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0" r:id="rId3"/>
    <p:sldId id="286" r:id="rId4"/>
    <p:sldId id="257" r:id="rId5"/>
    <p:sldId id="258" r:id="rId6"/>
    <p:sldId id="259" r:id="rId7"/>
    <p:sldId id="260" r:id="rId8"/>
    <p:sldId id="264" r:id="rId9"/>
    <p:sldId id="261" r:id="rId10"/>
    <p:sldId id="266" r:id="rId11"/>
    <p:sldId id="267" r:id="rId12"/>
    <p:sldId id="268" r:id="rId13"/>
    <p:sldId id="269" r:id="rId14"/>
    <p:sldId id="273" r:id="rId15"/>
    <p:sldId id="274" r:id="rId16"/>
    <p:sldId id="272" r:id="rId17"/>
    <p:sldId id="289" r:id="rId18"/>
    <p:sldId id="290" r:id="rId19"/>
    <p:sldId id="285" r:id="rId20"/>
    <p:sldId id="281" r:id="rId21"/>
    <p:sldId id="284" r:id="rId22"/>
    <p:sldId id="271" r:id="rId23"/>
    <p:sldId id="278" r:id="rId24"/>
    <p:sldId id="288" r:id="rId25"/>
    <p:sldId id="275" r:id="rId26"/>
    <p:sldId id="277" r:id="rId27"/>
    <p:sldId id="279" r:id="rId28"/>
    <p:sldId id="287" r:id="rId29"/>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43" autoAdjust="0"/>
  </p:normalViewPr>
  <p:slideViewPr>
    <p:cSldViewPr snapToGrid="0">
      <p:cViewPr varScale="1">
        <p:scale>
          <a:sx n="103" d="100"/>
          <a:sy n="103" d="100"/>
        </p:scale>
        <p:origin x="69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00AF811-B6A0-42E4-99AF-6F23924D6699}" type="datetimeFigureOut">
              <a:rPr lang="fr-FR" smtClean="0"/>
              <a:t>26/06/2025</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77197CA-EF87-47B2-9F5B-824FFDA3C828}" type="slidenum">
              <a:rPr lang="fr-FR" smtClean="0"/>
              <a:t>‹N°›</a:t>
            </a:fld>
            <a:endParaRPr lang="fr-FR"/>
          </a:p>
        </p:txBody>
      </p:sp>
    </p:spTree>
    <p:extLst>
      <p:ext uri="{BB962C8B-B14F-4D97-AF65-F5344CB8AC3E}">
        <p14:creationId xmlns:p14="http://schemas.microsoft.com/office/powerpoint/2010/main" val="131859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69&amp;idArticle=LEGIARTI000006797382&amp;dateTexte=&amp;categorieLien=ci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et tout</a:t>
            </a:r>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1</a:t>
            </a:fld>
            <a:endParaRPr lang="fr-FR"/>
          </a:p>
        </p:txBody>
      </p:sp>
    </p:spTree>
    <p:extLst>
      <p:ext uri="{BB962C8B-B14F-4D97-AF65-F5344CB8AC3E}">
        <p14:creationId xmlns:p14="http://schemas.microsoft.com/office/powerpoint/2010/main" val="232446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VG</a:t>
            </a:r>
          </a:p>
          <a:p>
            <a:pPr marL="0" indent="0">
              <a:buNone/>
            </a:pPr>
            <a:r>
              <a:rPr lang="fr-FR" dirty="0"/>
              <a:t>Exemple</a:t>
            </a:r>
            <a:r>
              <a:rPr lang="fr-FR" baseline="0" dirty="0"/>
              <a:t> d’un CH qui appel en vue de préparer une PEC</a:t>
            </a:r>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12</a:t>
            </a:fld>
            <a:endParaRPr lang="fr-FR"/>
          </a:p>
        </p:txBody>
      </p:sp>
    </p:spTree>
    <p:extLst>
      <p:ext uri="{BB962C8B-B14F-4D97-AF65-F5344CB8AC3E}">
        <p14:creationId xmlns:p14="http://schemas.microsoft.com/office/powerpoint/2010/main" val="265901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baseline="0" dirty="0"/>
              <a:t>VG</a:t>
            </a:r>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13</a:t>
            </a:fld>
            <a:endParaRPr lang="fr-FR"/>
          </a:p>
        </p:txBody>
      </p:sp>
    </p:spTree>
    <p:extLst>
      <p:ext uri="{BB962C8B-B14F-4D97-AF65-F5344CB8AC3E}">
        <p14:creationId xmlns:p14="http://schemas.microsoft.com/office/powerpoint/2010/main" val="344632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baseline="0" dirty="0"/>
              <a:t>VG</a:t>
            </a:r>
          </a:p>
          <a:p>
            <a:pPr marL="0" indent="0">
              <a:buNone/>
            </a:pPr>
            <a:endParaRPr lang="fr-FR" baseline="0" dirty="0"/>
          </a:p>
          <a:p>
            <a:pPr marL="0" indent="0">
              <a:buNone/>
            </a:pPr>
            <a:r>
              <a:rPr lang="fr-FR" baseline="0" dirty="0"/>
              <a:t>Question : quid des accès par défaut par le MT ?</a:t>
            </a:r>
          </a:p>
          <a:p>
            <a:pPr marL="0" indent="0">
              <a:buNone/>
            </a:pPr>
            <a:endParaRPr lang="fr-FR" baseline="0" dirty="0"/>
          </a:p>
          <a:p>
            <a:pPr marL="0" indent="0">
              <a:buNone/>
            </a:pPr>
            <a:r>
              <a:rPr lang="fr-FR" baseline="0" dirty="0"/>
              <a:t>Alimentation par le GHRMSA via </a:t>
            </a:r>
            <a:r>
              <a:rPr lang="fr-FR" baseline="0" dirty="0" err="1"/>
              <a:t>lifen</a:t>
            </a:r>
            <a:r>
              <a:rPr lang="fr-FR" baseline="0" dirty="0"/>
              <a:t>.</a:t>
            </a:r>
          </a:p>
          <a:p>
            <a:pPr marL="0" indent="0">
              <a:buNone/>
            </a:pPr>
            <a:endParaRPr lang="fr-FR" baseline="0" dirty="0"/>
          </a:p>
          <a:p>
            <a:pPr marL="0" indent="0">
              <a:buNone/>
            </a:pPr>
            <a:r>
              <a:rPr lang="fr-FR" baseline="0" dirty="0"/>
              <a:t>DMP : accessible aussi au paramédicaux</a:t>
            </a:r>
          </a:p>
          <a:p>
            <a:pPr marL="0" indent="0">
              <a:buNone/>
            </a:pPr>
            <a:endParaRPr lang="fr-FR" baseline="0" dirty="0"/>
          </a:p>
          <a:p>
            <a:pPr marL="0" indent="0">
              <a:buNone/>
            </a:pPr>
            <a:r>
              <a:rPr lang="fr-FR" baseline="0" dirty="0" err="1"/>
              <a:t>Doctolib</a:t>
            </a:r>
            <a:r>
              <a:rPr lang="fr-FR" baseline="0" dirty="0"/>
              <a:t> = quelle politique ???</a:t>
            </a:r>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14</a:t>
            </a:fld>
            <a:endParaRPr lang="fr-FR"/>
          </a:p>
        </p:txBody>
      </p:sp>
    </p:spTree>
    <p:extLst>
      <p:ext uri="{BB962C8B-B14F-4D97-AF65-F5344CB8AC3E}">
        <p14:creationId xmlns:p14="http://schemas.microsoft.com/office/powerpoint/2010/main" val="48729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baseline="0" dirty="0"/>
              <a:t>VG</a:t>
            </a:r>
          </a:p>
          <a:p>
            <a:pPr marL="0" indent="0">
              <a:buNone/>
            </a:pPr>
            <a:endParaRPr lang="fr-FR" baseline="0" dirty="0"/>
          </a:p>
          <a:p>
            <a:pPr marL="0" indent="0">
              <a:buNone/>
            </a:pPr>
            <a:r>
              <a:rPr lang="fr-FR" baseline="0" dirty="0" err="1"/>
              <a:t>Parcéo</a:t>
            </a:r>
            <a:r>
              <a:rPr lang="fr-FR" baseline="0" dirty="0"/>
              <a:t> = alimenté par les mouvements et séjours. Accessibles paramédicaux.</a:t>
            </a:r>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15</a:t>
            </a:fld>
            <a:endParaRPr lang="fr-FR"/>
          </a:p>
        </p:txBody>
      </p:sp>
    </p:spTree>
    <p:extLst>
      <p:ext uri="{BB962C8B-B14F-4D97-AF65-F5344CB8AC3E}">
        <p14:creationId xmlns:p14="http://schemas.microsoft.com/office/powerpoint/2010/main" val="2051192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baseline="0" dirty="0"/>
              <a:t>Mme P et D</a:t>
            </a:r>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16</a:t>
            </a:fld>
            <a:endParaRPr lang="fr-FR"/>
          </a:p>
        </p:txBody>
      </p:sp>
    </p:spTree>
    <p:extLst>
      <p:ext uri="{BB962C8B-B14F-4D97-AF65-F5344CB8AC3E}">
        <p14:creationId xmlns:p14="http://schemas.microsoft.com/office/powerpoint/2010/main" val="81609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VG</a:t>
            </a:r>
          </a:p>
          <a:p>
            <a:r>
              <a:rPr lang="fr-FR" dirty="0"/>
              <a:t>Sociaux = AM</a:t>
            </a:r>
            <a:r>
              <a:rPr lang="fr-FR" baseline="0" dirty="0"/>
              <a:t> française, suisse</a:t>
            </a:r>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19</a:t>
            </a:fld>
            <a:endParaRPr lang="fr-FR"/>
          </a:p>
        </p:txBody>
      </p:sp>
    </p:spTree>
    <p:extLst>
      <p:ext uri="{BB962C8B-B14F-4D97-AF65-F5344CB8AC3E}">
        <p14:creationId xmlns:p14="http://schemas.microsoft.com/office/powerpoint/2010/main" val="226893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VG</a:t>
            </a:r>
          </a:p>
          <a:p>
            <a:r>
              <a:rPr lang="fr-FR" dirty="0"/>
              <a:t>Sociaux = AM</a:t>
            </a:r>
            <a:r>
              <a:rPr lang="fr-FR" baseline="0" dirty="0"/>
              <a:t> française, suisse</a:t>
            </a:r>
          </a:p>
          <a:p>
            <a:endParaRPr lang="fr-FR" baseline="0" dirty="0"/>
          </a:p>
          <a:p>
            <a:r>
              <a:rPr lang="fr-FR" dirty="0"/>
              <a:t>La loi (article L. 315-1, V du code de la sécurité sociale) reconnaît aux praticiens-conseils du service de contrôle médical un droit d’accès aux données de santé à caractère personnel si elles sont strictement nécessaires à l’exercice de leurs missions et dans le respect du secret médical. Ces dispositions ne subordonnent la transmission de données de santé concernant un patient aux médecins identifiés du contrôle médical ni au consentement préalable du patient, ni à l’anonymisation de ces informations, mais à la condition que ne soient transmises à ce service que les données strictement nécessaires à l’exercice de sa mission (Conseil d’État, 1ère - 6ème chambres réunies, 09/11/2016, 389717, Cour de Cassation civile, Chambre civile 2, 9 mai 2019, </a:t>
            </a:r>
            <a:r>
              <a:rPr lang="fr-FR" dirty="0" err="1"/>
              <a:t>req</a:t>
            </a:r>
            <a:r>
              <a:rPr lang="fr-FR" dirty="0"/>
              <a:t> 18-10.165). Il apparait cependant légitime que le praticien-conseil informe le médecin contrôlé de la mission au titre de laquelle il fait sa demande. Par exemple : bien-fondé d</a:t>
            </a:r>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20</a:t>
            </a:fld>
            <a:endParaRPr lang="fr-FR"/>
          </a:p>
        </p:txBody>
      </p:sp>
    </p:spTree>
    <p:extLst>
      <p:ext uri="{BB962C8B-B14F-4D97-AF65-F5344CB8AC3E}">
        <p14:creationId xmlns:p14="http://schemas.microsoft.com/office/powerpoint/2010/main" val="87347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VG</a:t>
            </a:r>
          </a:p>
          <a:p>
            <a:r>
              <a:rPr lang="fr-FR" dirty="0"/>
              <a:t>Sociaux = AM</a:t>
            </a:r>
            <a:r>
              <a:rPr lang="fr-FR" baseline="0" dirty="0"/>
              <a:t> française, suisse</a:t>
            </a:r>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21</a:t>
            </a:fld>
            <a:endParaRPr lang="fr-FR"/>
          </a:p>
        </p:txBody>
      </p:sp>
    </p:spTree>
    <p:extLst>
      <p:ext uri="{BB962C8B-B14F-4D97-AF65-F5344CB8AC3E}">
        <p14:creationId xmlns:p14="http://schemas.microsoft.com/office/powerpoint/2010/main" val="2700701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VG</a:t>
            </a:r>
          </a:p>
          <a:p>
            <a:r>
              <a:rPr lang="fr-FR" dirty="0"/>
              <a:t>Sociaux = AM</a:t>
            </a:r>
            <a:r>
              <a:rPr lang="fr-FR" baseline="0" dirty="0"/>
              <a:t> française, suisse</a:t>
            </a:r>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22</a:t>
            </a:fld>
            <a:endParaRPr lang="fr-FR"/>
          </a:p>
        </p:txBody>
      </p:sp>
    </p:spTree>
    <p:extLst>
      <p:ext uri="{BB962C8B-B14F-4D97-AF65-F5344CB8AC3E}">
        <p14:creationId xmlns:p14="http://schemas.microsoft.com/office/powerpoint/2010/main" val="93483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Mme P et D je ne maîtrise pas cet élément et donc ne le présenterai</a:t>
            </a:r>
            <a:r>
              <a:rPr lang="fr-FR" baseline="0" dirty="0"/>
              <a:t> pas (Laure PESCH)</a:t>
            </a:r>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23</a:t>
            </a:fld>
            <a:endParaRPr lang="fr-FR"/>
          </a:p>
        </p:txBody>
      </p:sp>
    </p:spTree>
    <p:extLst>
      <p:ext uri="{BB962C8B-B14F-4D97-AF65-F5344CB8AC3E}">
        <p14:creationId xmlns:p14="http://schemas.microsoft.com/office/powerpoint/2010/main" val="26561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kern="1200" dirty="0">
                <a:solidFill>
                  <a:schemeClr val="tx1"/>
                </a:solidFill>
                <a:effectLst/>
                <a:latin typeface="+mn-lt"/>
                <a:ea typeface="+mn-ea"/>
                <a:cs typeface="+mn-cs"/>
              </a:rPr>
              <a:t>Mme P et D</a:t>
            </a:r>
          </a:p>
          <a:p>
            <a:endParaRPr lang="fr-FR" sz="1200" i="1" kern="1200" dirty="0">
              <a:solidFill>
                <a:schemeClr val="tx1"/>
              </a:solidFill>
              <a:effectLst/>
              <a:latin typeface="+mn-lt"/>
              <a:ea typeface="+mn-ea"/>
              <a:cs typeface="+mn-cs"/>
            </a:endParaRPr>
          </a:p>
          <a:p>
            <a:r>
              <a:rPr lang="fr-FR" sz="1200" i="1" kern="1200" dirty="0" err="1">
                <a:solidFill>
                  <a:schemeClr val="tx1"/>
                </a:solidFill>
                <a:effectLst/>
                <a:latin typeface="+mn-lt"/>
                <a:ea typeface="+mn-ea"/>
                <a:cs typeface="+mn-cs"/>
              </a:rPr>
              <a:t>Rq</a:t>
            </a:r>
            <a:r>
              <a:rPr lang="fr-FR" sz="1200" i="1" kern="1200" dirty="0">
                <a:solidFill>
                  <a:schemeClr val="tx1"/>
                </a:solidFill>
                <a:effectLst/>
                <a:latin typeface="+mn-lt"/>
                <a:ea typeface="+mn-ea"/>
                <a:cs typeface="+mn-cs"/>
              </a:rPr>
              <a:t>. : L’expression de « secret professionnel » doit être préférée à celle de « secret médical » (car ne concerne pas exclusivement les données à caractère médical, n’implique pas exclusivement les médecins</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i="1" kern="1200" dirty="0" err="1">
                <a:solidFill>
                  <a:schemeClr val="tx1"/>
                </a:solidFill>
                <a:effectLst/>
                <a:latin typeface="+mn-lt"/>
                <a:ea typeface="+mn-ea"/>
                <a:cs typeface="+mn-cs"/>
              </a:rPr>
              <a:t>Rq</a:t>
            </a:r>
            <a:r>
              <a:rPr lang="fr-FR" sz="1200" i="1" kern="1200" dirty="0">
                <a:solidFill>
                  <a:schemeClr val="tx1"/>
                </a:solidFill>
                <a:effectLst/>
                <a:latin typeface="+mn-lt"/>
                <a:ea typeface="+mn-ea"/>
                <a:cs typeface="+mn-cs"/>
              </a:rPr>
              <a:t>. :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-Ne pas confondre</a:t>
            </a:r>
            <a:r>
              <a:rPr lang="fr-FR" sz="1200" b="1" i="1"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le secret professionnel avec la discrétion professionnelle (interdiction de divulguer des informations sur le fonctionnement de son administration) ou avec le devoir de réserve (principes de neutralité et d’impartialité) imposés aux fonctionnaires.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En commentaires</a:t>
            </a:r>
          </a:p>
          <a:p>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4</a:t>
            </a:fld>
            <a:endParaRPr lang="fr-FR"/>
          </a:p>
        </p:txBody>
      </p:sp>
    </p:spTree>
    <p:extLst>
      <p:ext uri="{BB962C8B-B14F-4D97-AF65-F5344CB8AC3E}">
        <p14:creationId xmlns:p14="http://schemas.microsoft.com/office/powerpoint/2010/main" val="209092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Mme P et D</a:t>
            </a:r>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25</a:t>
            </a:fld>
            <a:endParaRPr lang="fr-FR"/>
          </a:p>
        </p:txBody>
      </p:sp>
    </p:spTree>
    <p:extLst>
      <p:ext uri="{BB962C8B-B14F-4D97-AF65-F5344CB8AC3E}">
        <p14:creationId xmlns:p14="http://schemas.microsoft.com/office/powerpoint/2010/main" val="417637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Mme P et D</a:t>
            </a:r>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26</a:t>
            </a:fld>
            <a:endParaRPr lang="fr-FR"/>
          </a:p>
        </p:txBody>
      </p:sp>
    </p:spTree>
    <p:extLst>
      <p:ext uri="{BB962C8B-B14F-4D97-AF65-F5344CB8AC3E}">
        <p14:creationId xmlns:p14="http://schemas.microsoft.com/office/powerpoint/2010/main" val="3104194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Mme P et D.</a:t>
            </a:r>
          </a:p>
          <a:p>
            <a:r>
              <a:rPr lang="fr-FR" dirty="0"/>
              <a:t>Ne</a:t>
            </a:r>
            <a:r>
              <a:rPr lang="fr-FR" baseline="0" dirty="0"/>
              <a:t> maîtrisant pas cette questions je ne ferai que ouvrir.</a:t>
            </a:r>
            <a:endParaRPr lang="fr-FR" dirty="0"/>
          </a:p>
          <a:p>
            <a:endParaRPr lang="fr-FR" dirty="0"/>
          </a:p>
          <a:p>
            <a:r>
              <a:rPr lang="fr-FR" dirty="0"/>
              <a:t>A creuser : </a:t>
            </a:r>
            <a:r>
              <a:rPr lang="fr-FR" sz="1050" dirty="0"/>
              <a:t> </a:t>
            </a:r>
            <a:r>
              <a:rPr lang="fr-FR" sz="1200" dirty="0"/>
              <a:t>Défense de la mémoire : jurisprudence. Que ce qui est strictement nécessaire.</a:t>
            </a:r>
          </a:p>
          <a:p>
            <a:r>
              <a:rPr lang="fr-FR" sz="1050" dirty="0"/>
              <a:t> </a:t>
            </a:r>
            <a:r>
              <a:rPr lang="fr-FR" sz="1200" dirty="0"/>
              <a:t>Ajout de la jurisprudence</a:t>
            </a:r>
          </a:p>
          <a:p>
            <a:r>
              <a:rPr lang="fr-FR" sz="1200" dirty="0"/>
              <a:t>Employeur autopsie : caractère professionnel d’une autopsie. Confirmation qu’appartient au secret médical. Reste à l’employeur = désignation d’un expert. L’employeur n’est pas un ayant.</a:t>
            </a:r>
          </a:p>
          <a:p>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27</a:t>
            </a:fld>
            <a:endParaRPr lang="fr-FR"/>
          </a:p>
        </p:txBody>
      </p:sp>
    </p:spTree>
    <p:extLst>
      <p:ext uri="{BB962C8B-B14F-4D97-AF65-F5344CB8AC3E}">
        <p14:creationId xmlns:p14="http://schemas.microsoft.com/office/powerpoint/2010/main" val="323926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kern="1200" dirty="0">
                <a:solidFill>
                  <a:schemeClr val="tx1"/>
                </a:solidFill>
                <a:effectLst/>
                <a:latin typeface="+mn-lt"/>
                <a:ea typeface="+mn-ea"/>
                <a:cs typeface="+mn-cs"/>
              </a:rPr>
              <a:t>Mme P et D</a:t>
            </a:r>
            <a:endParaRPr lang="fr-FR" dirty="0"/>
          </a:p>
          <a:p>
            <a:r>
              <a:rPr lang="fr-FR" dirty="0"/>
              <a:t>Large : tout&gt;médical</a:t>
            </a:r>
          </a:p>
          <a:p>
            <a:r>
              <a:rPr lang="fr-FR" dirty="0"/>
              <a:t>Après la mort. Ex de </a:t>
            </a:r>
            <a:r>
              <a:rPr lang="fr-FR" dirty="0" err="1"/>
              <a:t>Mitterand</a:t>
            </a:r>
            <a:r>
              <a:rPr lang="fr-FR" dirty="0"/>
              <a:t>. Sida.</a:t>
            </a:r>
          </a:p>
          <a:p>
            <a:r>
              <a:rPr lang="fr-FR" dirty="0"/>
              <a:t>Implique les informations déjà connues = n’exonère pas d’une sanction. (Lieu = non suffisant. Ex de la cafeteria).</a:t>
            </a:r>
          </a:p>
          <a:p>
            <a:r>
              <a:rPr lang="fr-FR" dirty="0"/>
              <a:t>Ex TIM</a:t>
            </a:r>
          </a:p>
          <a:p>
            <a:r>
              <a:rPr lang="fr-FR" dirty="0"/>
              <a:t>Signaler que les DIM/DIS sur les accès illégitimes aux DPI.</a:t>
            </a:r>
          </a:p>
          <a:p>
            <a:r>
              <a:rPr lang="fr-FR" dirty="0"/>
              <a:t>Après la radiation.</a:t>
            </a:r>
          </a:p>
          <a:p>
            <a:r>
              <a:rPr lang="fr-FR" dirty="0"/>
              <a:t>Jurisprudences.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5</a:t>
            </a:fld>
            <a:endParaRPr lang="fr-FR"/>
          </a:p>
        </p:txBody>
      </p:sp>
    </p:spTree>
    <p:extLst>
      <p:ext uri="{BB962C8B-B14F-4D97-AF65-F5344CB8AC3E}">
        <p14:creationId xmlns:p14="http://schemas.microsoft.com/office/powerpoint/2010/main" val="151424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a:p>
            <a:r>
              <a:rPr lang="fr-FR" sz="1200" i="1" kern="1200" dirty="0">
                <a:solidFill>
                  <a:schemeClr val="tx1"/>
                </a:solidFill>
                <a:effectLst/>
                <a:latin typeface="+mn-lt"/>
                <a:ea typeface="+mn-ea"/>
                <a:cs typeface="+mn-cs"/>
              </a:rPr>
              <a:t>Mme P et D</a:t>
            </a:r>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6</a:t>
            </a:fld>
            <a:endParaRPr lang="fr-FR"/>
          </a:p>
        </p:txBody>
      </p:sp>
    </p:spTree>
    <p:extLst>
      <p:ext uri="{BB962C8B-B14F-4D97-AF65-F5344CB8AC3E}">
        <p14:creationId xmlns:p14="http://schemas.microsoft.com/office/powerpoint/2010/main" val="376952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a:p>
            <a:r>
              <a:rPr lang="fr-FR" sz="1200" i="1" kern="1200" dirty="0">
                <a:solidFill>
                  <a:schemeClr val="tx1"/>
                </a:solidFill>
                <a:effectLst/>
                <a:latin typeface="+mn-lt"/>
                <a:ea typeface="+mn-ea"/>
                <a:cs typeface="+mn-cs"/>
              </a:rPr>
              <a:t>Mme P et D</a:t>
            </a:r>
          </a:p>
          <a:p>
            <a:r>
              <a:rPr lang="fr-FR" sz="1200" i="1" kern="1200" dirty="0" err="1">
                <a:solidFill>
                  <a:schemeClr val="tx1"/>
                </a:solidFill>
                <a:effectLst/>
                <a:latin typeface="+mn-lt"/>
                <a:ea typeface="+mn-ea"/>
                <a:cs typeface="+mn-cs"/>
              </a:rPr>
              <a:t>Rq</a:t>
            </a:r>
            <a:r>
              <a:rPr lang="fr-FR" sz="1200" i="1" kern="1200" dirty="0">
                <a:solidFill>
                  <a:schemeClr val="tx1"/>
                </a:solidFill>
                <a:effectLst/>
                <a:latin typeface="+mn-lt"/>
                <a:ea typeface="+mn-ea"/>
                <a:cs typeface="+mn-cs"/>
              </a:rPr>
              <a:t> :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-L’obligation du respect du secret ne cesse pas en cas de radiation du professionnel de l’ordre (CE, 17 juin 1998).</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7</a:t>
            </a:fld>
            <a:endParaRPr lang="fr-FR"/>
          </a:p>
        </p:txBody>
      </p:sp>
    </p:spTree>
    <p:extLst>
      <p:ext uri="{BB962C8B-B14F-4D97-AF65-F5344CB8AC3E}">
        <p14:creationId xmlns:p14="http://schemas.microsoft.com/office/powerpoint/2010/main" val="325181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a:p>
            <a:r>
              <a:rPr lang="fr-FR" sz="1200" i="1" kern="1200" dirty="0">
                <a:solidFill>
                  <a:schemeClr val="tx1"/>
                </a:solidFill>
                <a:effectLst/>
                <a:latin typeface="+mn-lt"/>
                <a:ea typeface="+mn-ea"/>
                <a:cs typeface="+mn-cs"/>
              </a:rPr>
              <a:t>Mme P et D</a:t>
            </a:r>
          </a:p>
          <a:p>
            <a:r>
              <a:rPr lang="fr-FR" sz="1200" kern="1200" dirty="0">
                <a:solidFill>
                  <a:schemeClr val="tx1"/>
                </a:solidFill>
                <a:effectLst/>
                <a:latin typeface="+mn-lt"/>
                <a:ea typeface="+mn-ea"/>
                <a:cs typeface="+mn-cs"/>
              </a:rPr>
              <a:t>Ex : personnel des caisses de sécurité sociale, représentants des usagers, bénévoles </a:t>
            </a:r>
            <a:r>
              <a:rPr lang="fr-FR" sz="1200" kern="1200" dirty="0" err="1">
                <a:solidFill>
                  <a:schemeClr val="tx1"/>
                </a:solidFill>
                <a:effectLst/>
                <a:latin typeface="+mn-lt"/>
                <a:ea typeface="+mn-ea"/>
                <a:cs typeface="+mn-cs"/>
              </a:rPr>
              <a:t>etc</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Peuvent être considérés comme équipe de soin.</a:t>
            </a:r>
          </a:p>
          <a:p>
            <a:r>
              <a:rPr lang="fr-FR" sz="1200" kern="1200" dirty="0">
                <a:solidFill>
                  <a:schemeClr val="tx1"/>
                </a:solidFill>
                <a:effectLst/>
                <a:latin typeface="+mn-lt"/>
                <a:ea typeface="+mn-ea"/>
                <a:cs typeface="+mn-cs"/>
              </a:rPr>
              <a:t>Interprétation (pas de jurisprudence).</a:t>
            </a:r>
          </a:p>
          <a:p>
            <a:r>
              <a:rPr lang="fr-FR" sz="1200" kern="1200" dirty="0">
                <a:solidFill>
                  <a:schemeClr val="tx1"/>
                </a:solidFill>
                <a:effectLst/>
                <a:latin typeface="+mn-lt"/>
                <a:ea typeface="+mn-ea"/>
                <a:cs typeface="+mn-cs"/>
              </a:rPr>
              <a:t>Les </a:t>
            </a:r>
            <a:r>
              <a:rPr lang="fr-FR" sz="1200" kern="1200" dirty="0" err="1">
                <a:solidFill>
                  <a:schemeClr val="tx1"/>
                </a:solidFill>
                <a:effectLst/>
                <a:latin typeface="+mn-lt"/>
                <a:ea typeface="+mn-ea"/>
                <a:cs typeface="+mn-cs"/>
              </a:rPr>
              <a:t>aumoniers</a:t>
            </a:r>
            <a:r>
              <a:rPr lang="fr-FR" sz="1200" kern="1200" dirty="0">
                <a:solidFill>
                  <a:schemeClr val="tx1"/>
                </a:solidFill>
                <a:effectLst/>
                <a:latin typeface="+mn-lt"/>
                <a:ea typeface="+mn-ea"/>
                <a:cs typeface="+mn-cs"/>
              </a:rPr>
              <a:t> sont tenus au secret professionnel.</a:t>
            </a:r>
            <a:r>
              <a:rPr lang="fr-FR" sz="1200" kern="1200" baseline="0" dirty="0">
                <a:solidFill>
                  <a:schemeClr val="tx1"/>
                </a:solidFill>
                <a:effectLst/>
                <a:latin typeface="+mn-lt"/>
                <a:ea typeface="+mn-ea"/>
                <a:cs typeface="+mn-cs"/>
              </a:rPr>
              <a:t> Les usages font qu’ils peuvent parfois être dépositaire d’information de la part de soignants ou du patient utiles…</a:t>
            </a:r>
            <a:endParaRPr lang="fr-FR" sz="1200" kern="1200" dirty="0">
              <a:solidFill>
                <a:schemeClr val="tx1"/>
              </a:solidFill>
              <a:effectLst/>
              <a:latin typeface="+mn-lt"/>
              <a:ea typeface="+mn-ea"/>
              <a:cs typeface="+mn-cs"/>
            </a:endParaRPr>
          </a:p>
          <a:p>
            <a:endParaRPr lang="fr-FR" sz="1200" i="1"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Bénévoles = pas de</a:t>
            </a:r>
            <a:r>
              <a:rPr lang="fr-FR" sz="1200" i="1" kern="1200" baseline="0" dirty="0">
                <a:solidFill>
                  <a:schemeClr val="tx1"/>
                </a:solidFill>
                <a:effectLst/>
                <a:latin typeface="+mn-lt"/>
                <a:ea typeface="+mn-ea"/>
                <a:cs typeface="+mn-cs"/>
              </a:rPr>
              <a:t> jurisprudence mais bien un interprétation de la loi.</a:t>
            </a:r>
            <a:endParaRPr lang="fr-FR" sz="1200" i="1"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8</a:t>
            </a:fld>
            <a:endParaRPr lang="fr-FR"/>
          </a:p>
        </p:txBody>
      </p:sp>
    </p:spTree>
    <p:extLst>
      <p:ext uri="{BB962C8B-B14F-4D97-AF65-F5344CB8AC3E}">
        <p14:creationId xmlns:p14="http://schemas.microsoft.com/office/powerpoint/2010/main" val="176956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a:p>
            <a:endParaRPr lang="fr-FR" sz="1200" i="1" kern="1200" dirty="0">
              <a:solidFill>
                <a:schemeClr val="tx1"/>
              </a:solidFill>
              <a:effectLst/>
              <a:latin typeface="+mn-lt"/>
              <a:ea typeface="+mn-ea"/>
              <a:cs typeface="+mn-cs"/>
            </a:endParaRPr>
          </a:p>
          <a:p>
            <a:endParaRPr lang="fr-FR" dirty="0"/>
          </a:p>
          <a:p>
            <a:r>
              <a:rPr lang="fr-FR" dirty="0"/>
              <a:t> Mme P et D</a:t>
            </a:r>
          </a:p>
          <a:p>
            <a:r>
              <a:rPr lang="fr-FR" dirty="0"/>
              <a:t>Jurisprudence : signalements injustifiés.</a:t>
            </a:r>
          </a:p>
          <a:p>
            <a:r>
              <a:rPr lang="fr-FR" dirty="0"/>
              <a:t>Péril vs emprise : obligatoire ou non.</a:t>
            </a:r>
          </a:p>
          <a:p>
            <a:endParaRPr lang="fr-FR" dirty="0"/>
          </a:p>
          <a:p>
            <a:r>
              <a:rPr lang="fr-FR" sz="1200" i="1" kern="1200" dirty="0" err="1">
                <a:solidFill>
                  <a:schemeClr val="tx1"/>
                </a:solidFill>
                <a:effectLst/>
                <a:latin typeface="+mn-lt"/>
                <a:ea typeface="+mn-ea"/>
                <a:cs typeface="+mn-cs"/>
              </a:rPr>
              <a:t>Rq</a:t>
            </a:r>
            <a:r>
              <a:rPr lang="fr-FR" sz="1200" i="1" kern="1200" dirty="0">
                <a:solidFill>
                  <a:schemeClr val="tx1"/>
                </a:solidFill>
                <a:effectLst/>
                <a:latin typeface="+mn-lt"/>
                <a:ea typeface="+mn-ea"/>
                <a:cs typeface="+mn-cs"/>
              </a:rPr>
              <a:t>. : Concernant cette 4</a:t>
            </a:r>
            <a:r>
              <a:rPr lang="fr-FR" sz="1200" i="1" kern="1200" baseline="30000" dirty="0">
                <a:solidFill>
                  <a:schemeClr val="tx1"/>
                </a:solidFill>
                <a:effectLst/>
                <a:latin typeface="+mn-lt"/>
                <a:ea typeface="+mn-ea"/>
                <a:cs typeface="+mn-cs"/>
              </a:rPr>
              <a:t>e</a:t>
            </a:r>
            <a:r>
              <a:rPr lang="fr-FR" sz="1200" i="1" kern="1200" dirty="0">
                <a:solidFill>
                  <a:schemeClr val="tx1"/>
                </a:solidFill>
                <a:effectLst/>
                <a:latin typeface="+mn-lt"/>
                <a:ea typeface="+mn-ea"/>
                <a:cs typeface="+mn-cs"/>
              </a:rPr>
              <a:t> exception :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-Critique concernant la possibilité de se passer de l’accord de la victime de violences conjugales.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-Risque que les victimes de violences conjugales perdent confiance et ne souhaitent pas se confier aux professionnels de santé sur les violences subies.</a:t>
            </a:r>
            <a:endParaRPr lang="fr-FR" sz="1200"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9</a:t>
            </a:fld>
            <a:endParaRPr lang="fr-FR"/>
          </a:p>
        </p:txBody>
      </p:sp>
    </p:spTree>
    <p:extLst>
      <p:ext uri="{BB962C8B-B14F-4D97-AF65-F5344CB8AC3E}">
        <p14:creationId xmlns:p14="http://schemas.microsoft.com/office/powerpoint/2010/main" val="313058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VG</a:t>
            </a:r>
          </a:p>
          <a:p>
            <a:r>
              <a:rPr lang="fr-FR" dirty="0"/>
              <a:t>Pas tel quel dans les textes</a:t>
            </a:r>
          </a:p>
          <a:p>
            <a:endParaRPr lang="fr-FR" dirty="0"/>
          </a:p>
          <a:p>
            <a:r>
              <a:rPr lang="fr-FR" dirty="0" err="1"/>
              <a:t>Rq</a:t>
            </a:r>
            <a:r>
              <a:rPr lang="fr-FR" dirty="0"/>
              <a:t> : inclus les</a:t>
            </a:r>
            <a:r>
              <a:rPr lang="fr-FR" baseline="0" dirty="0"/>
              <a:t> DIM</a:t>
            </a:r>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10</a:t>
            </a:fld>
            <a:endParaRPr lang="fr-FR"/>
          </a:p>
        </p:txBody>
      </p:sp>
    </p:spTree>
    <p:extLst>
      <p:ext uri="{BB962C8B-B14F-4D97-AF65-F5344CB8AC3E}">
        <p14:creationId xmlns:p14="http://schemas.microsoft.com/office/powerpoint/2010/main" val="207869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VG</a:t>
            </a:r>
          </a:p>
          <a:p>
            <a:r>
              <a:rPr lang="fr-FR" sz="1200" b="0" i="0" kern="1200" dirty="0">
                <a:solidFill>
                  <a:schemeClr val="tx1"/>
                </a:solidFill>
                <a:effectLst/>
                <a:latin typeface="+mn-lt"/>
                <a:ea typeface="+mn-ea"/>
                <a:cs typeface="+mn-cs"/>
              </a:rPr>
              <a:t>Pour l'application du présent titre, l'équipe de soins est un ensemble de professionnels qui participent directement au profit d'un même patient à la réalisation d'un acte diagnostique, thérapeutique, de compensation du handicap, de soulagement de la douleur ou de prévention de perte d'autonomie, ou aux actions nécessaires à la coordination de plusieurs de ces actes, et qui :</a:t>
            </a:r>
          </a:p>
          <a:p>
            <a:r>
              <a:rPr lang="fr-FR" sz="1200" b="0" i="0" kern="1200" dirty="0">
                <a:solidFill>
                  <a:schemeClr val="tx1"/>
                </a:solidFill>
                <a:effectLst/>
                <a:latin typeface="+mn-lt"/>
                <a:ea typeface="+mn-ea"/>
                <a:cs typeface="+mn-cs"/>
              </a:rPr>
              <a:t>1° Soit exercent dans le même établissement de santé, au sein du service de santé des armées, dans le même établissement ou service social ou médico-social mentionné au I de l'article </a:t>
            </a:r>
            <a:r>
              <a:rPr lang="fr-FR" sz="1200" b="0" i="0" u="sng" kern="1200" dirty="0">
                <a:solidFill>
                  <a:schemeClr val="tx1"/>
                </a:solidFill>
                <a:effectLst/>
                <a:latin typeface="+mn-lt"/>
                <a:ea typeface="+mn-ea"/>
                <a:cs typeface="+mn-cs"/>
                <a:hlinkClick r:id="rId3" tooltip="Code de l'action sociale et des familles - art. L312-1 (V)"/>
              </a:rPr>
              <a:t>L. 312-1</a:t>
            </a:r>
            <a:r>
              <a:rPr lang="fr-FR" sz="1200" b="0" i="0" kern="1200" dirty="0">
                <a:solidFill>
                  <a:schemeClr val="tx1"/>
                </a:solidFill>
                <a:effectLst/>
                <a:latin typeface="+mn-lt"/>
                <a:ea typeface="+mn-ea"/>
                <a:cs typeface="+mn-cs"/>
              </a:rPr>
              <a:t> du code de l'action sociale et des familles ou dans le cadre d'une structure de coopération, d'exercice partagé ou de coordination sanitaire ou médico-sociale figurant sur une liste fixée par décret ;</a:t>
            </a:r>
          </a:p>
          <a:p>
            <a:r>
              <a:rPr lang="fr-FR" sz="1200" b="0" i="0" kern="1200" dirty="0">
                <a:solidFill>
                  <a:schemeClr val="tx1"/>
                </a:solidFill>
                <a:effectLst/>
                <a:latin typeface="+mn-lt"/>
                <a:ea typeface="+mn-ea"/>
                <a:cs typeface="+mn-cs"/>
              </a:rPr>
              <a:t>2° Soit se sont vu reconnaître la qualité de membre de l'équipe de soins par le patient qui s'adresse à eux pour la réalisation des consultations et des actes prescrits par un médecin auquel il a confié sa prise en charge ;</a:t>
            </a:r>
          </a:p>
          <a:p>
            <a:r>
              <a:rPr lang="fr-FR" sz="1200" b="0" i="0" kern="1200" dirty="0">
                <a:solidFill>
                  <a:schemeClr val="tx1"/>
                </a:solidFill>
                <a:effectLst/>
                <a:latin typeface="+mn-lt"/>
                <a:ea typeface="+mn-ea"/>
                <a:cs typeface="+mn-cs"/>
              </a:rPr>
              <a:t>3° Soit exercent dans un ensemble, comprenant au moins un professionnel de santé, présentant une organisation formalisée et des pratiques conformes à un cahier des charges fixé par un arrêté du ministre chargé de la santé.</a:t>
            </a:r>
          </a:p>
          <a:p>
            <a:endParaRPr lang="fr-FR" dirty="0"/>
          </a:p>
        </p:txBody>
      </p:sp>
      <p:sp>
        <p:nvSpPr>
          <p:cNvPr id="4" name="Espace réservé du numéro de diapositive 3"/>
          <p:cNvSpPr>
            <a:spLocks noGrp="1"/>
          </p:cNvSpPr>
          <p:nvPr>
            <p:ph type="sldNum" sz="quarter" idx="10"/>
          </p:nvPr>
        </p:nvSpPr>
        <p:spPr/>
        <p:txBody>
          <a:bodyPr/>
          <a:lstStyle/>
          <a:p>
            <a:fld id="{077197CA-EF87-47B2-9F5B-824FFDA3C828}" type="slidenum">
              <a:rPr lang="fr-FR" smtClean="0"/>
              <a:t>11</a:t>
            </a:fld>
            <a:endParaRPr lang="fr-FR"/>
          </a:p>
        </p:txBody>
      </p:sp>
    </p:spTree>
    <p:extLst>
      <p:ext uri="{BB962C8B-B14F-4D97-AF65-F5344CB8AC3E}">
        <p14:creationId xmlns:p14="http://schemas.microsoft.com/office/powerpoint/2010/main" val="51285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97928EF-B0AD-4295-B000-A82456614AAE}" type="datetime1">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26390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025C79-8816-4320-91A8-8BC66D256DCF}" type="datetime1">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25032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1716DA-5ED0-4C1F-A323-B4F0DF342AE1}" type="datetime1">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311645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D7DC1F-42BE-4722-81AF-80C16C8A2B32}" type="datetime1">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345832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6C9D584-9585-4AB6-A122-1B0ECEBD8511}" type="datetime1">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39744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C603BC9-25EB-4EC6-A323-1F852EDC726B}" type="datetime1">
              <a:rPr lang="fr-FR" smtClean="0"/>
              <a:t>26/06/2025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271029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7E32E2F-C3FB-4919-94B1-FF85EF1F0989}" type="datetime1">
              <a:rPr lang="fr-FR" smtClean="0"/>
              <a:t>26/06/2025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205506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7846A3B-972D-4975-8BDC-36AF6684A355}" type="datetime1">
              <a:rPr lang="fr-FR" smtClean="0"/>
              <a:t>26/06/2025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98831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8EE6E1-5AA6-45BB-A24A-90B166626FA0}" type="datetime1">
              <a:rPr lang="fr-FR" smtClean="0"/>
              <a:t>26/06/2025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364094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DA83FFF-5C27-444C-A30E-388E04D14FCE}" type="datetime1">
              <a:rPr lang="fr-FR" smtClean="0"/>
              <a:t>26/06/2025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117074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7FD7ED-92D8-4516-A2DE-4DCFB2730BB2}" type="datetime1">
              <a:rPr lang="fr-FR" smtClean="0"/>
              <a:t>26/06/2025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066ED3-71AF-4277-9BA1-74944EDABBBA}" type="slidenum">
              <a:rPr lang="fr-FR" smtClean="0"/>
              <a:t>‹N°›</a:t>
            </a:fld>
            <a:endParaRPr lang="fr-FR"/>
          </a:p>
        </p:txBody>
      </p:sp>
    </p:spTree>
    <p:extLst>
      <p:ext uri="{BB962C8B-B14F-4D97-AF65-F5344CB8AC3E}">
        <p14:creationId xmlns:p14="http://schemas.microsoft.com/office/powerpoint/2010/main" val="426690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EFA5CF-887B-4E9A-BED1-C5C44A3E0A02}" type="datetime1">
              <a:rPr lang="fr-FR" smtClean="0"/>
              <a:t>26/06/2025</a:t>
            </a:fld>
            <a:endParaRPr lang="fr-F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066ED3-71AF-4277-9BA1-74944EDABBBA}" type="slidenum">
              <a:rPr lang="fr-FR" smtClean="0"/>
              <a:t>‹N°›</a:t>
            </a:fld>
            <a:endParaRPr lang="fr-FR"/>
          </a:p>
        </p:txBody>
      </p:sp>
    </p:spTree>
    <p:extLst>
      <p:ext uri="{BB962C8B-B14F-4D97-AF65-F5344CB8AC3E}">
        <p14:creationId xmlns:p14="http://schemas.microsoft.com/office/powerpoint/2010/main" val="244070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415781"/>
            <a:ext cx="6858000" cy="2387600"/>
          </a:xfrm>
        </p:spPr>
        <p:txBody>
          <a:bodyPr>
            <a:normAutofit/>
          </a:bodyPr>
          <a:lstStyle/>
          <a:p>
            <a:r>
              <a:rPr lang="fr-FR" sz="4000" dirty="0"/>
              <a:t>Confidentialité, secret professionnel : peut-on tout se dire  ?</a:t>
            </a:r>
          </a:p>
        </p:txBody>
      </p:sp>
      <p:sp>
        <p:nvSpPr>
          <p:cNvPr id="3" name="Sous-titre 2"/>
          <p:cNvSpPr>
            <a:spLocks noGrp="1"/>
          </p:cNvSpPr>
          <p:nvPr>
            <p:ph type="subTitle" idx="1"/>
          </p:nvPr>
        </p:nvSpPr>
        <p:spPr>
          <a:xfrm>
            <a:off x="1143000" y="2895450"/>
            <a:ext cx="6858000" cy="1655762"/>
          </a:xfrm>
        </p:spPr>
        <p:txBody>
          <a:bodyPr>
            <a:normAutofit fontScale="25000" lnSpcReduction="20000"/>
          </a:bodyPr>
          <a:lstStyle/>
          <a:p>
            <a:endParaRPr lang="fr-FR" sz="9800" dirty="0"/>
          </a:p>
          <a:p>
            <a:r>
              <a:rPr lang="fr-FR" sz="9800" dirty="0"/>
              <a:t>CPTS Mulhouse Agglomération.</a:t>
            </a:r>
          </a:p>
          <a:p>
            <a:r>
              <a:rPr lang="fr-FR" sz="9800" dirty="0"/>
              <a:t>3ème édition du Colloque </a:t>
            </a:r>
            <a:r>
              <a:rPr lang="fr-FR" sz="9800" dirty="0" err="1"/>
              <a:t>Pluriprofessionnel</a:t>
            </a:r>
            <a:r>
              <a:rPr lang="fr-FR" sz="9800" dirty="0"/>
              <a:t> : « Trajectoires Santé »</a:t>
            </a:r>
          </a:p>
          <a:p>
            <a:r>
              <a:rPr lang="fr-FR" sz="9800" dirty="0"/>
              <a:t>26 et 27 juin 2025</a:t>
            </a:r>
          </a:p>
          <a:p>
            <a:endParaRPr lang="fr-FR" sz="9800" dirty="0"/>
          </a:p>
          <a:p>
            <a:endParaRPr lang="fr-FR" dirty="0"/>
          </a:p>
          <a:p>
            <a:r>
              <a:rPr lang="fr-FR" sz="8000" dirty="0"/>
              <a:t>Mme DUGNE</a:t>
            </a:r>
          </a:p>
          <a:p>
            <a:r>
              <a:rPr lang="fr-FR" sz="8000" dirty="0"/>
              <a:t>Mme PESCH</a:t>
            </a:r>
          </a:p>
          <a:p>
            <a:r>
              <a:rPr lang="fr-FR" sz="8000" dirty="0"/>
              <a:t>Dr GUARDIOLLE</a:t>
            </a:r>
          </a:p>
          <a:p>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1</a:t>
            </a:fld>
            <a:endParaRPr lang="fr-FR"/>
          </a:p>
        </p:txBody>
      </p:sp>
    </p:spTree>
    <p:extLst>
      <p:ext uri="{BB962C8B-B14F-4D97-AF65-F5344CB8AC3E}">
        <p14:creationId xmlns:p14="http://schemas.microsoft.com/office/powerpoint/2010/main" val="132103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solidFill>
                  <a:srgbClr val="0070C0"/>
                </a:solidFill>
              </a:rPr>
              <a:t>Secret professionnel et partage d’informations</a:t>
            </a:r>
          </a:p>
        </p:txBody>
      </p:sp>
      <p:sp>
        <p:nvSpPr>
          <p:cNvPr id="3" name="Espace réservé du contenu 2"/>
          <p:cNvSpPr>
            <a:spLocks noGrp="1"/>
          </p:cNvSpPr>
          <p:nvPr>
            <p:ph idx="1"/>
          </p:nvPr>
        </p:nvSpPr>
        <p:spPr/>
        <p:txBody>
          <a:bodyPr>
            <a:normAutofit/>
          </a:bodyPr>
          <a:lstStyle/>
          <a:p>
            <a:pPr marL="0" indent="0">
              <a:buNone/>
            </a:pPr>
            <a:r>
              <a:rPr lang="fr-FR" b="1" dirty="0"/>
              <a:t>« Secret médical partagé » : limites des informations et des personnels !</a:t>
            </a:r>
          </a:p>
          <a:p>
            <a:pPr marL="0" indent="0">
              <a:buNone/>
            </a:pPr>
            <a:endParaRPr lang="fr-FR" b="1" dirty="0"/>
          </a:p>
          <a:p>
            <a:pPr marL="0" indent="0">
              <a:buNone/>
            </a:pPr>
            <a:r>
              <a:rPr lang="fr-FR" dirty="0"/>
              <a:t>Article L1110-4, alinéa 1.</a:t>
            </a:r>
          </a:p>
          <a:p>
            <a:pPr marL="0" indent="0">
              <a:buNone/>
            </a:pPr>
            <a:r>
              <a:rPr lang="fr-FR" dirty="0"/>
              <a:t>« Un professionnel peut échanger avec un ou plusieurs professionnels identifiés des informations relatives à une même personne prise en charge, </a:t>
            </a:r>
            <a:r>
              <a:rPr lang="fr-FR" dirty="0">
                <a:solidFill>
                  <a:srgbClr val="0070C0"/>
                </a:solidFill>
              </a:rPr>
              <a:t>à condition qu'ils participent tous à sa prise en charge et que ces informations soient strictement nécessaires à la coordination ou à la continuité des soins, à la prévention ou à son suivi médico-social </a:t>
            </a:r>
            <a:r>
              <a:rPr lang="fr-FR" dirty="0"/>
              <a:t>et social »</a:t>
            </a:r>
          </a:p>
          <a:p>
            <a:pPr marL="0" indent="0">
              <a:buNone/>
            </a:pPr>
            <a:endParaRPr lang="fr-FR" dirty="0"/>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10</a:t>
            </a:fld>
            <a:endParaRPr lang="fr-FR"/>
          </a:p>
        </p:txBody>
      </p:sp>
      <p:pic>
        <p:nvPicPr>
          <p:cNvPr id="7" name="Image 6"/>
          <p:cNvPicPr>
            <a:picLocks noChangeAspect="1"/>
          </p:cNvPicPr>
          <p:nvPr/>
        </p:nvPicPr>
        <p:blipFill>
          <a:blip r:embed="rId3"/>
          <a:stretch>
            <a:fillRect/>
          </a:stretch>
        </p:blipFill>
        <p:spPr>
          <a:xfrm>
            <a:off x="3721464" y="5106982"/>
            <a:ext cx="1518193" cy="1204915"/>
          </a:xfrm>
          <a:prstGeom prst="rect">
            <a:avLst/>
          </a:prstGeom>
        </p:spPr>
      </p:pic>
    </p:spTree>
    <p:extLst>
      <p:ext uri="{BB962C8B-B14F-4D97-AF65-F5344CB8AC3E}">
        <p14:creationId xmlns:p14="http://schemas.microsoft.com/office/powerpoint/2010/main" val="18249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t>Secret professionnel et partage d’informations</a:t>
            </a:r>
          </a:p>
        </p:txBody>
      </p:sp>
      <p:sp>
        <p:nvSpPr>
          <p:cNvPr id="3" name="Espace réservé du contenu 2"/>
          <p:cNvSpPr>
            <a:spLocks noGrp="1"/>
          </p:cNvSpPr>
          <p:nvPr>
            <p:ph idx="1"/>
          </p:nvPr>
        </p:nvSpPr>
        <p:spPr/>
        <p:txBody>
          <a:bodyPr>
            <a:normAutofit/>
          </a:bodyPr>
          <a:lstStyle/>
          <a:p>
            <a:pPr marL="0" indent="0">
              <a:buNone/>
            </a:pPr>
            <a:r>
              <a:rPr lang="fr-FR" b="1" dirty="0"/>
              <a:t>Même équipe de soin : article L1110-12 : pas d’autorisation préalable</a:t>
            </a:r>
          </a:p>
          <a:p>
            <a:pPr marL="0" indent="0">
              <a:buNone/>
            </a:pPr>
            <a:r>
              <a:rPr lang="fr-FR" dirty="0"/>
              <a:t>L'équipe de soins est un ensemble de professionnels qui participent directement [à la prise en charge du patient], et qui :</a:t>
            </a:r>
          </a:p>
          <a:p>
            <a:pPr>
              <a:buFontTx/>
              <a:buChar char="-"/>
            </a:pPr>
            <a:r>
              <a:rPr lang="fr-FR" dirty="0"/>
              <a:t>Exercent dans le même établissement.</a:t>
            </a:r>
          </a:p>
          <a:p>
            <a:pPr>
              <a:buFontTx/>
              <a:buChar char="-"/>
            </a:pPr>
            <a:r>
              <a:rPr lang="fr-FR" dirty="0"/>
              <a:t>Reconnaissance directe par le patient.</a:t>
            </a:r>
          </a:p>
          <a:p>
            <a:pPr>
              <a:buFontTx/>
              <a:buChar char="-"/>
            </a:pPr>
            <a:r>
              <a:rPr lang="fr-FR" dirty="0"/>
              <a:t>Exercice dans un ensemble […] conforme à un cahier des charges.</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11</a:t>
            </a:fld>
            <a:endParaRPr lang="fr-FR"/>
          </a:p>
        </p:txBody>
      </p:sp>
      <p:pic>
        <p:nvPicPr>
          <p:cNvPr id="4" name="Image 3"/>
          <p:cNvPicPr>
            <a:picLocks noChangeAspect="1"/>
          </p:cNvPicPr>
          <p:nvPr/>
        </p:nvPicPr>
        <p:blipFill>
          <a:blip r:embed="rId3"/>
          <a:stretch>
            <a:fillRect/>
          </a:stretch>
        </p:blipFill>
        <p:spPr>
          <a:xfrm>
            <a:off x="3595687" y="4502150"/>
            <a:ext cx="1952625" cy="1409700"/>
          </a:xfrm>
          <a:prstGeom prst="rect">
            <a:avLst/>
          </a:prstGeom>
        </p:spPr>
      </p:pic>
    </p:spTree>
    <p:extLst>
      <p:ext uri="{BB962C8B-B14F-4D97-AF65-F5344CB8AC3E}">
        <p14:creationId xmlns:p14="http://schemas.microsoft.com/office/powerpoint/2010/main" val="317057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t>Secret professionnel et partage d’informations</a:t>
            </a:r>
          </a:p>
        </p:txBody>
      </p:sp>
      <p:sp>
        <p:nvSpPr>
          <p:cNvPr id="3" name="Espace réservé du contenu 2"/>
          <p:cNvSpPr>
            <a:spLocks noGrp="1"/>
          </p:cNvSpPr>
          <p:nvPr>
            <p:ph idx="1"/>
          </p:nvPr>
        </p:nvSpPr>
        <p:spPr/>
        <p:txBody>
          <a:bodyPr>
            <a:normAutofit/>
          </a:bodyPr>
          <a:lstStyle/>
          <a:p>
            <a:pPr marL="0" indent="0">
              <a:buNone/>
            </a:pPr>
            <a:r>
              <a:rPr lang="fr-FR" b="1" dirty="0"/>
              <a:t>Autre équipe de soin : article L1110-12 : autorisation préalable</a:t>
            </a:r>
          </a:p>
          <a:p>
            <a:pPr marL="0" indent="0">
              <a:buNone/>
            </a:pPr>
            <a:r>
              <a:rPr lang="fr-FR" dirty="0"/>
              <a:t>Le partage, entre des professionnels ne faisant pas partie de la même équipe de soins […] requiert son consentement préalable, recueilli par tout moyen [...].</a:t>
            </a:r>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12</a:t>
            </a:fld>
            <a:endParaRPr lang="fr-FR"/>
          </a:p>
        </p:txBody>
      </p:sp>
      <p:pic>
        <p:nvPicPr>
          <p:cNvPr id="4" name="Image 3"/>
          <p:cNvPicPr>
            <a:picLocks noChangeAspect="1"/>
          </p:cNvPicPr>
          <p:nvPr/>
        </p:nvPicPr>
        <p:blipFill>
          <a:blip r:embed="rId3"/>
          <a:stretch>
            <a:fillRect/>
          </a:stretch>
        </p:blipFill>
        <p:spPr>
          <a:xfrm>
            <a:off x="3851728" y="4001294"/>
            <a:ext cx="1562100" cy="1733550"/>
          </a:xfrm>
          <a:prstGeom prst="rect">
            <a:avLst/>
          </a:prstGeom>
        </p:spPr>
      </p:pic>
    </p:spTree>
    <p:extLst>
      <p:ext uri="{BB962C8B-B14F-4D97-AF65-F5344CB8AC3E}">
        <p14:creationId xmlns:p14="http://schemas.microsoft.com/office/powerpoint/2010/main" val="185553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t>Les outils du partage d’informations</a:t>
            </a:r>
          </a:p>
        </p:txBody>
      </p:sp>
      <p:sp>
        <p:nvSpPr>
          <p:cNvPr id="3" name="Espace réservé du contenu 2"/>
          <p:cNvSpPr>
            <a:spLocks noGrp="1"/>
          </p:cNvSpPr>
          <p:nvPr>
            <p:ph idx="1"/>
          </p:nvPr>
        </p:nvSpPr>
        <p:spPr/>
        <p:txBody>
          <a:bodyPr>
            <a:normAutofit/>
          </a:bodyPr>
          <a:lstStyle/>
          <a:p>
            <a:pPr marL="0" indent="0">
              <a:buNone/>
            </a:pPr>
            <a:r>
              <a:rPr lang="fr-FR" b="1" dirty="0"/>
              <a:t>Contrainte réglementaire :</a:t>
            </a:r>
          </a:p>
          <a:p>
            <a:r>
              <a:rPr lang="fr-FR" dirty="0"/>
              <a:t>RGPD et données sensibles</a:t>
            </a:r>
          </a:p>
          <a:p>
            <a:endParaRPr lang="fr-FR" dirty="0"/>
          </a:p>
          <a:p>
            <a:endParaRPr lang="fr-FR" dirty="0"/>
          </a:p>
          <a:p>
            <a:pPr marL="0" indent="0">
              <a:buNone/>
            </a:pPr>
            <a:endParaRPr lang="fr-FR" dirty="0"/>
          </a:p>
          <a:p>
            <a:r>
              <a:rPr lang="fr-FR" dirty="0"/>
              <a:t>Hébergeur de données de santé</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13</a:t>
            </a:fld>
            <a:endParaRPr lang="fr-FR"/>
          </a:p>
        </p:txBody>
      </p:sp>
      <p:pic>
        <p:nvPicPr>
          <p:cNvPr id="6" name="Image 5"/>
          <p:cNvPicPr>
            <a:picLocks noChangeAspect="1"/>
          </p:cNvPicPr>
          <p:nvPr/>
        </p:nvPicPr>
        <p:blipFill>
          <a:blip r:embed="rId3"/>
          <a:stretch>
            <a:fillRect/>
          </a:stretch>
        </p:blipFill>
        <p:spPr>
          <a:xfrm>
            <a:off x="5167168" y="3452213"/>
            <a:ext cx="2033588" cy="1142618"/>
          </a:xfrm>
          <a:prstGeom prst="rect">
            <a:avLst/>
          </a:prstGeom>
        </p:spPr>
      </p:pic>
      <p:pic>
        <p:nvPicPr>
          <p:cNvPr id="7" name="Image 6"/>
          <p:cNvPicPr>
            <a:picLocks noChangeAspect="1"/>
          </p:cNvPicPr>
          <p:nvPr/>
        </p:nvPicPr>
        <p:blipFill>
          <a:blip r:embed="rId4"/>
          <a:stretch>
            <a:fillRect/>
          </a:stretch>
        </p:blipFill>
        <p:spPr>
          <a:xfrm>
            <a:off x="5076825" y="1646235"/>
            <a:ext cx="2206626" cy="1131423"/>
          </a:xfrm>
          <a:prstGeom prst="rect">
            <a:avLst/>
          </a:prstGeom>
        </p:spPr>
      </p:pic>
      <p:pic>
        <p:nvPicPr>
          <p:cNvPr id="8" name="Image 7"/>
          <p:cNvPicPr>
            <a:picLocks noChangeAspect="1"/>
          </p:cNvPicPr>
          <p:nvPr/>
        </p:nvPicPr>
        <p:blipFill>
          <a:blip r:embed="rId5"/>
          <a:stretch>
            <a:fillRect/>
          </a:stretch>
        </p:blipFill>
        <p:spPr>
          <a:xfrm>
            <a:off x="2355850" y="5010943"/>
            <a:ext cx="1230601" cy="1255715"/>
          </a:xfrm>
          <a:prstGeom prst="rect">
            <a:avLst/>
          </a:prstGeom>
        </p:spPr>
      </p:pic>
      <p:pic>
        <p:nvPicPr>
          <p:cNvPr id="9" name="Image 8"/>
          <p:cNvPicPr>
            <a:picLocks noChangeAspect="1"/>
          </p:cNvPicPr>
          <p:nvPr/>
        </p:nvPicPr>
        <p:blipFill>
          <a:blip r:embed="rId6"/>
          <a:stretch>
            <a:fillRect/>
          </a:stretch>
        </p:blipFill>
        <p:spPr>
          <a:xfrm>
            <a:off x="4851832" y="5144775"/>
            <a:ext cx="1025237" cy="1025237"/>
          </a:xfrm>
          <a:prstGeom prst="rect">
            <a:avLst/>
          </a:prstGeom>
        </p:spPr>
      </p:pic>
      <p:cxnSp>
        <p:nvCxnSpPr>
          <p:cNvPr id="15" name="Connecteur droit 14"/>
          <p:cNvCxnSpPr/>
          <p:nvPr/>
        </p:nvCxnSpPr>
        <p:spPr>
          <a:xfrm>
            <a:off x="1435100" y="5010943"/>
            <a:ext cx="5943600" cy="11590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2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t>Les outils du partage d’informations</a:t>
            </a:r>
          </a:p>
        </p:txBody>
      </p:sp>
      <p:sp>
        <p:nvSpPr>
          <p:cNvPr id="3" name="Espace réservé du contenu 2"/>
          <p:cNvSpPr>
            <a:spLocks noGrp="1"/>
          </p:cNvSpPr>
          <p:nvPr>
            <p:ph idx="1"/>
          </p:nvPr>
        </p:nvSpPr>
        <p:spPr/>
        <p:txBody>
          <a:bodyPr>
            <a:normAutofit/>
          </a:bodyPr>
          <a:lstStyle/>
          <a:p>
            <a:pPr marL="0" indent="0">
              <a:buNone/>
            </a:pPr>
            <a:r>
              <a:rPr lang="fr-FR" b="1" dirty="0"/>
              <a:t>Outils nationaux :</a:t>
            </a:r>
          </a:p>
          <a:p>
            <a:r>
              <a:rPr lang="fr-FR" dirty="0"/>
              <a:t>Messagerie sécurisée</a:t>
            </a:r>
          </a:p>
          <a:p>
            <a:pPr lvl="1"/>
            <a:r>
              <a:rPr lang="fr-FR" dirty="0" err="1"/>
              <a:t>Apycript</a:t>
            </a:r>
            <a:endParaRPr lang="fr-FR" dirty="0"/>
          </a:p>
          <a:p>
            <a:pPr lvl="1"/>
            <a:r>
              <a:rPr lang="fr-FR" dirty="0" err="1"/>
              <a:t>MSSanté</a:t>
            </a:r>
            <a:endParaRPr lang="fr-FR" dirty="0"/>
          </a:p>
          <a:p>
            <a:pPr lvl="1"/>
            <a:endParaRPr lang="fr-FR" dirty="0"/>
          </a:p>
          <a:p>
            <a:r>
              <a:rPr lang="fr-FR" dirty="0"/>
              <a:t>DMP/Mon espace santé</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14</a:t>
            </a:fld>
            <a:endParaRPr lang="fr-FR"/>
          </a:p>
        </p:txBody>
      </p:sp>
      <p:pic>
        <p:nvPicPr>
          <p:cNvPr id="6" name="Image 5"/>
          <p:cNvPicPr>
            <a:picLocks noChangeAspect="1"/>
          </p:cNvPicPr>
          <p:nvPr/>
        </p:nvPicPr>
        <p:blipFill>
          <a:blip r:embed="rId3"/>
          <a:stretch>
            <a:fillRect/>
          </a:stretch>
        </p:blipFill>
        <p:spPr>
          <a:xfrm>
            <a:off x="4715328" y="3367091"/>
            <a:ext cx="2600325" cy="1752600"/>
          </a:xfrm>
          <a:prstGeom prst="rect">
            <a:avLst/>
          </a:prstGeom>
        </p:spPr>
      </p:pic>
    </p:spTree>
    <p:extLst>
      <p:ext uri="{BB962C8B-B14F-4D97-AF65-F5344CB8AC3E}">
        <p14:creationId xmlns:p14="http://schemas.microsoft.com/office/powerpoint/2010/main" val="208954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t>Les outils du partage d’informations</a:t>
            </a:r>
          </a:p>
        </p:txBody>
      </p:sp>
      <p:sp>
        <p:nvSpPr>
          <p:cNvPr id="3" name="Espace réservé du contenu 2"/>
          <p:cNvSpPr>
            <a:spLocks noGrp="1"/>
          </p:cNvSpPr>
          <p:nvPr>
            <p:ph idx="1"/>
          </p:nvPr>
        </p:nvSpPr>
        <p:spPr/>
        <p:txBody>
          <a:bodyPr>
            <a:normAutofit/>
          </a:bodyPr>
          <a:lstStyle/>
          <a:p>
            <a:pPr marL="0" indent="0">
              <a:buNone/>
            </a:pPr>
            <a:r>
              <a:rPr lang="fr-FR" b="1" dirty="0"/>
              <a:t>Outils régionaux :</a:t>
            </a:r>
          </a:p>
          <a:p>
            <a:pPr marL="0" indent="0">
              <a:buNone/>
            </a:pPr>
            <a:endParaRPr lang="fr-FR" dirty="0"/>
          </a:p>
          <a:p>
            <a:r>
              <a:rPr lang="fr-FR" dirty="0" err="1"/>
              <a:t>Parcéo</a:t>
            </a:r>
            <a:r>
              <a:rPr lang="fr-FR" dirty="0"/>
              <a:t> </a:t>
            </a:r>
          </a:p>
          <a:p>
            <a:r>
              <a:rPr lang="fr-FR" dirty="0"/>
              <a:t>E-Mage</a:t>
            </a:r>
          </a:p>
          <a:p>
            <a:r>
              <a:rPr lang="fr-FR" dirty="0" err="1"/>
              <a:t>Omnidoc</a:t>
            </a:r>
            <a:endParaRPr lang="fr-FR" dirty="0"/>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15</a:t>
            </a:fld>
            <a:endParaRPr lang="fr-FR"/>
          </a:p>
        </p:txBody>
      </p:sp>
      <p:pic>
        <p:nvPicPr>
          <p:cNvPr id="4" name="Image 3"/>
          <p:cNvPicPr>
            <a:picLocks noChangeAspect="1"/>
          </p:cNvPicPr>
          <p:nvPr/>
        </p:nvPicPr>
        <p:blipFill>
          <a:blip r:embed="rId3"/>
          <a:stretch>
            <a:fillRect/>
          </a:stretch>
        </p:blipFill>
        <p:spPr>
          <a:xfrm>
            <a:off x="3186112" y="2317750"/>
            <a:ext cx="2771775" cy="1562100"/>
          </a:xfrm>
          <a:prstGeom prst="rect">
            <a:avLst/>
          </a:prstGeom>
        </p:spPr>
      </p:pic>
    </p:spTree>
    <p:extLst>
      <p:ext uri="{BB962C8B-B14F-4D97-AF65-F5344CB8AC3E}">
        <p14:creationId xmlns:p14="http://schemas.microsoft.com/office/powerpoint/2010/main" val="26409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t>Notion de responsabilité</a:t>
            </a:r>
          </a:p>
        </p:txBody>
      </p:sp>
      <p:sp>
        <p:nvSpPr>
          <p:cNvPr id="3" name="Espace réservé du contenu 2"/>
          <p:cNvSpPr>
            <a:spLocks noGrp="1"/>
          </p:cNvSpPr>
          <p:nvPr>
            <p:ph idx="1"/>
          </p:nvPr>
        </p:nvSpPr>
        <p:spPr>
          <a:xfrm>
            <a:off x="628650" y="1313895"/>
            <a:ext cx="7886700" cy="4863068"/>
          </a:xfrm>
        </p:spPr>
        <p:txBody>
          <a:bodyPr>
            <a:normAutofit/>
          </a:bodyPr>
          <a:lstStyle/>
          <a:p>
            <a:pPr marL="692785" indent="-226060" algn="just">
              <a:spcBef>
                <a:spcPts val="490"/>
              </a:spcBef>
              <a:spcAft>
                <a:spcPts val="0"/>
              </a:spcAft>
            </a:pPr>
            <a:endParaRPr lang="fr-FR" sz="1800" b="1" dirty="0">
              <a:effectLst/>
              <a:latin typeface="Times New Roman" panose="02020603050405020304" pitchFamily="18" charset="0"/>
              <a:ea typeface="Times New Roman" panose="02020603050405020304" pitchFamily="18" charset="0"/>
            </a:endParaRPr>
          </a:p>
          <a:p>
            <a:pPr marL="466725" indent="0" algn="just">
              <a:spcBef>
                <a:spcPts val="490"/>
              </a:spcBef>
              <a:spcAft>
                <a:spcPts val="0"/>
              </a:spcAft>
              <a:buNone/>
            </a:pPr>
            <a:r>
              <a:rPr lang="fr-FR" sz="1800" b="1" dirty="0">
                <a:effectLst/>
                <a:latin typeface="Times New Roman" panose="02020603050405020304" pitchFamily="18" charset="0"/>
                <a:ea typeface="Times New Roman" panose="02020603050405020304" pitchFamily="18" charset="0"/>
              </a:rPr>
              <a:t>1° La responsabilité pénale</a:t>
            </a:r>
          </a:p>
          <a:p>
            <a:pPr marR="67945" algn="just">
              <a:spcBef>
                <a:spcPts val="485"/>
              </a:spcBef>
              <a:spcAft>
                <a:spcPts val="0"/>
              </a:spcAft>
            </a:pPr>
            <a:r>
              <a:rPr lang="fr-FR" sz="1800" dirty="0">
                <a:effectLst/>
                <a:latin typeface="Times New Roman" panose="02020603050405020304" pitchFamily="18" charset="0"/>
                <a:ea typeface="Times New Roman" panose="02020603050405020304" pitchFamily="18" charset="0"/>
              </a:rPr>
              <a:t>Délit de violation du secret professionnel incriminé par l’art. 226-13 C. </a:t>
            </a:r>
            <a:r>
              <a:rPr lang="fr-FR" sz="1800" dirty="0" err="1">
                <a:effectLst/>
                <a:latin typeface="Times New Roman" panose="02020603050405020304" pitchFamily="18" charset="0"/>
                <a:ea typeface="Times New Roman" panose="02020603050405020304" pitchFamily="18" charset="0"/>
              </a:rPr>
              <a:t>pén</a:t>
            </a:r>
            <a:r>
              <a:rPr lang="fr-FR" sz="1800" dirty="0">
                <a:effectLst/>
                <a:latin typeface="Times New Roman" panose="02020603050405020304" pitchFamily="18" charset="0"/>
                <a:ea typeface="Times New Roman" panose="02020603050405020304" pitchFamily="18" charset="0"/>
              </a:rPr>
              <a:t>. qui suppose la réunion de trois conditions :</a:t>
            </a:r>
          </a:p>
          <a:p>
            <a:pPr marL="342900" lvl="0" indent="-342900" algn="just">
              <a:lnSpc>
                <a:spcPts val="1345"/>
              </a:lnSpc>
              <a:spcBef>
                <a:spcPts val="515"/>
              </a:spcBef>
              <a:buSzPts val="1100"/>
              <a:buFont typeface="Symbol" panose="05050102010706020507" pitchFamily="18" charset="2"/>
              <a:buChar char=""/>
              <a:tabLst>
                <a:tab pos="70294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Un élément légal (art. 226-13 C.</a:t>
            </a:r>
            <a:r>
              <a:rPr lang="fr-FR" sz="1800" spc="4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err="1">
                <a:effectLst/>
                <a:latin typeface="Times New Roman" panose="02020603050405020304" pitchFamily="18" charset="0"/>
                <a:ea typeface="Symbol" panose="05050102010706020507" pitchFamily="18" charset="2"/>
                <a:cs typeface="Symbol" panose="05050102010706020507" pitchFamily="18" charset="2"/>
              </a:rPr>
              <a:t>pén</a:t>
            </a:r>
            <a:r>
              <a:rPr lang="fr-FR" sz="1800" dirty="0">
                <a:effectLst/>
                <a:latin typeface="Times New Roman" panose="02020603050405020304" pitchFamily="18" charset="0"/>
                <a:ea typeface="Symbol" panose="05050102010706020507" pitchFamily="18" charset="2"/>
                <a:cs typeface="Symbol" panose="05050102010706020507" pitchFamily="18" charset="2"/>
              </a:rPr>
              <a:t>.)</a:t>
            </a:r>
          </a:p>
          <a:p>
            <a:pPr marL="342900" marR="69850" lvl="0" indent="-342900" algn="just">
              <a:lnSpc>
                <a:spcPct val="97000"/>
              </a:lnSpc>
              <a:spcBef>
                <a:spcPts val="20"/>
              </a:spcBef>
              <a:spcAft>
                <a:spcPts val="0"/>
              </a:spcAft>
              <a:buSzPts val="1100"/>
              <a:buFont typeface="Symbol" panose="05050102010706020507" pitchFamily="18" charset="2"/>
              <a:buChar char=""/>
              <a:tabLst>
                <a:tab pos="70294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Un élément matériel (une révélation, une information à caractère secret, pas de nécessité d’un préjudice, indifférence du</a:t>
            </a:r>
            <a:r>
              <a:rPr lang="fr-FR" sz="1800" spc="3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consentement)</a:t>
            </a:r>
          </a:p>
          <a:p>
            <a:pPr marL="342900" marR="69215" lvl="0" indent="-342900" algn="just">
              <a:spcBef>
                <a:spcPts val="10"/>
              </a:spcBef>
              <a:spcAft>
                <a:spcPts val="0"/>
              </a:spcAft>
              <a:buSzPts val="1100"/>
              <a:buFont typeface="Symbol" panose="05050102010706020507" pitchFamily="18" charset="2"/>
              <a:buChar char=""/>
              <a:tabLst>
                <a:tab pos="70294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Un élément moral (imputabilité et culpabilité = infraction intentionnelle). </a:t>
            </a:r>
          </a:p>
          <a:p>
            <a:pPr algn="just">
              <a:spcBef>
                <a:spcPts val="485"/>
              </a:spcBef>
            </a:pPr>
            <a:r>
              <a:rPr lang="fr-FR" sz="1800" i="1" dirty="0">
                <a:effectLst/>
                <a:latin typeface="Times New Roman" panose="02020603050405020304" pitchFamily="18" charset="0"/>
                <a:ea typeface="Times New Roman" panose="02020603050405020304" pitchFamily="18" charset="0"/>
              </a:rPr>
              <a:t>Quelle juridiction ? </a:t>
            </a:r>
            <a:r>
              <a:rPr lang="fr-FR" sz="1800" dirty="0">
                <a:effectLst/>
                <a:latin typeface="Times New Roman" panose="02020603050405020304" pitchFamily="18" charset="0"/>
                <a:ea typeface="Times New Roman" panose="02020603050405020304" pitchFamily="18" charset="0"/>
              </a:rPr>
              <a:t>Tribunal correctionnel (délit). </a:t>
            </a:r>
          </a:p>
          <a:p>
            <a:pPr algn="just">
              <a:spcBef>
                <a:spcPts val="485"/>
              </a:spcBef>
            </a:pPr>
            <a:endParaRPr lang="fr-FR" sz="1800" dirty="0">
              <a:latin typeface="Times New Roman" panose="02020603050405020304" pitchFamily="18" charset="0"/>
              <a:ea typeface="Times New Roman" panose="02020603050405020304" pitchFamily="18" charset="0"/>
            </a:endParaRPr>
          </a:p>
          <a:p>
            <a:pPr marL="0" indent="0" algn="just">
              <a:spcBef>
                <a:spcPts val="485"/>
              </a:spcBef>
              <a:buNone/>
            </a:pPr>
            <a:endParaRPr lang="fr-FR" sz="1800" dirty="0">
              <a:effectLst/>
              <a:latin typeface="Times New Roman" panose="02020603050405020304" pitchFamily="18" charset="0"/>
              <a:ea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16</a:t>
            </a:fld>
            <a:endParaRPr lang="fr-FR"/>
          </a:p>
        </p:txBody>
      </p:sp>
    </p:spTree>
    <p:extLst>
      <p:ext uri="{BB962C8B-B14F-4D97-AF65-F5344CB8AC3E}">
        <p14:creationId xmlns:p14="http://schemas.microsoft.com/office/powerpoint/2010/main" val="2532070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9C12E-BB57-4BB7-9BA3-BE42D5F45DA8}"/>
              </a:ext>
            </a:extLst>
          </p:cNvPr>
          <p:cNvSpPr>
            <a:spLocks noGrp="1"/>
          </p:cNvSpPr>
          <p:nvPr>
            <p:ph type="title"/>
          </p:nvPr>
        </p:nvSpPr>
        <p:spPr/>
        <p:txBody>
          <a:bodyPr/>
          <a:lstStyle/>
          <a:p>
            <a:pPr algn="ctr"/>
            <a:r>
              <a:rPr lang="fr-FR" dirty="0"/>
              <a:t>Notion de responsabilité </a:t>
            </a:r>
          </a:p>
        </p:txBody>
      </p:sp>
      <p:sp>
        <p:nvSpPr>
          <p:cNvPr id="3" name="Espace réservé du contenu 2">
            <a:extLst>
              <a:ext uri="{FF2B5EF4-FFF2-40B4-BE49-F238E27FC236}">
                <a16:creationId xmlns:a16="http://schemas.microsoft.com/office/drawing/2014/main" id="{5A7954DC-B681-4F30-86EE-C519FEA951B1}"/>
              </a:ext>
            </a:extLst>
          </p:cNvPr>
          <p:cNvSpPr>
            <a:spLocks noGrp="1"/>
          </p:cNvSpPr>
          <p:nvPr>
            <p:ph idx="1"/>
          </p:nvPr>
        </p:nvSpPr>
        <p:spPr/>
        <p:txBody>
          <a:bodyPr/>
          <a:lstStyle/>
          <a:p>
            <a:pPr marL="0" marR="66675" lvl="0" indent="0" algn="just" defTabSz="685783" rtl="0" eaLnBrk="1" fontAlgn="auto" latinLnBrk="0" hangingPunct="1">
              <a:lnSpc>
                <a:spcPct val="90000"/>
              </a:lnSpc>
              <a:spcBef>
                <a:spcPts val="490"/>
              </a:spcBef>
              <a:spcAft>
                <a:spcPts val="0"/>
              </a:spcAft>
              <a:buClrTx/>
              <a:buSzTx/>
              <a:buNone/>
              <a:tabLst/>
              <a:defRPr/>
            </a:pP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 Responsabilité ordinale </a:t>
            </a:r>
          </a:p>
          <a:p>
            <a:pPr marL="0" marR="66675" lvl="0" indent="0" algn="just" defTabSz="685783" rtl="0" eaLnBrk="1" fontAlgn="auto" latinLnBrk="0" hangingPunct="1">
              <a:lnSpc>
                <a:spcPct val="90000"/>
              </a:lnSpc>
              <a:spcBef>
                <a:spcPts val="490"/>
              </a:spcBef>
              <a:spcAft>
                <a:spcPts val="0"/>
              </a:spcAft>
              <a:buClrTx/>
              <a:buSzTx/>
              <a:buNone/>
              <a:tabLst/>
              <a:defRPr/>
            </a:pP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66675" lvl="0" indent="0" algn="just" defTabSz="685783" rtl="0" eaLnBrk="1" fontAlgn="auto" latinLnBrk="0" hangingPunct="1">
              <a:lnSpc>
                <a:spcPct val="90000"/>
              </a:lnSpc>
              <a:spcBef>
                <a:spcPts val="490"/>
              </a:spcBef>
              <a:spcAft>
                <a:spcPts val="0"/>
              </a:spcAft>
              <a:buClrTx/>
              <a:buSzTx/>
              <a:buNone/>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La violation du secret professionnel peut donner lieu également à une sanction disciplinaire puisqu’il s’agit d’une violation d’un </a:t>
            </a:r>
            <a:r>
              <a:rPr kumimoji="0" lang="fr-FR" sz="18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devoir déontologique</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art. R. 4127-4 pour les médecins, R. 4127-5 pour les infirmiers etc.</a:t>
            </a:r>
          </a:p>
          <a:p>
            <a:pPr marL="0" marR="66675" lvl="0" indent="0" algn="just" defTabSz="685783" rtl="0" eaLnBrk="1" fontAlgn="auto" latinLnBrk="0" hangingPunct="1">
              <a:lnSpc>
                <a:spcPct val="90000"/>
              </a:lnSpc>
              <a:spcBef>
                <a:spcPts val="490"/>
              </a:spcBef>
              <a:spcAft>
                <a:spcPts val="0"/>
              </a:spcAft>
              <a:buClrTx/>
              <a:buSzTx/>
              <a:buNone/>
              <a:tabLst/>
              <a:defRPr/>
            </a:pPr>
            <a:endParaRPr kumimoji="0" lang="fr-FR"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71446" marR="67945" lvl="0" indent="-171446" algn="just" defTabSz="68578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Sanctions disciplinaires</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classiques proportionnelles à la gravité de la faute : avertissement, blâme, interdiction d’exercice avec ou sans sursis, radiation.</a:t>
            </a:r>
            <a:endParaRPr kumimoji="0" lang="fr-FR"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71446" marR="68580" lvl="0" indent="-171446" algn="just" defTabSz="685783" rtl="0" eaLnBrk="1" fontAlgn="auto" latinLnBrk="0" hangingPunct="1">
              <a:lnSpc>
                <a:spcPct val="90000"/>
              </a:lnSpc>
              <a:spcBef>
                <a:spcPts val="515"/>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Quelle juridiction ? </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Juridiction ordinale, autonome par rapport aux juridictions pénales et civiles. Le plaignant peut être toute personne ayant intérêt à agir (particulier, médecin, institution, autorité etc.) Mais la juridiction ordinale ne rend des jugements qu’au regard du code de déontologie et ne prononce que des sanctions prévues par le CSP, une réparation matérielle ne relève donc pas de sa compétence.</a:t>
            </a:r>
            <a:endParaRPr kumimoji="0" lang="fr-FR"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fr-FR" dirty="0"/>
          </a:p>
        </p:txBody>
      </p:sp>
      <p:sp>
        <p:nvSpPr>
          <p:cNvPr id="4" name="Espace réservé du numéro de diapositive 3">
            <a:extLst>
              <a:ext uri="{FF2B5EF4-FFF2-40B4-BE49-F238E27FC236}">
                <a16:creationId xmlns:a16="http://schemas.microsoft.com/office/drawing/2014/main" id="{75D57760-F019-4785-8C64-9239C35E3A5A}"/>
              </a:ext>
            </a:extLst>
          </p:cNvPr>
          <p:cNvSpPr>
            <a:spLocks noGrp="1"/>
          </p:cNvSpPr>
          <p:nvPr>
            <p:ph type="sldNum" sz="quarter" idx="12"/>
          </p:nvPr>
        </p:nvSpPr>
        <p:spPr/>
        <p:txBody>
          <a:bodyPr/>
          <a:lstStyle/>
          <a:p>
            <a:fld id="{6F066ED3-71AF-4277-9BA1-74944EDABBBA}" type="slidenum">
              <a:rPr lang="fr-FR" smtClean="0"/>
              <a:t>17</a:t>
            </a:fld>
            <a:endParaRPr lang="fr-FR"/>
          </a:p>
        </p:txBody>
      </p:sp>
    </p:spTree>
    <p:extLst>
      <p:ext uri="{BB962C8B-B14F-4D97-AF65-F5344CB8AC3E}">
        <p14:creationId xmlns:p14="http://schemas.microsoft.com/office/powerpoint/2010/main" val="3205150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B85BC-3181-4F09-A882-B731A2BD03C5}"/>
              </a:ext>
            </a:extLst>
          </p:cNvPr>
          <p:cNvSpPr>
            <a:spLocks noGrp="1"/>
          </p:cNvSpPr>
          <p:nvPr>
            <p:ph type="title"/>
          </p:nvPr>
        </p:nvSpPr>
        <p:spPr/>
        <p:txBody>
          <a:bodyPr/>
          <a:lstStyle/>
          <a:p>
            <a:pPr algn="ctr"/>
            <a:r>
              <a:rPr lang="fr-FR" dirty="0"/>
              <a:t>Notion de responsabilité </a:t>
            </a:r>
          </a:p>
        </p:txBody>
      </p:sp>
      <p:sp>
        <p:nvSpPr>
          <p:cNvPr id="3" name="Espace réservé du contenu 2">
            <a:extLst>
              <a:ext uri="{FF2B5EF4-FFF2-40B4-BE49-F238E27FC236}">
                <a16:creationId xmlns:a16="http://schemas.microsoft.com/office/drawing/2014/main" id="{ED5F4D71-91EA-4A6C-B4BB-C5C494B8C3F8}"/>
              </a:ext>
            </a:extLst>
          </p:cNvPr>
          <p:cNvSpPr>
            <a:spLocks noGrp="1"/>
          </p:cNvSpPr>
          <p:nvPr>
            <p:ph idx="1"/>
          </p:nvPr>
        </p:nvSpPr>
        <p:spPr>
          <a:xfrm>
            <a:off x="628650" y="1825624"/>
            <a:ext cx="7886700" cy="4667247"/>
          </a:xfrm>
        </p:spPr>
        <p:txBody>
          <a:bodyPr>
            <a:normAutofit fontScale="92500" lnSpcReduction="20000"/>
          </a:bodyPr>
          <a:lstStyle/>
          <a:p>
            <a:pPr marL="0" marR="69850" indent="0" algn="just">
              <a:spcBef>
                <a:spcPts val="510"/>
              </a:spcBef>
              <a:spcAft>
                <a:spcPts val="0"/>
              </a:spcAft>
              <a:buNone/>
            </a:pPr>
            <a:endParaRPr lang="fr-FR" sz="2400" dirty="0">
              <a:effectLst/>
              <a:latin typeface="Times New Roman" panose="02020603050405020304" pitchFamily="18" charset="0"/>
              <a:ea typeface="Times New Roman" panose="02020603050405020304" pitchFamily="18" charset="0"/>
            </a:endParaRPr>
          </a:p>
          <a:p>
            <a:pPr marL="0" marR="69850" indent="0" algn="just">
              <a:spcBef>
                <a:spcPts val="510"/>
              </a:spcBef>
              <a:spcAft>
                <a:spcPts val="0"/>
              </a:spcAft>
              <a:buNone/>
            </a:pPr>
            <a:r>
              <a:rPr lang="fr-FR" sz="2400" b="1" dirty="0">
                <a:latin typeface="Times New Roman" panose="02020603050405020304" pitchFamily="18" charset="0"/>
                <a:ea typeface="Times New Roman" panose="02020603050405020304" pitchFamily="18" charset="0"/>
              </a:rPr>
              <a:t>3 : La responsabilité civile </a:t>
            </a:r>
          </a:p>
          <a:p>
            <a:pPr marL="0" marR="69850" indent="0" algn="just">
              <a:spcBef>
                <a:spcPts val="510"/>
              </a:spcBef>
              <a:spcAft>
                <a:spcPts val="0"/>
              </a:spcAft>
              <a:buNone/>
            </a:pPr>
            <a:endParaRPr lang="fr-FR" sz="2400" b="1" dirty="0">
              <a:latin typeface="Times New Roman" panose="02020603050405020304" pitchFamily="18" charset="0"/>
              <a:ea typeface="Times New Roman" panose="02020603050405020304" pitchFamily="18" charset="0"/>
            </a:endParaRPr>
          </a:p>
          <a:p>
            <a:pPr marL="0" marR="69850" indent="0" algn="just">
              <a:spcBef>
                <a:spcPts val="510"/>
              </a:spcBef>
              <a:spcAft>
                <a:spcPts val="0"/>
              </a:spcAft>
              <a:buNone/>
            </a:pPr>
            <a:r>
              <a:rPr lang="fr-FR" sz="2400" dirty="0">
                <a:effectLst/>
                <a:latin typeface="Times New Roman" panose="02020603050405020304" pitchFamily="18" charset="0"/>
                <a:ea typeface="Times New Roman" panose="02020603050405020304" pitchFamily="18" charset="0"/>
              </a:rPr>
              <a:t>La</a:t>
            </a:r>
            <a:r>
              <a:rPr lang="fr-FR" sz="2400" spc="-30"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violation</a:t>
            </a:r>
            <a:r>
              <a:rPr lang="fr-FR" sz="2400" spc="-3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du</a:t>
            </a:r>
            <a:r>
              <a:rPr lang="fr-FR" sz="2400" spc="-1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secret</a:t>
            </a:r>
            <a:r>
              <a:rPr lang="fr-FR" sz="2400" spc="-10"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professionnel</a:t>
            </a:r>
            <a:r>
              <a:rPr lang="fr-FR" sz="2400" spc="-10"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peut</a:t>
            </a:r>
            <a:r>
              <a:rPr lang="fr-FR" sz="2400" spc="-30"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enfin</a:t>
            </a:r>
            <a:r>
              <a:rPr lang="fr-FR" sz="2400" spc="-1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donner</a:t>
            </a:r>
            <a:r>
              <a:rPr lang="fr-FR" sz="2400" spc="-25" dirty="0">
                <a:effectLst/>
                <a:latin typeface="Times New Roman" panose="02020603050405020304" pitchFamily="18" charset="0"/>
                <a:ea typeface="Times New Roman" panose="02020603050405020304" pitchFamily="18" charset="0"/>
              </a:rPr>
              <a:t> </a:t>
            </a:r>
            <a:r>
              <a:rPr lang="fr-FR" sz="2400" spc="-15" dirty="0">
                <a:effectLst/>
                <a:latin typeface="Times New Roman" panose="02020603050405020304" pitchFamily="18" charset="0"/>
                <a:ea typeface="Times New Roman" panose="02020603050405020304" pitchFamily="18" charset="0"/>
              </a:rPr>
              <a:t>lieu </a:t>
            </a:r>
            <a:r>
              <a:rPr lang="fr-FR" sz="2400" dirty="0">
                <a:effectLst/>
                <a:latin typeface="Times New Roman" panose="02020603050405020304" pitchFamily="18" charset="0"/>
                <a:ea typeface="Times New Roman" panose="02020603050405020304" pitchFamily="18" charset="0"/>
              </a:rPr>
              <a:t>à</a:t>
            </a:r>
            <a:r>
              <a:rPr lang="fr-FR" sz="2400" spc="-2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la</a:t>
            </a:r>
            <a:r>
              <a:rPr lang="fr-FR" sz="2400" spc="-2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mise</a:t>
            </a:r>
            <a:r>
              <a:rPr lang="fr-FR" sz="2400" spc="-2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en</a:t>
            </a:r>
            <a:r>
              <a:rPr lang="fr-FR" sz="2400" spc="-3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jeu</a:t>
            </a:r>
            <a:r>
              <a:rPr lang="fr-FR" sz="2400" spc="-1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de</a:t>
            </a:r>
            <a:r>
              <a:rPr lang="fr-FR" sz="2400" spc="-2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la</a:t>
            </a:r>
            <a:r>
              <a:rPr lang="fr-FR" sz="2400" spc="-30"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responsabilité</a:t>
            </a:r>
            <a:r>
              <a:rPr lang="fr-FR" sz="2400" spc="-2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civile</a:t>
            </a:r>
            <a:r>
              <a:rPr lang="fr-FR" sz="2400" spc="-25"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du professionnel/</a:t>
            </a:r>
          </a:p>
          <a:p>
            <a:pPr marL="0" marR="69850" indent="0" algn="just">
              <a:spcBef>
                <a:spcPts val="510"/>
              </a:spcBef>
              <a:spcAft>
                <a:spcPts val="0"/>
              </a:spcAft>
              <a:buNone/>
            </a:pPr>
            <a:endParaRPr lang="fr-FR" sz="2400" dirty="0">
              <a:latin typeface="Times New Roman" panose="02020603050405020304" pitchFamily="18" charset="0"/>
              <a:ea typeface="Times New Roman" panose="02020603050405020304" pitchFamily="18" charset="0"/>
            </a:endParaRPr>
          </a:p>
          <a:p>
            <a:pPr marL="0" marR="69850" indent="0" algn="just">
              <a:spcBef>
                <a:spcPts val="510"/>
              </a:spcBef>
              <a:spcAft>
                <a:spcPts val="0"/>
              </a:spcAft>
              <a:buNone/>
            </a:pPr>
            <a:r>
              <a:rPr lang="fr-FR" sz="2400" dirty="0">
                <a:effectLst/>
                <a:latin typeface="Times New Roman" panose="02020603050405020304" pitchFamily="18" charset="0"/>
                <a:ea typeface="Times New Roman" panose="02020603050405020304" pitchFamily="18" charset="0"/>
              </a:rPr>
              <a:t>La responsabilité est retenue lorsque trois conditions sont réunies :</a:t>
            </a:r>
            <a:endParaRPr lang="fr-FR" sz="2000" dirty="0">
              <a:effectLst/>
              <a:latin typeface="Times New Roman" panose="02020603050405020304" pitchFamily="18" charset="0"/>
              <a:ea typeface="Times New Roman" panose="02020603050405020304" pitchFamily="18" charset="0"/>
            </a:endParaRPr>
          </a:p>
          <a:p>
            <a:pPr marL="342900" marR="73025" lvl="0" indent="-342900" algn="l">
              <a:spcBef>
                <a:spcPts val="480"/>
              </a:spcBef>
              <a:spcAft>
                <a:spcPts val="0"/>
              </a:spcAft>
              <a:buSzPts val="1100"/>
              <a:buFont typeface="Symbol" panose="05050102010706020507" pitchFamily="18" charset="2"/>
              <a:buChar char=""/>
              <a:tabLst>
                <a:tab pos="702310" algn="l"/>
                <a:tab pos="702945" algn="l"/>
              </a:tabLst>
            </a:pPr>
            <a:r>
              <a:rPr lang="fr-FR" sz="2400" dirty="0">
                <a:effectLst/>
                <a:latin typeface="Times New Roman" panose="02020603050405020304" pitchFamily="18" charset="0"/>
                <a:ea typeface="Symbol" panose="05050102010706020507" pitchFamily="18" charset="2"/>
                <a:cs typeface="Symbol" panose="05050102010706020507" pitchFamily="18" charset="2"/>
              </a:rPr>
              <a:t>Une faute </a:t>
            </a:r>
          </a:p>
          <a:p>
            <a:pPr marL="342900" marR="73025" lvl="0" indent="-342900" algn="l">
              <a:spcBef>
                <a:spcPts val="480"/>
              </a:spcBef>
              <a:spcAft>
                <a:spcPts val="0"/>
              </a:spcAft>
              <a:buSzPts val="1100"/>
              <a:buFont typeface="Symbol" panose="05050102010706020507" pitchFamily="18" charset="2"/>
              <a:buChar char=""/>
              <a:tabLst>
                <a:tab pos="702310" algn="l"/>
                <a:tab pos="702945" algn="l"/>
              </a:tabLst>
            </a:pPr>
            <a:r>
              <a:rPr lang="fr-FR" sz="2400" dirty="0">
                <a:effectLst/>
                <a:latin typeface="Times New Roman" panose="02020603050405020304" pitchFamily="18" charset="0"/>
                <a:ea typeface="Symbol" panose="05050102010706020507" pitchFamily="18" charset="2"/>
                <a:cs typeface="Symbol" panose="05050102010706020507" pitchFamily="18" charset="2"/>
              </a:rPr>
              <a:t>Un préjudice</a:t>
            </a:r>
            <a:endParaRPr lang="fr-FR" sz="20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gn="l">
              <a:lnSpc>
                <a:spcPts val="1345"/>
              </a:lnSpc>
              <a:buSzPts val="1100"/>
              <a:buFont typeface="Symbol" panose="05050102010706020507" pitchFamily="18" charset="2"/>
              <a:buChar char=""/>
              <a:tabLst>
                <a:tab pos="702310" algn="l"/>
                <a:tab pos="702945" algn="l"/>
              </a:tabLst>
            </a:pPr>
            <a:r>
              <a:rPr lang="fr-FR" sz="2400" dirty="0">
                <a:effectLst/>
                <a:latin typeface="Times New Roman" panose="02020603050405020304" pitchFamily="18" charset="0"/>
                <a:ea typeface="Symbol" panose="05050102010706020507" pitchFamily="18" charset="2"/>
                <a:cs typeface="Symbol" panose="05050102010706020507" pitchFamily="18" charset="2"/>
              </a:rPr>
              <a:t>Un lien de causalité entre les</a:t>
            </a:r>
            <a:r>
              <a:rPr lang="fr-FR" sz="2400" spc="-20" dirty="0">
                <a:effectLst/>
                <a:latin typeface="Times New Roman" panose="02020603050405020304" pitchFamily="18" charset="0"/>
                <a:ea typeface="Symbol" panose="05050102010706020507" pitchFamily="18" charset="2"/>
                <a:cs typeface="Symbol" panose="05050102010706020507" pitchFamily="18" charset="2"/>
              </a:rPr>
              <a:t> </a:t>
            </a:r>
            <a:r>
              <a:rPr lang="fr-FR" sz="2400" dirty="0">
                <a:effectLst/>
                <a:latin typeface="Times New Roman" panose="02020603050405020304" pitchFamily="18" charset="0"/>
                <a:ea typeface="Symbol" panose="05050102010706020507" pitchFamily="18" charset="2"/>
                <a:cs typeface="Symbol" panose="05050102010706020507" pitchFamily="18" charset="2"/>
              </a:rPr>
              <a:t>deux</a:t>
            </a:r>
          </a:p>
          <a:p>
            <a:pPr marL="342900" lvl="0" indent="-342900" algn="l">
              <a:lnSpc>
                <a:spcPts val="1345"/>
              </a:lnSpc>
              <a:buSzPts val="1100"/>
              <a:buFont typeface="Symbol" panose="05050102010706020507" pitchFamily="18" charset="2"/>
              <a:buChar char=""/>
              <a:tabLst>
                <a:tab pos="702310" algn="l"/>
                <a:tab pos="702945" algn="l"/>
              </a:tabLst>
            </a:pPr>
            <a:endParaRPr lang="fr-FR" sz="2000" dirty="0">
              <a:effectLst/>
              <a:latin typeface="Times New Roman" panose="02020603050405020304" pitchFamily="18" charset="0"/>
              <a:ea typeface="Symbol" panose="05050102010706020507" pitchFamily="18" charset="2"/>
              <a:cs typeface="Symbol" panose="05050102010706020507" pitchFamily="18" charset="2"/>
            </a:endParaRPr>
          </a:p>
          <a:p>
            <a:pPr>
              <a:spcBef>
                <a:spcPts val="505"/>
              </a:spcBef>
            </a:pPr>
            <a:r>
              <a:rPr lang="fr-FR" sz="2400" dirty="0">
                <a:effectLst/>
                <a:latin typeface="Times New Roman" panose="02020603050405020304" pitchFamily="18" charset="0"/>
                <a:ea typeface="Times New Roman" panose="02020603050405020304" pitchFamily="18" charset="0"/>
              </a:rPr>
              <a:t>Le cas échéant, des dommages-et-intérêts sont versés au patient.</a:t>
            </a:r>
          </a:p>
          <a:p>
            <a:pPr marL="0" indent="0">
              <a:spcBef>
                <a:spcPts val="505"/>
              </a:spcBef>
              <a:buNone/>
            </a:pPr>
            <a:endParaRPr lang="fr-FR" sz="2000" dirty="0">
              <a:effectLst/>
              <a:latin typeface="Times New Roman" panose="02020603050405020304" pitchFamily="18" charset="0"/>
              <a:ea typeface="Times New Roman" panose="02020603050405020304" pitchFamily="18" charset="0"/>
            </a:endParaRPr>
          </a:p>
          <a:p>
            <a:pPr>
              <a:spcBef>
                <a:spcPts val="490"/>
              </a:spcBef>
            </a:pPr>
            <a:r>
              <a:rPr lang="fr-FR" sz="2400" i="1" dirty="0">
                <a:effectLst/>
                <a:latin typeface="Times New Roman" panose="02020603050405020304" pitchFamily="18" charset="0"/>
                <a:ea typeface="Times New Roman" panose="02020603050405020304" pitchFamily="18" charset="0"/>
              </a:rPr>
              <a:t>Quelle juridiction ? </a:t>
            </a:r>
            <a:r>
              <a:rPr lang="fr-FR" sz="2400" dirty="0">
                <a:effectLst/>
                <a:latin typeface="Times New Roman" panose="02020603050405020304" pitchFamily="18" charset="0"/>
                <a:ea typeface="Times New Roman" panose="02020603050405020304" pitchFamily="18" charset="0"/>
              </a:rPr>
              <a:t>Juge civil c’est-à-dire le tribunal judiciaire (libéraux ou établissements privés) ou administratif c’est-à-dire le tribunal administratif (hôpital).</a:t>
            </a:r>
            <a:endParaRPr lang="fr-FR" sz="20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32FA6FC4-4B4B-49F2-9A01-B80F3C5BBA07}"/>
              </a:ext>
            </a:extLst>
          </p:cNvPr>
          <p:cNvSpPr>
            <a:spLocks noGrp="1"/>
          </p:cNvSpPr>
          <p:nvPr>
            <p:ph type="sldNum" sz="quarter" idx="12"/>
          </p:nvPr>
        </p:nvSpPr>
        <p:spPr/>
        <p:txBody>
          <a:bodyPr/>
          <a:lstStyle/>
          <a:p>
            <a:fld id="{6F066ED3-71AF-4277-9BA1-74944EDABBBA}" type="slidenum">
              <a:rPr lang="fr-FR" smtClean="0"/>
              <a:t>18</a:t>
            </a:fld>
            <a:endParaRPr lang="fr-FR"/>
          </a:p>
        </p:txBody>
      </p:sp>
    </p:spTree>
    <p:extLst>
      <p:ext uri="{BB962C8B-B14F-4D97-AF65-F5344CB8AC3E}">
        <p14:creationId xmlns:p14="http://schemas.microsoft.com/office/powerpoint/2010/main" val="4149894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Cas particuliers : Autres hypothèses de dérogations au secret professionnel </a:t>
            </a:r>
          </a:p>
        </p:txBody>
      </p:sp>
      <p:sp>
        <p:nvSpPr>
          <p:cNvPr id="3" name="Espace réservé du contenu 2"/>
          <p:cNvSpPr>
            <a:spLocks noGrp="1"/>
          </p:cNvSpPr>
          <p:nvPr>
            <p:ph idx="1"/>
          </p:nvPr>
        </p:nvSpPr>
        <p:spPr/>
        <p:txBody>
          <a:bodyPr>
            <a:normAutofit lnSpcReduction="10000"/>
          </a:bodyPr>
          <a:lstStyle/>
          <a:p>
            <a:pPr marL="0" lvl="0" indent="0">
              <a:buNone/>
            </a:pPr>
            <a:r>
              <a:rPr lang="fr-FR" b="1" dirty="0"/>
              <a:t>Cas des assurances : ouvrant des droits sociaux :</a:t>
            </a:r>
          </a:p>
          <a:p>
            <a:pPr marL="0" indent="0">
              <a:buNone/>
            </a:pPr>
            <a:endParaRPr lang="fr-FR" b="1" dirty="0"/>
          </a:p>
          <a:p>
            <a:pPr marL="0" indent="0">
              <a:buNone/>
            </a:pPr>
            <a:r>
              <a:rPr lang="fr-FR" dirty="0"/>
              <a:t>Code de </a:t>
            </a:r>
            <a:r>
              <a:rPr lang="fr-FR" dirty="0" smtClean="0"/>
              <a:t>déontologie et ses commentaires, </a:t>
            </a:r>
            <a:r>
              <a:rPr lang="fr-FR" dirty="0"/>
              <a:t>« communication d’information à l’assurance maladie ».</a:t>
            </a:r>
          </a:p>
          <a:p>
            <a:r>
              <a:rPr lang="fr-FR" dirty="0"/>
              <a:t>Cas :</a:t>
            </a:r>
          </a:p>
          <a:p>
            <a:pPr lvl="1"/>
            <a:r>
              <a:rPr lang="fr-FR" dirty="0"/>
              <a:t>Demande d’accord préalable.</a:t>
            </a:r>
          </a:p>
          <a:p>
            <a:pPr lvl="1"/>
            <a:r>
              <a:rPr lang="fr-FR" dirty="0"/>
              <a:t>Feuille d’AM</a:t>
            </a:r>
          </a:p>
          <a:p>
            <a:pPr lvl="1"/>
            <a:r>
              <a:rPr lang="fr-FR" dirty="0"/>
              <a:t>Certificat d’arrêt de travail.</a:t>
            </a:r>
          </a:p>
          <a:p>
            <a:pPr lvl="1"/>
            <a:r>
              <a:rPr lang="fr-FR" dirty="0"/>
              <a:t>Déclaration d’accident du travail.</a:t>
            </a:r>
          </a:p>
          <a:p>
            <a:r>
              <a:rPr lang="fr-FR" dirty="0"/>
              <a:t>Adressage possible directement par le MT.</a:t>
            </a:r>
          </a:p>
          <a:p>
            <a:r>
              <a:rPr lang="fr-FR" dirty="0"/>
              <a:t>Conditions :</a:t>
            </a:r>
          </a:p>
          <a:p>
            <a:pPr lvl="1"/>
            <a:r>
              <a:rPr lang="fr-FR" dirty="0"/>
              <a:t>Accord du patient</a:t>
            </a:r>
          </a:p>
          <a:p>
            <a:pPr lvl="1"/>
            <a:r>
              <a:rPr lang="fr-FR" dirty="0"/>
              <a:t>Destinataire = médecin conseil.</a:t>
            </a:r>
          </a:p>
          <a:p>
            <a:pPr lvl="1"/>
            <a:r>
              <a:rPr lang="fr-FR" dirty="0"/>
              <a:t>Données indispensable uniquement.</a:t>
            </a:r>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19</a:t>
            </a:fld>
            <a:endParaRPr lang="fr-FR"/>
          </a:p>
        </p:txBody>
      </p:sp>
      <p:pic>
        <p:nvPicPr>
          <p:cNvPr id="5" name="Image 4"/>
          <p:cNvPicPr>
            <a:picLocks noChangeAspect="1"/>
          </p:cNvPicPr>
          <p:nvPr/>
        </p:nvPicPr>
        <p:blipFill>
          <a:blip r:embed="rId3"/>
          <a:stretch>
            <a:fillRect/>
          </a:stretch>
        </p:blipFill>
        <p:spPr>
          <a:xfrm>
            <a:off x="6457950" y="4229100"/>
            <a:ext cx="1261475" cy="998537"/>
          </a:xfrm>
          <a:prstGeom prst="rect">
            <a:avLst/>
          </a:prstGeom>
        </p:spPr>
      </p:pic>
    </p:spTree>
    <p:extLst>
      <p:ext uri="{BB962C8B-B14F-4D97-AF65-F5344CB8AC3E}">
        <p14:creationId xmlns:p14="http://schemas.microsoft.com/office/powerpoint/2010/main" val="369844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a:t>
            </a:r>
          </a:p>
        </p:txBody>
      </p:sp>
      <p:sp>
        <p:nvSpPr>
          <p:cNvPr id="3" name="Espace réservé du contenu 2"/>
          <p:cNvSpPr>
            <a:spLocks noGrp="1"/>
          </p:cNvSpPr>
          <p:nvPr>
            <p:ph idx="1"/>
          </p:nvPr>
        </p:nvSpPr>
        <p:spPr/>
        <p:txBody>
          <a:bodyPr/>
          <a:lstStyle/>
          <a:p>
            <a:r>
              <a:rPr lang="fr-FR" dirty="0"/>
              <a:t>Secret professionnel et partage d’informations</a:t>
            </a:r>
          </a:p>
          <a:p>
            <a:r>
              <a:rPr lang="fr-FR" dirty="0"/>
              <a:t>Les outils de partage d’informations</a:t>
            </a:r>
          </a:p>
          <a:p>
            <a:r>
              <a:rPr lang="fr-FR" dirty="0"/>
              <a:t>Notion de responsabilité</a:t>
            </a:r>
          </a:p>
          <a:p>
            <a:r>
              <a:rPr lang="fr-FR" dirty="0"/>
              <a:t>Cas particuliers : Autres hypothèses de dérogations au secret professionnel</a:t>
            </a:r>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2</a:t>
            </a:fld>
            <a:endParaRPr lang="fr-FR"/>
          </a:p>
        </p:txBody>
      </p:sp>
    </p:spTree>
    <p:extLst>
      <p:ext uri="{BB962C8B-B14F-4D97-AF65-F5344CB8AC3E}">
        <p14:creationId xmlns:p14="http://schemas.microsoft.com/office/powerpoint/2010/main" val="2755027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Cas particuliers : Autres hypothèses de dérogations au secret professionnel </a:t>
            </a:r>
          </a:p>
        </p:txBody>
      </p:sp>
      <p:sp>
        <p:nvSpPr>
          <p:cNvPr id="3" name="Espace réservé du contenu 2"/>
          <p:cNvSpPr>
            <a:spLocks noGrp="1"/>
          </p:cNvSpPr>
          <p:nvPr>
            <p:ph idx="1"/>
          </p:nvPr>
        </p:nvSpPr>
        <p:spPr/>
        <p:txBody>
          <a:bodyPr>
            <a:normAutofit fontScale="77500" lnSpcReduction="20000"/>
          </a:bodyPr>
          <a:lstStyle/>
          <a:p>
            <a:pPr marL="0" lvl="0" indent="0">
              <a:buNone/>
            </a:pPr>
            <a:r>
              <a:rPr lang="fr-FR" b="1" dirty="0"/>
              <a:t>Médecins contrôleur de l’assurance maladie</a:t>
            </a:r>
          </a:p>
          <a:p>
            <a:pPr marL="0" lvl="0" indent="0">
              <a:buNone/>
            </a:pPr>
            <a:endParaRPr lang="fr-FR" b="1" dirty="0"/>
          </a:p>
          <a:p>
            <a:pPr marL="0" lvl="0" indent="0">
              <a:buNone/>
            </a:pPr>
            <a:r>
              <a:rPr lang="fr-FR" dirty="0"/>
              <a:t>La loi (article L. 315-1, V du code de la sécurité sociale) reconnaît aux praticiens-conseils</a:t>
            </a:r>
          </a:p>
          <a:p>
            <a:pPr marL="0" lvl="0" indent="0">
              <a:buNone/>
            </a:pPr>
            <a:r>
              <a:rPr lang="fr-FR" dirty="0"/>
              <a:t>du service de contrôle médical un droit d’accès aux données de santé à caractère personnel</a:t>
            </a:r>
          </a:p>
          <a:p>
            <a:pPr marL="0" lvl="0" indent="0">
              <a:buNone/>
            </a:pPr>
            <a:r>
              <a:rPr lang="fr-FR" dirty="0"/>
              <a:t>si elles sont strictement nécessaires à l’exercice de leurs missions et dans le respect du secret</a:t>
            </a:r>
          </a:p>
          <a:p>
            <a:pPr marL="0" lvl="0" indent="0">
              <a:buNone/>
            </a:pPr>
            <a:r>
              <a:rPr lang="fr-FR" dirty="0"/>
              <a:t>médical.</a:t>
            </a:r>
          </a:p>
          <a:p>
            <a:pPr marL="0" lvl="0" indent="0">
              <a:buNone/>
            </a:pPr>
            <a:endParaRPr lang="fr-FR" dirty="0"/>
          </a:p>
          <a:p>
            <a:pPr marL="0" lvl="0" indent="0">
              <a:buNone/>
            </a:pPr>
            <a:r>
              <a:rPr lang="fr-FR" dirty="0"/>
              <a:t>Ces dispositions ne subordonnent la transmission de données de santé concernant un</a:t>
            </a:r>
          </a:p>
          <a:p>
            <a:pPr marL="0" lvl="0" indent="0">
              <a:buNone/>
            </a:pPr>
            <a:r>
              <a:rPr lang="fr-FR" dirty="0"/>
              <a:t>patient aux médecins identifiés du contrôle médical ni au consentement préalable du patient,</a:t>
            </a:r>
          </a:p>
          <a:p>
            <a:pPr marL="0" lvl="0" indent="0">
              <a:buNone/>
            </a:pPr>
            <a:r>
              <a:rPr lang="fr-FR" dirty="0"/>
              <a:t>ni à l’anonymisation de ces informations, mais à la condition que ne soient transmises à ce</a:t>
            </a:r>
          </a:p>
          <a:p>
            <a:pPr marL="0" lvl="0" indent="0">
              <a:buNone/>
            </a:pPr>
            <a:r>
              <a:rPr lang="fr-FR" dirty="0"/>
              <a:t>service que les données strictement nécessaires à l’exercice de sa mission.</a:t>
            </a:r>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20</a:t>
            </a:fld>
            <a:endParaRPr lang="fr-FR"/>
          </a:p>
        </p:txBody>
      </p:sp>
      <p:pic>
        <p:nvPicPr>
          <p:cNvPr id="5" name="Image 4"/>
          <p:cNvPicPr>
            <a:picLocks noChangeAspect="1"/>
          </p:cNvPicPr>
          <p:nvPr/>
        </p:nvPicPr>
        <p:blipFill>
          <a:blip r:embed="rId3"/>
          <a:stretch>
            <a:fillRect/>
          </a:stretch>
        </p:blipFill>
        <p:spPr>
          <a:xfrm>
            <a:off x="6855912" y="5178426"/>
            <a:ext cx="1261475" cy="998537"/>
          </a:xfrm>
          <a:prstGeom prst="rect">
            <a:avLst/>
          </a:prstGeom>
        </p:spPr>
      </p:pic>
    </p:spTree>
    <p:extLst>
      <p:ext uri="{BB962C8B-B14F-4D97-AF65-F5344CB8AC3E}">
        <p14:creationId xmlns:p14="http://schemas.microsoft.com/office/powerpoint/2010/main" val="35239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Cas particuliers : Autres hypothèses de dérogations au secret professionnel </a:t>
            </a:r>
          </a:p>
        </p:txBody>
      </p:sp>
      <p:sp>
        <p:nvSpPr>
          <p:cNvPr id="3" name="Espace réservé du contenu 2"/>
          <p:cNvSpPr>
            <a:spLocks noGrp="1"/>
          </p:cNvSpPr>
          <p:nvPr>
            <p:ph idx="1"/>
          </p:nvPr>
        </p:nvSpPr>
        <p:spPr/>
        <p:txBody>
          <a:bodyPr/>
          <a:lstStyle/>
          <a:p>
            <a:pPr marL="0" lvl="0" indent="0">
              <a:buNone/>
            </a:pPr>
            <a:r>
              <a:rPr lang="fr-FR" b="1" dirty="0"/>
              <a:t>Cas des assurances : contrats privés</a:t>
            </a:r>
          </a:p>
          <a:p>
            <a:pPr marL="0" lvl="0" indent="0">
              <a:buNone/>
            </a:pPr>
            <a:endParaRPr lang="fr-FR" b="1" dirty="0"/>
          </a:p>
          <a:p>
            <a:pPr marL="0" lvl="0" indent="0">
              <a:buNone/>
            </a:pPr>
            <a:r>
              <a:rPr lang="fr-FR" dirty="0"/>
              <a:t>CNOM : assurances : questionnaires de santé et certificats.</a:t>
            </a:r>
          </a:p>
          <a:p>
            <a:pPr marL="0" lvl="0" indent="0">
              <a:buNone/>
            </a:pPr>
            <a:endParaRPr lang="fr-FR" dirty="0"/>
          </a:p>
          <a:p>
            <a:pPr marL="0" lvl="0" indent="0">
              <a:buNone/>
            </a:pPr>
            <a:r>
              <a:rPr lang="fr-FR" dirty="0"/>
              <a:t>« Attaché au secret médical, principe d’intérêt public, l’Ordre des médecins recommande aux praticiens la prudence, laissant aux patients la libre transmission des éléments dont ils disposent et aux ayants-droit la transmission d’informations médicales auxquelles la loi leur permet d’accéder »</a:t>
            </a:r>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21</a:t>
            </a:fld>
            <a:endParaRPr lang="fr-FR"/>
          </a:p>
        </p:txBody>
      </p:sp>
      <p:graphicFrame>
        <p:nvGraphicFramePr>
          <p:cNvPr id="6" name="Objet 5"/>
          <p:cNvGraphicFramePr>
            <a:graphicFrameLocks noChangeAspect="1"/>
          </p:cNvGraphicFramePr>
          <p:nvPr>
            <p:extLst>
              <p:ext uri="{D42A27DB-BD31-4B8C-83A1-F6EECF244321}">
                <p14:modId xmlns:p14="http://schemas.microsoft.com/office/powerpoint/2010/main" val="1761009590"/>
              </p:ext>
            </p:extLst>
          </p:nvPr>
        </p:nvGraphicFramePr>
        <p:xfrm>
          <a:off x="5710237" y="5169685"/>
          <a:ext cx="1495425" cy="1186668"/>
        </p:xfrm>
        <a:graphic>
          <a:graphicData uri="http://schemas.openxmlformats.org/presentationml/2006/ole">
            <mc:AlternateContent xmlns:mc="http://schemas.openxmlformats.org/markup-compatibility/2006">
              <mc:Choice xmlns:v="urn:schemas-microsoft-com:vml" Requires="v">
                <p:oleObj spid="_x0000_s5136" name="Image bitmap" r:id="rId4" imgW="3828960" imgH="3038400" progId="Paint.Picture">
                  <p:embed/>
                </p:oleObj>
              </mc:Choice>
              <mc:Fallback>
                <p:oleObj name="Image bitmap" r:id="rId4" imgW="3828960" imgH="3038400" progId="Paint.Picture">
                  <p:embed/>
                  <p:pic>
                    <p:nvPicPr>
                      <p:cNvPr id="0" name=""/>
                      <p:cNvPicPr/>
                      <p:nvPr/>
                    </p:nvPicPr>
                    <p:blipFill>
                      <a:blip r:embed="rId5"/>
                      <a:stretch>
                        <a:fillRect/>
                      </a:stretch>
                    </p:blipFill>
                    <p:spPr>
                      <a:xfrm>
                        <a:off x="5710237" y="5169685"/>
                        <a:ext cx="1495425" cy="1186668"/>
                      </a:xfrm>
                      <a:prstGeom prst="rect">
                        <a:avLst/>
                      </a:prstGeom>
                    </p:spPr>
                  </p:pic>
                </p:oleObj>
              </mc:Fallback>
            </mc:AlternateContent>
          </a:graphicData>
        </a:graphic>
      </p:graphicFrame>
    </p:spTree>
    <p:extLst>
      <p:ext uri="{BB962C8B-B14F-4D97-AF65-F5344CB8AC3E}">
        <p14:creationId xmlns:p14="http://schemas.microsoft.com/office/powerpoint/2010/main" val="40352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Cas particuliers : Autres hypothèses de dérogations au secret professionnel </a:t>
            </a:r>
          </a:p>
        </p:txBody>
      </p:sp>
      <p:sp>
        <p:nvSpPr>
          <p:cNvPr id="3" name="Espace réservé du contenu 2"/>
          <p:cNvSpPr>
            <a:spLocks noGrp="1"/>
          </p:cNvSpPr>
          <p:nvPr>
            <p:ph idx="1"/>
          </p:nvPr>
        </p:nvSpPr>
        <p:spPr/>
        <p:txBody>
          <a:bodyPr/>
          <a:lstStyle/>
          <a:p>
            <a:pPr marL="0" lvl="0" indent="0">
              <a:buNone/>
            </a:pPr>
            <a:r>
              <a:rPr lang="fr-FR" b="1" dirty="0"/>
              <a:t>Cas des assurances : </a:t>
            </a:r>
            <a:r>
              <a:rPr lang="fr-FR" b="1" dirty="0" smtClean="0"/>
              <a:t>quid </a:t>
            </a:r>
            <a:r>
              <a:rPr lang="fr-FR" b="1" dirty="0"/>
              <a:t>des cas où le patient ne peut consentir ?</a:t>
            </a:r>
            <a:endParaRPr lang="fr-FR" dirty="0"/>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22</a:t>
            </a:fld>
            <a:endParaRPr lang="fr-FR"/>
          </a:p>
        </p:txBody>
      </p:sp>
      <p:pic>
        <p:nvPicPr>
          <p:cNvPr id="5" name="Image 4"/>
          <p:cNvPicPr>
            <a:picLocks noChangeAspect="1"/>
          </p:cNvPicPr>
          <p:nvPr/>
        </p:nvPicPr>
        <p:blipFill>
          <a:blip r:embed="rId3"/>
          <a:stretch>
            <a:fillRect/>
          </a:stretch>
        </p:blipFill>
        <p:spPr>
          <a:xfrm>
            <a:off x="1092200" y="3185403"/>
            <a:ext cx="2370137" cy="1730291"/>
          </a:xfrm>
          <a:prstGeom prst="rect">
            <a:avLst/>
          </a:prstGeom>
        </p:spPr>
      </p:pic>
      <p:pic>
        <p:nvPicPr>
          <p:cNvPr id="4098" name="Picture 2" descr="https://www.gettingatthecore.com/wp-content/uploads/2019/09/public-vs-private-website-800x480-1-800x3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2816" y="3185403"/>
            <a:ext cx="4412055" cy="177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7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Cas particuliers : Autres hypothèses de dérogations au secret professionnel </a:t>
            </a:r>
          </a:p>
        </p:txBody>
      </p:sp>
      <p:sp>
        <p:nvSpPr>
          <p:cNvPr id="3" name="Espace réservé du contenu 2"/>
          <p:cNvSpPr>
            <a:spLocks noGrp="1"/>
          </p:cNvSpPr>
          <p:nvPr>
            <p:ph idx="1"/>
          </p:nvPr>
        </p:nvSpPr>
        <p:spPr/>
        <p:txBody>
          <a:bodyPr/>
          <a:lstStyle/>
          <a:p>
            <a:pPr marL="0" lvl="0" indent="0">
              <a:buNone/>
            </a:pPr>
            <a:r>
              <a:rPr lang="fr-FR" b="1" dirty="0"/>
              <a:t>Hypothèse de l’exercice des droits de la défense </a:t>
            </a:r>
            <a:endParaRPr lang="fr-FR" dirty="0"/>
          </a:p>
          <a:p>
            <a:r>
              <a:rPr lang="fr-FR" dirty="0"/>
              <a:t>Un professionnel attrait en justice peut être contraint de puiser dans les informations couvertes par le secret, les arguments utiles pour pouvoir se défendre. </a:t>
            </a:r>
          </a:p>
          <a:p>
            <a:r>
              <a:rPr lang="fr-FR" dirty="0"/>
              <a:t>Il n’y est toutefois pas obligé puisqu’il peut faire renoncer à faire valoir ses droits, mais a la possibilité de se défendre sans commettre le délit de l’art. 226-13 C. </a:t>
            </a:r>
            <a:r>
              <a:rPr lang="fr-FR" dirty="0" err="1"/>
              <a:t>pén</a:t>
            </a:r>
            <a:r>
              <a:rPr lang="fr-FR" dirty="0"/>
              <a:t>. </a:t>
            </a:r>
          </a:p>
          <a:p>
            <a:r>
              <a:rPr lang="fr-FR" dirty="0"/>
              <a:t>Il bénéficie alors du fait justificatif de permission tacite de la loi, laquelle garantit les droits de la défense. Les faits révélés doivent toutefois être en lien avec le litige.</a:t>
            </a:r>
          </a:p>
          <a:p>
            <a:endParaRPr lang="fr-FR" dirty="0"/>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23</a:t>
            </a:fld>
            <a:endParaRPr lang="fr-FR"/>
          </a:p>
        </p:txBody>
      </p:sp>
    </p:spTree>
    <p:extLst>
      <p:ext uri="{BB962C8B-B14F-4D97-AF65-F5344CB8AC3E}">
        <p14:creationId xmlns:p14="http://schemas.microsoft.com/office/powerpoint/2010/main" val="1470634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F066ED3-71AF-4277-9BA1-74944EDABBBA}" type="slidenum">
              <a:rPr lang="fr-FR" smtClean="0"/>
              <a:t>24</a:t>
            </a:fld>
            <a:endParaRPr lang="fr-FR"/>
          </a:p>
        </p:txBody>
      </p:sp>
      <p:sp>
        <p:nvSpPr>
          <p:cNvPr id="5" name="Titre 1"/>
          <p:cNvSpPr txBox="1">
            <a:spLocks/>
          </p:cNvSpPr>
          <p:nvPr/>
        </p:nvSpPr>
        <p:spPr>
          <a:xfrm>
            <a:off x="781050" y="517528"/>
            <a:ext cx="7886700"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dirty="0"/>
              <a:t>Cas particuliers : autres hypothèses de dérogations au secret professionnel </a:t>
            </a:r>
          </a:p>
        </p:txBody>
      </p:sp>
      <p:sp>
        <p:nvSpPr>
          <p:cNvPr id="6" name="Espace réservé du contenu 2"/>
          <p:cNvSpPr>
            <a:spLocks noGrp="1"/>
          </p:cNvSpPr>
          <p:nvPr>
            <p:ph idx="1"/>
          </p:nvPr>
        </p:nvSpPr>
        <p:spPr>
          <a:xfrm>
            <a:off x="628650" y="1825625"/>
            <a:ext cx="7886700" cy="4351338"/>
          </a:xfrm>
        </p:spPr>
        <p:txBody>
          <a:bodyPr>
            <a:normAutofit fontScale="92500"/>
          </a:bodyPr>
          <a:lstStyle/>
          <a:p>
            <a:pPr marL="0" indent="0">
              <a:buNone/>
            </a:pPr>
            <a:r>
              <a:rPr lang="fr-FR" sz="2400" dirty="0"/>
              <a:t>En cas de </a:t>
            </a:r>
            <a:r>
              <a:rPr lang="fr-FR" sz="2400" b="1" dirty="0"/>
              <a:t>pronostic grave sur l’état </a:t>
            </a:r>
            <a:r>
              <a:rPr lang="fr-FR" sz="2400" dirty="0"/>
              <a:t>de santé du patient le médecin peut partager des informations nécessaires visant à permettre aux proches (famille, proches, personne de confiance) d’apporter un soutien direct (L. 1110-4).</a:t>
            </a:r>
          </a:p>
          <a:p>
            <a:pPr marL="0" indent="0">
              <a:buNone/>
            </a:pPr>
            <a:r>
              <a:rPr lang="fr-FR" sz="2400" dirty="0">
                <a:solidFill>
                  <a:srgbClr val="0070C0"/>
                </a:solidFill>
                <a:sym typeface="Wingdings 3" panose="05040102010807070707" pitchFamily="18" charset="2"/>
              </a:rPr>
              <a:t></a:t>
            </a:r>
            <a:r>
              <a:rPr lang="fr-FR" sz="2400" dirty="0">
                <a:solidFill>
                  <a:schemeClr val="accent1">
                    <a:lumMod val="50000"/>
                  </a:schemeClr>
                </a:solidFill>
                <a:sym typeface="Wingdings 3" panose="05040102010807070707" pitchFamily="18" charset="2"/>
              </a:rPr>
              <a:t> </a:t>
            </a:r>
            <a:r>
              <a:rPr lang="fr-FR" sz="2400" b="1" dirty="0">
                <a:sym typeface="Wingdings 3" panose="05040102010807070707" pitchFamily="18" charset="2"/>
              </a:rPr>
              <a:t>c</a:t>
            </a:r>
            <a:r>
              <a:rPr lang="fr-FR" sz="2400" b="1" dirty="0"/>
              <a:t>ett</a:t>
            </a:r>
            <a:r>
              <a:rPr lang="fr-FR" sz="2400" b="1" dirty="0">
                <a:sym typeface="Wingdings 3" panose="05040102010807070707" pitchFamily="18" charset="2"/>
              </a:rPr>
              <a:t>e information ne peut être faite que par le médecin</a:t>
            </a:r>
            <a:endParaRPr lang="fr-FR" sz="2000" b="1" dirty="0"/>
          </a:p>
          <a:p>
            <a:pPr marL="0" indent="0">
              <a:buNone/>
            </a:pPr>
            <a:r>
              <a:rPr lang="fr-FR" sz="2400" dirty="0">
                <a:solidFill>
                  <a:srgbClr val="0070C0"/>
                </a:solidFill>
                <a:sym typeface="Wingdings 3" panose="05040102010807070707" pitchFamily="18" charset="2"/>
              </a:rPr>
              <a:t></a:t>
            </a:r>
            <a:r>
              <a:rPr lang="fr-FR" sz="2400" dirty="0">
                <a:solidFill>
                  <a:schemeClr val="accent1">
                    <a:lumMod val="50000"/>
                  </a:schemeClr>
                </a:solidFill>
                <a:sym typeface="Wingdings 3" panose="05040102010807070707" pitchFamily="18" charset="2"/>
              </a:rPr>
              <a:t> </a:t>
            </a:r>
            <a:r>
              <a:rPr lang="fr-FR" sz="2400" dirty="0"/>
              <a:t>Cette information doit </a:t>
            </a:r>
            <a:r>
              <a:rPr lang="fr-FR" sz="2400" b="1" dirty="0"/>
              <a:t>servir l’intérêt direct pour l’intéressé</a:t>
            </a:r>
            <a:r>
              <a:rPr lang="fr-FR" sz="2400" dirty="0"/>
              <a:t>. </a:t>
            </a:r>
          </a:p>
          <a:p>
            <a:pPr marL="0" indent="0">
              <a:buNone/>
            </a:pPr>
            <a:r>
              <a:rPr lang="fr-FR" sz="2400" dirty="0">
                <a:solidFill>
                  <a:srgbClr val="0070C0"/>
                </a:solidFill>
                <a:sym typeface="Wingdings 3" panose="05040102010807070707" pitchFamily="18" charset="2"/>
              </a:rPr>
              <a:t></a:t>
            </a:r>
            <a:r>
              <a:rPr lang="fr-FR" sz="2400" dirty="0">
                <a:solidFill>
                  <a:schemeClr val="accent1">
                    <a:lumMod val="50000"/>
                  </a:schemeClr>
                </a:solidFill>
                <a:sym typeface="Wingdings 3" panose="05040102010807070707" pitchFamily="18" charset="2"/>
              </a:rPr>
              <a:t> </a:t>
            </a:r>
            <a:r>
              <a:rPr lang="fr-FR" sz="2400" dirty="0"/>
              <a:t>Le patient </a:t>
            </a:r>
            <a:r>
              <a:rPr lang="fr-FR" sz="2400" dirty="0">
                <a:solidFill>
                  <a:srgbClr val="0070C0"/>
                </a:solidFill>
              </a:rPr>
              <a:t>peut s’y opposer, </a:t>
            </a:r>
            <a:r>
              <a:rPr lang="fr-FR" sz="2400" dirty="0"/>
              <a:t>et préciser à qui cette information peut être dite.</a:t>
            </a:r>
            <a:endParaRPr lang="fr-FR" sz="2000" dirty="0"/>
          </a:p>
          <a:p>
            <a:pPr marL="0" indent="0">
              <a:buNone/>
            </a:pPr>
            <a:endParaRPr lang="fr-FR" sz="2000" dirty="0"/>
          </a:p>
          <a:p>
            <a:pPr marL="0" indent="0">
              <a:buNone/>
            </a:pPr>
            <a:r>
              <a:rPr lang="fr-FR" sz="2400" b="1" dirty="0"/>
              <a:t>En cas de diagnostic d’une anomalie génétique à caractère héréditaire grave </a:t>
            </a:r>
            <a:r>
              <a:rPr lang="fr-FR" sz="2400" dirty="0"/>
              <a:t>dont les conséquences sont susceptibles de mesures de prévention.</a:t>
            </a:r>
            <a:endParaRPr lang="fr-FR" sz="2000" dirty="0"/>
          </a:p>
        </p:txBody>
      </p:sp>
    </p:spTree>
    <p:extLst>
      <p:ext uri="{BB962C8B-B14F-4D97-AF65-F5344CB8AC3E}">
        <p14:creationId xmlns:p14="http://schemas.microsoft.com/office/powerpoint/2010/main" val="752201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Cas particuliers : Autres hypothèses de dérogations au secret professionnel </a:t>
            </a:r>
          </a:p>
        </p:txBody>
      </p:sp>
      <p:sp>
        <p:nvSpPr>
          <p:cNvPr id="3" name="Espace réservé du contenu 2"/>
          <p:cNvSpPr>
            <a:spLocks noGrp="1"/>
          </p:cNvSpPr>
          <p:nvPr>
            <p:ph idx="1"/>
          </p:nvPr>
        </p:nvSpPr>
        <p:spPr/>
        <p:txBody>
          <a:bodyPr>
            <a:normAutofit fontScale="62500" lnSpcReduction="20000"/>
          </a:bodyPr>
          <a:lstStyle/>
          <a:p>
            <a:pPr marL="342891" lvl="1" indent="0">
              <a:buNone/>
            </a:pPr>
            <a:r>
              <a:rPr lang="fr-FR" b="1" dirty="0"/>
              <a:t>Hypothèse du diagnostic ou pronostic grave :</a:t>
            </a:r>
            <a:endParaRPr lang="fr-FR" sz="1600" dirty="0"/>
          </a:p>
          <a:p>
            <a:r>
              <a:rPr lang="fr-FR" sz="2400" dirty="0"/>
              <a:t>Dans l’hypothèse où le médecin vient à formuler un pronostic grave sur l’état de son patient et où celui- ci ne s’y oppose pas, les informations nécessaires visant à permettre aux proches (famille, proches, personne de confiance) d’apporter un soutien direct au patient pourront être communiquées par le médecin (et seulement ces informations !) (L. 1110-4).</a:t>
            </a:r>
            <a:endParaRPr lang="fr-FR" sz="2000" dirty="0"/>
          </a:p>
          <a:p>
            <a:r>
              <a:rPr lang="fr-FR" sz="2400" dirty="0"/>
              <a:t>Cette dérogation ne peut jouer que pour le médecin, à l’exclusion des autres professionnels de santé, sauf délégation à un autre professionnel de santé, mais sous la responsabilité du médecin. Elle doit répondre à une finalité précise qui est l’intérêt direct pour l’intéressé. Le patient peut là encore s’y opposer, y compris de manière sélective en fonction des membres de son entourage.</a:t>
            </a:r>
            <a:endParaRPr lang="fr-FR" sz="2000" dirty="0"/>
          </a:p>
          <a:p>
            <a:pPr marL="0" indent="0">
              <a:buNone/>
            </a:pPr>
            <a:endParaRPr lang="fr-FR" sz="2000" dirty="0"/>
          </a:p>
          <a:p>
            <a:r>
              <a:rPr lang="fr-FR" sz="2400" u="sng" dirty="0"/>
              <a:t>Cas particulier</a:t>
            </a:r>
            <a:r>
              <a:rPr lang="fr-FR" sz="2400" dirty="0"/>
              <a:t> : En cas de diagnostic d’une anomalie génétique grave dont les conséquences sont susceptibles de mesures de prévention, la personne doit informer les membres de sa famille potentiellement concernés. Si elle souhaite être tenue dans l’ignorance du diagnostic ou si elle ne souhaite pas les informer elle-même, elle peut demander par un document écrit au médecin de procéder à cette information. Le médecin porte alors à leur connaissance l’existence d’une information médicale à caractère familial susceptible de les concerner et les invite à se rendre à une consultation de génétique, mais ne doit dévoiler ni le nom de la personne ayant fait l’objet de l’examen, ni l’anomalie génétique, ni les risques qui lui sont associés (art. L. 1131-1-2 CSP).</a:t>
            </a:r>
            <a:endParaRPr lang="fr-FR" sz="2000" dirty="0"/>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25</a:t>
            </a:fld>
            <a:endParaRPr lang="fr-FR"/>
          </a:p>
        </p:txBody>
      </p:sp>
    </p:spTree>
    <p:extLst>
      <p:ext uri="{BB962C8B-B14F-4D97-AF65-F5344CB8AC3E}">
        <p14:creationId xmlns:p14="http://schemas.microsoft.com/office/powerpoint/2010/main" val="3958027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Cas particuliers : autres hypothèses de dérogations au secret professionnel </a:t>
            </a:r>
          </a:p>
        </p:txBody>
      </p:sp>
      <p:sp>
        <p:nvSpPr>
          <p:cNvPr id="3" name="Espace réservé du contenu 2"/>
          <p:cNvSpPr>
            <a:spLocks noGrp="1"/>
          </p:cNvSpPr>
          <p:nvPr>
            <p:ph idx="1"/>
          </p:nvPr>
        </p:nvSpPr>
        <p:spPr/>
        <p:txBody>
          <a:bodyPr>
            <a:normAutofit/>
          </a:bodyPr>
          <a:lstStyle/>
          <a:p>
            <a:pPr marL="342891" lvl="1" indent="0">
              <a:buNone/>
            </a:pPr>
            <a:r>
              <a:rPr lang="fr-FR" sz="2400" b="1" dirty="0">
                <a:solidFill>
                  <a:srgbClr val="0070C0"/>
                </a:solidFill>
              </a:rPr>
              <a:t>La personne de confiance </a:t>
            </a:r>
            <a:endParaRPr lang="fr-FR" sz="2400" dirty="0">
              <a:solidFill>
                <a:srgbClr val="0070C0"/>
              </a:solidFill>
            </a:endParaRPr>
          </a:p>
          <a:p>
            <a:r>
              <a:rPr lang="fr-FR" sz="2400" dirty="0"/>
              <a:t>Désignée par un patient la personne de confiance peut, lorsque le patient </a:t>
            </a:r>
            <a:r>
              <a:rPr lang="fr-FR" sz="2400" b="1" dirty="0"/>
              <a:t>n’est pas en mesure d’exprimer sa volonté</a:t>
            </a:r>
            <a:r>
              <a:rPr lang="fr-FR" sz="2400" dirty="0"/>
              <a:t>, d’en rendre compte de la volonté de la  </a:t>
            </a:r>
          </a:p>
          <a:p>
            <a:r>
              <a:rPr lang="fr-FR" sz="2400" dirty="0"/>
              <a:t>A la demande du patient la personne de confiance peut l’accompagner dans ses démarches et assister aux entretiens médicaux.</a:t>
            </a:r>
            <a:endParaRPr lang="fr-FR" sz="2000" dirty="0"/>
          </a:p>
          <a:p>
            <a:pPr marL="0" indent="0">
              <a:buNone/>
            </a:pPr>
            <a:r>
              <a:rPr lang="fr-FR" sz="2400" dirty="0"/>
              <a:t>Art. </a:t>
            </a:r>
            <a:r>
              <a:rPr lang="fr-FR" sz="2400" b="1" dirty="0"/>
              <a:t>L.1111-6 CSP</a:t>
            </a:r>
            <a:endParaRPr lang="fr-FR" sz="2000" dirty="0"/>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26</a:t>
            </a:fld>
            <a:endParaRPr lang="fr-FR"/>
          </a:p>
        </p:txBody>
      </p:sp>
    </p:spTree>
    <p:extLst>
      <p:ext uri="{BB962C8B-B14F-4D97-AF65-F5344CB8AC3E}">
        <p14:creationId xmlns:p14="http://schemas.microsoft.com/office/powerpoint/2010/main" val="1798347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Cas particuliers : Autres hypothèses de dérogations au secret professionnel </a:t>
            </a:r>
          </a:p>
        </p:txBody>
      </p:sp>
      <p:sp>
        <p:nvSpPr>
          <p:cNvPr id="3" name="Espace réservé du contenu 2"/>
          <p:cNvSpPr>
            <a:spLocks noGrp="1"/>
          </p:cNvSpPr>
          <p:nvPr>
            <p:ph idx="1"/>
          </p:nvPr>
        </p:nvSpPr>
        <p:spPr/>
        <p:txBody>
          <a:bodyPr>
            <a:normAutofit fontScale="77500" lnSpcReduction="20000"/>
          </a:bodyPr>
          <a:lstStyle/>
          <a:p>
            <a:pPr marL="342891" lvl="1" indent="0">
              <a:buNone/>
            </a:pPr>
            <a:r>
              <a:rPr lang="fr-FR" b="1" dirty="0"/>
              <a:t>L’accès partiel aux dossiers médicaux pour les ayants-droits :</a:t>
            </a:r>
            <a:endParaRPr lang="fr-FR" sz="1600" dirty="0"/>
          </a:p>
          <a:p>
            <a:r>
              <a:rPr lang="fr-FR" sz="2400" dirty="0"/>
              <a:t>Le secret peut enfin être levé lorsque les ayants-droits, concubin, ou partenaire de PACS demandent des informations concernant une </a:t>
            </a:r>
            <a:r>
              <a:rPr lang="fr-FR" sz="2400" u="sng" dirty="0"/>
              <a:t>personne décédée</a:t>
            </a:r>
            <a:r>
              <a:rPr lang="fr-FR" sz="2400" dirty="0"/>
              <a:t>. Toutefois, ces informations ne pourront</a:t>
            </a:r>
            <a:r>
              <a:rPr lang="fr-FR" sz="1200" dirty="0"/>
              <a:t> </a:t>
            </a:r>
            <a:r>
              <a:rPr lang="fr-FR" sz="2400" dirty="0"/>
              <a:t> leur être transmises que si elles sont nécessaires à la </a:t>
            </a:r>
            <a:r>
              <a:rPr lang="fr-FR" sz="2400" u="sng" dirty="0"/>
              <a:t>connaissance des causes de la mort</a:t>
            </a:r>
            <a:r>
              <a:rPr lang="fr-FR" sz="2400" dirty="0"/>
              <a:t>, OU à la </a:t>
            </a:r>
            <a:r>
              <a:rPr lang="fr-FR" sz="2400" u="sng" dirty="0"/>
              <a:t>défense de la</a:t>
            </a:r>
            <a:r>
              <a:rPr lang="fr-FR" sz="2400" dirty="0"/>
              <a:t> </a:t>
            </a:r>
            <a:r>
              <a:rPr lang="fr-FR" sz="2400" u="sng" dirty="0"/>
              <a:t>mémoire du défunt</a:t>
            </a:r>
            <a:r>
              <a:rPr lang="fr-FR" sz="2400" dirty="0"/>
              <a:t> OU pour </a:t>
            </a:r>
            <a:r>
              <a:rPr lang="fr-FR" sz="2400" u="sng" dirty="0"/>
              <a:t>faire valoir leurs droits.</a:t>
            </a:r>
            <a:endParaRPr lang="fr-FR" sz="2000" dirty="0"/>
          </a:p>
          <a:p>
            <a:r>
              <a:rPr lang="fr-FR" sz="2400" dirty="0"/>
              <a:t>Mais la personne décédée a pu exprimer une volonté contraire et s’être opposée de son vivant à ce que ces informations soient transmises par la suite à ses ayants-droits</a:t>
            </a:r>
            <a:r>
              <a:rPr lang="fr-FR" sz="1200" dirty="0"/>
              <a:t> </a:t>
            </a:r>
            <a:r>
              <a:rPr lang="fr-FR" sz="2400" dirty="0"/>
              <a:t>.</a:t>
            </a:r>
          </a:p>
          <a:p>
            <a:r>
              <a:rPr lang="fr-FR" sz="2400" b="1" u="sng" dirty="0"/>
              <a:t>Attention</a:t>
            </a:r>
            <a:r>
              <a:rPr lang="fr-FR" sz="2400" b="1" dirty="0"/>
              <a:t> </a:t>
            </a:r>
            <a:r>
              <a:rPr lang="fr-FR" sz="2400" dirty="0"/>
              <a:t>: Si la personne décédée est une </a:t>
            </a:r>
            <a:r>
              <a:rPr lang="fr-FR" sz="2400" u="sng" dirty="0"/>
              <a:t>personne mineure</a:t>
            </a:r>
            <a:r>
              <a:rPr lang="fr-FR" sz="2400" dirty="0"/>
              <a:t>, les titulaires de l’autorité parentale conservent leur droit d’accès à la totalité des informations médicales la concernant, </a:t>
            </a:r>
            <a:r>
              <a:rPr lang="fr-FR" sz="2400" u="sng" dirty="0"/>
              <a:t>SAUF</a:t>
            </a:r>
            <a:r>
              <a:rPr lang="fr-FR" sz="2400" dirty="0"/>
              <a:t> les éléments relatifs aux décisions médicales pour lesquelles la personne mineure s’est opposée à l’obtention de leur consentement dans les conditions des art. L. 1111-5 et L. 1111-5-1.</a:t>
            </a:r>
            <a:endParaRPr lang="fr-FR" sz="2000" dirty="0"/>
          </a:p>
          <a:p>
            <a:r>
              <a:rPr lang="fr-FR" sz="2400" dirty="0"/>
              <a:t>En effet, l’art. L. 1111-5 CSP prévoit la possibilité de prendre en charge une personne mineure sans le consentement des titulaires de l’autorité parentale à condition que la personne mineure soit accompagnée d’une personne majeure de son choix.</a:t>
            </a:r>
            <a:endParaRPr lang="fr-FR" sz="2000" dirty="0"/>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27</a:t>
            </a:fld>
            <a:endParaRPr lang="fr-FR"/>
          </a:p>
        </p:txBody>
      </p:sp>
    </p:spTree>
    <p:extLst>
      <p:ext uri="{BB962C8B-B14F-4D97-AF65-F5344CB8AC3E}">
        <p14:creationId xmlns:p14="http://schemas.microsoft.com/office/powerpoint/2010/main" val="2440335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0176" y="756481"/>
            <a:ext cx="7886700" cy="4351338"/>
          </a:xfrm>
        </p:spPr>
        <p:txBody>
          <a:bodyPr>
            <a:normAutofit lnSpcReduction="10000"/>
          </a:bodyPr>
          <a:lstStyle/>
          <a:p>
            <a:pPr marL="0" indent="0">
              <a:buNone/>
            </a:pPr>
            <a:r>
              <a:rPr lang="fr-FR" sz="2800" b="1" dirty="0">
                <a:solidFill>
                  <a:srgbClr val="0070C0"/>
                </a:solidFill>
                <a:latin typeface="Calibri" panose="020F0502020204030204" pitchFamily="34" charset="0"/>
                <a:cs typeface="Calibri" panose="020F0502020204030204" pitchFamily="34" charset="0"/>
              </a:rPr>
              <a:t>Des principes et des valeurs </a:t>
            </a:r>
            <a:r>
              <a:rPr lang="fr-FR" sz="2800" b="1" dirty="0" smtClean="0">
                <a:solidFill>
                  <a:srgbClr val="0070C0"/>
                </a:solidFill>
                <a:latin typeface="Calibri" panose="020F0502020204030204" pitchFamily="34" charset="0"/>
                <a:cs typeface="Calibri" panose="020F0502020204030204" pitchFamily="34" charset="0"/>
              </a:rPr>
              <a:t>incontournables</a:t>
            </a:r>
          </a:p>
          <a:p>
            <a:pPr marL="0" indent="0">
              <a:buNone/>
            </a:pPr>
            <a:endParaRPr lang="fr-FR" sz="2800" b="1" dirty="0">
              <a:solidFill>
                <a:srgbClr val="0070C0"/>
              </a:solidFill>
              <a:latin typeface="Calibri" panose="020F0502020204030204" pitchFamily="34" charset="0"/>
              <a:cs typeface="Calibri" panose="020F0502020204030204" pitchFamily="34" charset="0"/>
            </a:endParaRPr>
          </a:p>
          <a:p>
            <a:pPr marL="0" indent="0">
              <a:buNone/>
            </a:pPr>
            <a:endParaRPr lang="fr-FR" sz="2800" b="1" dirty="0">
              <a:solidFill>
                <a:srgbClr val="0070C0"/>
              </a:solidFill>
              <a:latin typeface="Calibri" panose="020F0502020204030204" pitchFamily="34" charset="0"/>
              <a:cs typeface="Calibri" panose="020F0502020204030204" pitchFamily="34" charset="0"/>
            </a:endParaRPr>
          </a:p>
          <a:p>
            <a:pPr marL="342900" indent="-342900">
              <a:buFontTx/>
              <a:buChar char="-"/>
            </a:pPr>
            <a:r>
              <a:rPr lang="fr-FR" sz="2400" dirty="0">
                <a:latin typeface="Calibri" panose="020F0502020204030204" pitchFamily="34" charset="0"/>
                <a:cs typeface="Calibri" panose="020F0502020204030204" pitchFamily="34" charset="0"/>
              </a:rPr>
              <a:t>Autonomie de la personne</a:t>
            </a:r>
          </a:p>
          <a:p>
            <a:pPr marL="342900" indent="-342900">
              <a:buFontTx/>
              <a:buChar char="-"/>
            </a:pPr>
            <a:r>
              <a:rPr lang="fr-FR" sz="2400" dirty="0">
                <a:latin typeface="Calibri" panose="020F0502020204030204" pitchFamily="34" charset="0"/>
                <a:cs typeface="Calibri" panose="020F0502020204030204" pitchFamily="34" charset="0"/>
              </a:rPr>
              <a:t>Droit au respect de sa vie privée</a:t>
            </a:r>
          </a:p>
          <a:p>
            <a:pPr marL="342900" indent="-342900">
              <a:buFontTx/>
              <a:buChar char="-"/>
            </a:pPr>
            <a:r>
              <a:rPr lang="fr-FR" sz="2400" dirty="0">
                <a:latin typeface="Calibri" panose="020F0502020204030204" pitchFamily="34" charset="0"/>
                <a:cs typeface="Calibri" panose="020F0502020204030204" pitchFamily="34" charset="0"/>
              </a:rPr>
              <a:t>Patient propriétaire des informations le concernant</a:t>
            </a:r>
          </a:p>
          <a:p>
            <a:pPr marL="342900" indent="-342900">
              <a:buFontTx/>
              <a:buChar char="-"/>
            </a:pPr>
            <a:r>
              <a:rPr lang="fr-FR" sz="2400" dirty="0">
                <a:latin typeface="Calibri" panose="020F0502020204030204" pitchFamily="34" charset="0"/>
                <a:cs typeface="Calibri" panose="020F0502020204030204" pitchFamily="34" charset="0"/>
              </a:rPr>
              <a:t>Consentement préalable du patient au partage de certaines informations</a:t>
            </a:r>
          </a:p>
          <a:p>
            <a:pPr marL="342900" indent="-342900">
              <a:buFontTx/>
              <a:buChar char="-"/>
            </a:pPr>
            <a:r>
              <a:rPr lang="fr-FR" sz="2400" dirty="0">
                <a:latin typeface="Calibri" panose="020F0502020204030204" pitchFamily="34" charset="0"/>
                <a:cs typeface="Calibri" panose="020F0502020204030204" pitchFamily="34" charset="0"/>
              </a:rPr>
              <a:t>Information du patient </a:t>
            </a:r>
          </a:p>
          <a:p>
            <a:pPr marL="342900" indent="-342900">
              <a:buFontTx/>
              <a:buChar char="-"/>
            </a:pPr>
            <a:r>
              <a:rPr lang="fr-FR" sz="2400" dirty="0">
                <a:latin typeface="Calibri" panose="020F0502020204030204" pitchFamily="34" charset="0"/>
                <a:cs typeface="Calibri" panose="020F0502020204030204" pitchFamily="34" charset="0"/>
              </a:rPr>
              <a:t>Liberté individuelle et liberté collective </a:t>
            </a:r>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28</a:t>
            </a:fld>
            <a:endParaRPr lang="fr-FR"/>
          </a:p>
        </p:txBody>
      </p:sp>
    </p:spTree>
    <p:extLst>
      <p:ext uri="{BB962C8B-B14F-4D97-AF65-F5344CB8AC3E}">
        <p14:creationId xmlns:p14="http://schemas.microsoft.com/office/powerpoint/2010/main" val="3903798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a:t>L’élément fondateur de la notion de secret dans le soin est inscrit dans le serment d’Hippocrate (IVe siècle avant JC) : </a:t>
            </a:r>
          </a:p>
          <a:p>
            <a:pPr marL="0" indent="0">
              <a:buNone/>
            </a:pPr>
            <a:r>
              <a:rPr lang="fr-FR" i="1" dirty="0"/>
              <a:t>« Admis à l'intérieur d'une maison, mes yeux ne verront pas ce qui s'y passe, ma langue taira le secret qui me sera confié »</a:t>
            </a:r>
          </a:p>
          <a:p>
            <a:pPr marL="0" indent="0">
              <a:buNone/>
            </a:pPr>
            <a:endParaRPr lang="fr-FR" i="1" dirty="0"/>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6F066ED3-71AF-4277-9BA1-74944EDABBBA}" type="slidenum">
              <a:rPr lang="fr-FR" smtClean="0"/>
              <a:t>3</a:t>
            </a:fld>
            <a:endParaRPr lang="fr-FR"/>
          </a:p>
        </p:txBody>
      </p:sp>
      <p:pic>
        <p:nvPicPr>
          <p:cNvPr id="5" name="Image 4"/>
          <p:cNvPicPr>
            <a:picLocks noChangeAspect="1"/>
          </p:cNvPicPr>
          <p:nvPr/>
        </p:nvPicPr>
        <p:blipFill>
          <a:blip r:embed="rId2"/>
          <a:stretch>
            <a:fillRect/>
          </a:stretch>
        </p:blipFill>
        <p:spPr>
          <a:xfrm>
            <a:off x="3395299" y="3400257"/>
            <a:ext cx="1873387" cy="1956506"/>
          </a:xfrm>
          <a:prstGeom prst="rect">
            <a:avLst/>
          </a:prstGeom>
        </p:spPr>
      </p:pic>
    </p:spTree>
    <p:extLst>
      <p:ext uri="{BB962C8B-B14F-4D97-AF65-F5344CB8AC3E}">
        <p14:creationId xmlns:p14="http://schemas.microsoft.com/office/powerpoint/2010/main" val="32942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solidFill>
                  <a:srgbClr val="0070C0"/>
                </a:solidFill>
              </a:rPr>
              <a:t>Secret professionnel et partage d’informations</a:t>
            </a:r>
          </a:p>
        </p:txBody>
      </p:sp>
      <p:sp>
        <p:nvSpPr>
          <p:cNvPr id="3" name="Espace réservé du contenu 2"/>
          <p:cNvSpPr>
            <a:spLocks noGrp="1"/>
          </p:cNvSpPr>
          <p:nvPr>
            <p:ph idx="1"/>
          </p:nvPr>
        </p:nvSpPr>
        <p:spPr/>
        <p:txBody>
          <a:bodyPr/>
          <a:lstStyle/>
          <a:p>
            <a:r>
              <a:rPr lang="fr-FR" dirty="0"/>
              <a:t>Qu’est-ce qu’un secret ? </a:t>
            </a:r>
          </a:p>
          <a:p>
            <a:pPr marL="0" indent="0">
              <a:buNone/>
            </a:pPr>
            <a:endParaRPr lang="fr-FR" dirty="0"/>
          </a:p>
          <a:p>
            <a:r>
              <a:rPr lang="fr-FR" dirty="0"/>
              <a:t>Que dit le secret dans la relation </a:t>
            </a:r>
          </a:p>
          <a:p>
            <a:pPr marL="0" indent="0">
              <a:buNone/>
            </a:pPr>
            <a:r>
              <a:rPr lang="fr-FR" dirty="0"/>
              <a:t>patient / soignant ?</a:t>
            </a:r>
          </a:p>
          <a:p>
            <a:pPr marL="0" indent="0">
              <a:buNone/>
            </a:pPr>
            <a:endParaRPr lang="fr-FR" dirty="0"/>
          </a:p>
          <a:p>
            <a:r>
              <a:rPr lang="fr-FR" dirty="0"/>
              <a:t>Le secret exprime la confiance : </a:t>
            </a:r>
          </a:p>
          <a:p>
            <a:pPr marL="0" indent="0">
              <a:buNone/>
            </a:pPr>
            <a:r>
              <a:rPr lang="fr-FR" dirty="0"/>
              <a:t>la confiance du patient est un élément clé de la relation de soins. </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4</a:t>
            </a:fld>
            <a:endParaRPr lang="fr-FR"/>
          </a:p>
        </p:txBody>
      </p:sp>
      <p:pic>
        <p:nvPicPr>
          <p:cNvPr id="6" name="Image 5"/>
          <p:cNvPicPr>
            <a:picLocks noChangeAspect="1"/>
          </p:cNvPicPr>
          <p:nvPr/>
        </p:nvPicPr>
        <p:blipFill>
          <a:blip r:embed="rId3"/>
          <a:stretch>
            <a:fillRect/>
          </a:stretch>
        </p:blipFill>
        <p:spPr>
          <a:xfrm>
            <a:off x="5704114" y="1271077"/>
            <a:ext cx="3294743" cy="2707893"/>
          </a:xfrm>
          <a:prstGeom prst="rect">
            <a:avLst/>
          </a:prstGeom>
        </p:spPr>
      </p:pic>
      <p:pic>
        <p:nvPicPr>
          <p:cNvPr id="4" name="Image 3"/>
          <p:cNvPicPr>
            <a:picLocks noChangeAspect="1"/>
          </p:cNvPicPr>
          <p:nvPr/>
        </p:nvPicPr>
        <p:blipFill>
          <a:blip r:embed="rId4"/>
          <a:stretch>
            <a:fillRect/>
          </a:stretch>
        </p:blipFill>
        <p:spPr>
          <a:xfrm>
            <a:off x="628650" y="4644336"/>
            <a:ext cx="2580967" cy="1622322"/>
          </a:xfrm>
          <a:prstGeom prst="rect">
            <a:avLst/>
          </a:prstGeom>
        </p:spPr>
      </p:pic>
      <p:sp>
        <p:nvSpPr>
          <p:cNvPr id="7" name="ZoneTexte 6"/>
          <p:cNvSpPr txBox="1"/>
          <p:nvPr/>
        </p:nvSpPr>
        <p:spPr>
          <a:xfrm>
            <a:off x="4165600" y="4775200"/>
            <a:ext cx="3759200" cy="1477328"/>
          </a:xfrm>
          <a:prstGeom prst="rect">
            <a:avLst/>
          </a:prstGeom>
          <a:noFill/>
        </p:spPr>
        <p:txBody>
          <a:bodyPr wrap="square" rtlCol="0">
            <a:spAutoFit/>
          </a:bodyPr>
          <a:lstStyle/>
          <a:p>
            <a:r>
              <a:rPr lang="fr-FR" b="1" i="1" dirty="0"/>
              <a:t>« Il n’y a pas de soins sans confidences, de confidences sans confiance, de confiance sans secret » (Louis Portes 1891-1950).</a:t>
            </a:r>
          </a:p>
          <a:p>
            <a:endParaRPr lang="fr-FR" dirty="0"/>
          </a:p>
        </p:txBody>
      </p:sp>
    </p:spTree>
    <p:extLst>
      <p:ext uri="{BB962C8B-B14F-4D97-AF65-F5344CB8AC3E}">
        <p14:creationId xmlns:p14="http://schemas.microsoft.com/office/powerpoint/2010/main" val="379457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solidFill>
                  <a:srgbClr val="0070C0"/>
                </a:solidFill>
              </a:rPr>
              <a:t>Secret professionnel et partage d’informations</a:t>
            </a:r>
          </a:p>
        </p:txBody>
      </p:sp>
      <p:sp>
        <p:nvSpPr>
          <p:cNvPr id="3" name="Espace réservé du contenu 2"/>
          <p:cNvSpPr>
            <a:spLocks noGrp="1"/>
          </p:cNvSpPr>
          <p:nvPr>
            <p:ph idx="1"/>
          </p:nvPr>
        </p:nvSpPr>
        <p:spPr/>
        <p:txBody>
          <a:bodyPr>
            <a:normAutofit/>
          </a:bodyPr>
          <a:lstStyle/>
          <a:p>
            <a:pPr marL="0" indent="0">
              <a:buNone/>
            </a:pPr>
            <a:r>
              <a:rPr lang="fr-FR" b="1" dirty="0"/>
              <a:t>Fondement déontologiques :</a:t>
            </a:r>
          </a:p>
          <a:p>
            <a:pPr marL="0" indent="0">
              <a:buNone/>
            </a:pPr>
            <a:endParaRPr lang="fr-FR" i="1" dirty="0"/>
          </a:p>
          <a:p>
            <a:r>
              <a:rPr lang="fr-FR" dirty="0"/>
              <a:t>Art. 4 du Code de déontologie médicale </a:t>
            </a:r>
            <a:r>
              <a:rPr lang="fr-FR" dirty="0">
                <a:solidFill>
                  <a:srgbClr val="0070C0"/>
                </a:solidFill>
              </a:rPr>
              <a:t>au titre des devoirs généraux des médecins  </a:t>
            </a:r>
            <a:r>
              <a:rPr lang="fr-FR" dirty="0"/>
              <a:t>(art. R. 4127-4 du Code de la santé publique) : </a:t>
            </a:r>
          </a:p>
          <a:p>
            <a:pPr marL="0" indent="0">
              <a:buNone/>
            </a:pPr>
            <a:r>
              <a:rPr lang="fr-FR" dirty="0"/>
              <a:t>« </a:t>
            </a:r>
            <a:r>
              <a:rPr lang="fr-FR" i="1" dirty="0"/>
              <a:t>Le secret professionnel </a:t>
            </a:r>
            <a:r>
              <a:rPr lang="fr-FR" i="1" u="sng" dirty="0"/>
              <a:t>institué dans l'intérêt des patients</a:t>
            </a:r>
            <a:r>
              <a:rPr lang="fr-FR" i="1" dirty="0"/>
              <a:t> s'impose à tout médecin dans les conditions établies par la loi.</a:t>
            </a:r>
            <a:endParaRPr lang="fr-FR" dirty="0"/>
          </a:p>
          <a:p>
            <a:pPr marL="0" indent="0">
              <a:buNone/>
            </a:pPr>
            <a:r>
              <a:rPr lang="fr-FR" i="1" dirty="0"/>
              <a:t>« Le secret couvre tout ce qui est venu à la connaissance du médecin dans l’exercice de sa profession, c’est-à-dire non seulement ce qui lui a été confié, mais aussi ce qu’il a </a:t>
            </a:r>
            <a:r>
              <a:rPr lang="fr-FR" i="1" u="sng" dirty="0"/>
              <a:t>vu, entendu ou compris</a:t>
            </a:r>
            <a:r>
              <a:rPr lang="fr-FR" dirty="0"/>
              <a:t> </a:t>
            </a:r>
            <a:r>
              <a:rPr lang="fr-FR" i="1" dirty="0"/>
              <a:t>. ».</a:t>
            </a:r>
          </a:p>
          <a:p>
            <a:pPr marL="0" indent="0">
              <a:buNone/>
            </a:pPr>
            <a:endParaRPr lang="fr-FR" i="1" dirty="0"/>
          </a:p>
          <a:p>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5</a:t>
            </a:fld>
            <a:endParaRPr lang="fr-FR"/>
          </a:p>
        </p:txBody>
      </p:sp>
    </p:spTree>
    <p:extLst>
      <p:ext uri="{BB962C8B-B14F-4D97-AF65-F5344CB8AC3E}">
        <p14:creationId xmlns:p14="http://schemas.microsoft.com/office/powerpoint/2010/main" val="3815476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solidFill>
                  <a:srgbClr val="0070C0"/>
                </a:solidFill>
              </a:rPr>
              <a:t>Secret professionnel et partage d’informations</a:t>
            </a:r>
          </a:p>
        </p:txBody>
      </p:sp>
      <p:sp>
        <p:nvSpPr>
          <p:cNvPr id="3" name="Espace réservé du contenu 2"/>
          <p:cNvSpPr>
            <a:spLocks noGrp="1"/>
          </p:cNvSpPr>
          <p:nvPr>
            <p:ph idx="1"/>
          </p:nvPr>
        </p:nvSpPr>
        <p:spPr/>
        <p:txBody>
          <a:bodyPr>
            <a:normAutofit/>
          </a:bodyPr>
          <a:lstStyle/>
          <a:p>
            <a:pPr marL="0" indent="0">
              <a:buNone/>
            </a:pPr>
            <a:r>
              <a:rPr lang="fr-FR" b="1" dirty="0"/>
              <a:t>Fondement juridiques :</a:t>
            </a:r>
          </a:p>
          <a:p>
            <a:pPr marL="0" indent="0">
              <a:buNone/>
            </a:pPr>
            <a:endParaRPr lang="fr-FR" i="1" dirty="0"/>
          </a:p>
          <a:p>
            <a:pPr>
              <a:buFont typeface="Wingdings 2" panose="05020102010507070707" pitchFamily="18" charset="2"/>
              <a:buChar char=""/>
            </a:pPr>
            <a:r>
              <a:rPr lang="fr-FR" dirty="0">
                <a:cs typeface="Calibri" panose="020F0502020204030204" pitchFamily="34" charset="0"/>
              </a:rPr>
              <a:t>Convention européenne des droits de l’Homme et des libertés fondamentales </a:t>
            </a:r>
            <a:r>
              <a:rPr lang="fr-FR" b="1" dirty="0">
                <a:cs typeface="Calibri" panose="020F0502020204030204" pitchFamily="34" charset="0"/>
              </a:rPr>
              <a:t>Article 8 – Droit au respect de la vie privée et familiale</a:t>
            </a:r>
            <a:endParaRPr lang="fr-FR" dirty="0">
              <a:cs typeface="Calibri" panose="020F0502020204030204" pitchFamily="34" charset="0"/>
            </a:endParaRPr>
          </a:p>
          <a:p>
            <a:pPr>
              <a:buFont typeface="Wingdings 2" panose="05020102010507070707" pitchFamily="18" charset="2"/>
              <a:buChar char=""/>
            </a:pPr>
            <a:r>
              <a:rPr lang="fr-FR" dirty="0">
                <a:cs typeface="Calibri" panose="020F0502020204030204" pitchFamily="34" charset="0"/>
              </a:rPr>
              <a:t>Article </a:t>
            </a:r>
            <a:r>
              <a:rPr lang="fr-FR" dirty="0"/>
              <a:t>9 du Code civil « </a:t>
            </a:r>
            <a:r>
              <a:rPr lang="fr-FR" b="1" dirty="0"/>
              <a:t>Chacun a droit au respect de sa vie privée</a:t>
            </a:r>
            <a:r>
              <a:rPr lang="fr-FR" dirty="0"/>
              <a:t> ».</a:t>
            </a:r>
          </a:p>
          <a:p>
            <a:endParaRPr lang="fr-FR" dirty="0"/>
          </a:p>
          <a:p>
            <a:r>
              <a:rPr lang="fr-FR" dirty="0"/>
              <a:t>Il s’agit d’un droit initié par la loi Kouchner du 4 mars 2002 protégé par l’art. L. 1110-4 du CSP.</a:t>
            </a:r>
          </a:p>
          <a:p>
            <a:endParaRPr lang="fr-FR" dirty="0"/>
          </a:p>
          <a:p>
            <a:pPr marL="0" indent="0">
              <a:buNone/>
            </a:pPr>
            <a:r>
              <a:rPr lang="fr-FR" dirty="0">
                <a:solidFill>
                  <a:srgbClr val="0070C0"/>
                </a:solidFill>
                <a:sym typeface="Wingdings 3" panose="05040102010807070707" pitchFamily="18" charset="2"/>
              </a:rPr>
              <a:t></a:t>
            </a:r>
            <a:r>
              <a:rPr lang="fr-FR" dirty="0"/>
              <a:t> Il s’agit d’une obligation générale et absolue.</a:t>
            </a:r>
          </a:p>
          <a:p>
            <a:pPr marL="0" indent="0">
              <a:buNone/>
            </a:pPr>
            <a:endParaRPr lang="fr-FR" i="1" dirty="0"/>
          </a:p>
          <a:p>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6</a:t>
            </a:fld>
            <a:endParaRPr lang="fr-FR"/>
          </a:p>
        </p:txBody>
      </p:sp>
    </p:spTree>
    <p:extLst>
      <p:ext uri="{BB962C8B-B14F-4D97-AF65-F5344CB8AC3E}">
        <p14:creationId xmlns:p14="http://schemas.microsoft.com/office/powerpoint/2010/main" val="3142181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solidFill>
                  <a:srgbClr val="0070C0"/>
                </a:solidFill>
              </a:rPr>
              <a:t>Secret professionnel et partage d’informations</a:t>
            </a:r>
          </a:p>
        </p:txBody>
      </p:sp>
      <p:sp>
        <p:nvSpPr>
          <p:cNvPr id="3" name="Espace réservé du contenu 2"/>
          <p:cNvSpPr>
            <a:spLocks noGrp="1"/>
          </p:cNvSpPr>
          <p:nvPr>
            <p:ph idx="1"/>
          </p:nvPr>
        </p:nvSpPr>
        <p:spPr>
          <a:xfrm>
            <a:off x="628650" y="1825625"/>
            <a:ext cx="8210550" cy="4351338"/>
          </a:xfrm>
        </p:spPr>
        <p:txBody>
          <a:bodyPr>
            <a:normAutofit/>
          </a:bodyPr>
          <a:lstStyle/>
          <a:p>
            <a:pPr marL="0" indent="0">
              <a:buNone/>
            </a:pPr>
            <a:r>
              <a:rPr lang="fr-FR" b="1" dirty="0"/>
              <a:t>Sanction de liée à la révélation d’une information à caractère secret :</a:t>
            </a:r>
          </a:p>
          <a:p>
            <a:pPr marL="0" indent="0">
              <a:buNone/>
            </a:pPr>
            <a:endParaRPr lang="fr-FR" i="1" dirty="0"/>
          </a:p>
          <a:p>
            <a:r>
              <a:rPr lang="fr-FR" dirty="0"/>
              <a:t>La violation du secret professionnel constitue un délit pénal.</a:t>
            </a:r>
          </a:p>
          <a:p>
            <a:r>
              <a:rPr lang="fr-FR" dirty="0"/>
              <a:t>Art. 226-13 du Code pénal : « </a:t>
            </a:r>
            <a:r>
              <a:rPr lang="fr-FR" i="1" dirty="0"/>
              <a:t>la révélation d'une information à caractère secret […] est punie d'un an d'emprisonnement et de 15 000 euros d'amende</a:t>
            </a:r>
            <a:r>
              <a:rPr lang="fr-FR" dirty="0"/>
              <a:t> ».</a:t>
            </a:r>
          </a:p>
          <a:p>
            <a:pPr marL="0" indent="0">
              <a:buNone/>
            </a:pPr>
            <a:endParaRPr lang="fr-FR" i="1" dirty="0"/>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7</a:t>
            </a:fld>
            <a:endParaRPr lang="fr-FR"/>
          </a:p>
        </p:txBody>
      </p:sp>
      <p:pic>
        <p:nvPicPr>
          <p:cNvPr id="4" name="Image 3"/>
          <p:cNvPicPr>
            <a:picLocks noChangeAspect="1"/>
          </p:cNvPicPr>
          <p:nvPr/>
        </p:nvPicPr>
        <p:blipFill>
          <a:blip r:embed="rId3"/>
          <a:stretch>
            <a:fillRect/>
          </a:stretch>
        </p:blipFill>
        <p:spPr>
          <a:xfrm>
            <a:off x="2789677" y="3928701"/>
            <a:ext cx="3448531" cy="2610214"/>
          </a:xfrm>
          <a:prstGeom prst="rect">
            <a:avLst/>
          </a:prstGeom>
        </p:spPr>
      </p:pic>
    </p:spTree>
    <p:extLst>
      <p:ext uri="{BB962C8B-B14F-4D97-AF65-F5344CB8AC3E}">
        <p14:creationId xmlns:p14="http://schemas.microsoft.com/office/powerpoint/2010/main" val="3329237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solidFill>
                  <a:srgbClr val="0070C0"/>
                </a:solidFill>
              </a:rPr>
              <a:t>Secret professionnel et partage d’informations</a:t>
            </a:r>
          </a:p>
        </p:txBody>
      </p:sp>
      <p:sp>
        <p:nvSpPr>
          <p:cNvPr id="3" name="Espace réservé du contenu 2"/>
          <p:cNvSpPr>
            <a:spLocks noGrp="1"/>
          </p:cNvSpPr>
          <p:nvPr>
            <p:ph idx="1"/>
          </p:nvPr>
        </p:nvSpPr>
        <p:spPr/>
        <p:txBody>
          <a:bodyPr>
            <a:normAutofit/>
          </a:bodyPr>
          <a:lstStyle/>
          <a:p>
            <a:pPr marL="0" indent="0">
              <a:buNone/>
            </a:pPr>
            <a:r>
              <a:rPr lang="fr-FR" b="1" dirty="0"/>
              <a:t>Les personnes tenues au secret </a:t>
            </a:r>
            <a:endParaRPr lang="fr-FR" dirty="0"/>
          </a:p>
          <a:p>
            <a:pPr marL="0" indent="0">
              <a:buNone/>
            </a:pPr>
            <a:endParaRPr lang="fr-FR" i="1" dirty="0"/>
          </a:p>
          <a:p>
            <a:pPr marL="0" indent="0">
              <a:buNone/>
            </a:pPr>
            <a:r>
              <a:rPr lang="fr-FR" dirty="0"/>
              <a:t>Art. L. 1110-4 du CSP : </a:t>
            </a:r>
          </a:p>
          <a:p>
            <a:pPr lvl="0"/>
            <a:r>
              <a:rPr lang="fr-FR" b="1" dirty="0"/>
              <a:t>Tous les professionnels de santé </a:t>
            </a:r>
            <a:endParaRPr lang="fr-FR" dirty="0"/>
          </a:p>
          <a:p>
            <a:pPr lvl="0"/>
            <a:r>
              <a:rPr lang="fr-FR" b="1" dirty="0"/>
              <a:t>Tous les professionnels du système de santé</a:t>
            </a:r>
          </a:p>
          <a:p>
            <a:r>
              <a:rPr lang="fr-FR" i="1" dirty="0"/>
              <a:t>« ce secret couvre l'ensemble des informations concernant la personne venues à la connaissance du professionnel, de tout membre du personnel de ces établissements, services ou organismes et de toute autre personne en relation, de par ses activités, avec ces établissements ou organismes. Il s'impose à tous les professionnels intervenant dans le système de santé. »</a:t>
            </a:r>
          </a:p>
          <a:p>
            <a:pPr marL="0" lvl="0" indent="0">
              <a:buNone/>
            </a:pPr>
            <a:r>
              <a:rPr lang="fr-FR" b="1" dirty="0"/>
              <a:t> </a:t>
            </a:r>
            <a:endParaRPr lang="fr-FR" dirty="0"/>
          </a:p>
          <a:p>
            <a:pPr marL="0" indent="0">
              <a:buNone/>
            </a:pPr>
            <a:endParaRPr lang="fr-FR" i="1" dirty="0"/>
          </a:p>
          <a:p>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8</a:t>
            </a:fld>
            <a:endParaRPr lang="fr-FR"/>
          </a:p>
        </p:txBody>
      </p:sp>
    </p:spTree>
    <p:extLst>
      <p:ext uri="{BB962C8B-B14F-4D97-AF65-F5344CB8AC3E}">
        <p14:creationId xmlns:p14="http://schemas.microsoft.com/office/powerpoint/2010/main" val="3158689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365128"/>
            <a:ext cx="8732157" cy="1325563"/>
          </a:xfrm>
        </p:spPr>
        <p:txBody>
          <a:bodyPr/>
          <a:lstStyle/>
          <a:p>
            <a:pPr algn="ctr"/>
            <a:r>
              <a:rPr lang="fr-FR" dirty="0">
                <a:solidFill>
                  <a:srgbClr val="0070C0"/>
                </a:solidFill>
              </a:rPr>
              <a:t>Secret professionnel et partage d’informations</a:t>
            </a:r>
          </a:p>
        </p:txBody>
      </p:sp>
      <p:sp>
        <p:nvSpPr>
          <p:cNvPr id="3" name="Espace réservé du contenu 2"/>
          <p:cNvSpPr>
            <a:spLocks noGrp="1"/>
          </p:cNvSpPr>
          <p:nvPr>
            <p:ph idx="1"/>
          </p:nvPr>
        </p:nvSpPr>
        <p:spPr>
          <a:xfrm>
            <a:off x="628650" y="2039817"/>
            <a:ext cx="7886700" cy="4193418"/>
          </a:xfrm>
        </p:spPr>
        <p:txBody>
          <a:bodyPr>
            <a:normAutofit fontScale="85000" lnSpcReduction="20000"/>
          </a:bodyPr>
          <a:lstStyle/>
          <a:p>
            <a:pPr marL="0" indent="0">
              <a:buNone/>
            </a:pPr>
            <a:r>
              <a:rPr lang="fr-FR" dirty="0"/>
              <a:t>Le texte vise plusieurs situations : </a:t>
            </a:r>
          </a:p>
          <a:p>
            <a:pPr lvl="0"/>
            <a:r>
              <a:rPr lang="fr-FR" dirty="0"/>
              <a:t>1 : Concerne la </a:t>
            </a:r>
            <a:r>
              <a:rPr lang="fr-FR" b="1" dirty="0"/>
              <a:t>déclaration d’atteintes ou mutilations sexuelles infligées à un mineur ou à une personne vulnérable.</a:t>
            </a:r>
          </a:p>
          <a:p>
            <a:pPr lvl="0"/>
            <a:r>
              <a:rPr lang="fr-FR" dirty="0"/>
              <a:t>2 : Concerne la déclaration </a:t>
            </a:r>
            <a:r>
              <a:rPr lang="fr-FR" b="1" dirty="0"/>
              <a:t>de sévices ou privations présumant que des violences physiques, sexuelles ou psychiques de toute nature ont été commises</a:t>
            </a:r>
            <a:r>
              <a:rPr lang="fr-FR" dirty="0"/>
              <a:t>. Par principe l’accord de la victime est nécessaire sauf si mineure </a:t>
            </a:r>
          </a:p>
          <a:p>
            <a:pPr lvl="0"/>
            <a:r>
              <a:rPr lang="fr-FR" dirty="0"/>
              <a:t>3 : Concerne la déclaration </a:t>
            </a:r>
            <a:r>
              <a:rPr lang="fr-FR" b="1" dirty="0"/>
              <a:t>d’état de sujétion altérant gravement l’état de santé physique ou mentale de la victime</a:t>
            </a:r>
            <a:r>
              <a:rPr lang="fr-FR" dirty="0"/>
              <a:t>. Par principe si l’accord de la victime est nécessaire sauf si mineur ou si impossibilité d’obtenir son accord. </a:t>
            </a:r>
          </a:p>
          <a:p>
            <a:pPr lvl="0"/>
            <a:r>
              <a:rPr lang="fr-FR" dirty="0"/>
              <a:t> 4 (entrée en vigueur le 1</a:t>
            </a:r>
            <a:r>
              <a:rPr lang="fr-FR" baseline="30000" dirty="0"/>
              <a:t>er</a:t>
            </a:r>
            <a:r>
              <a:rPr lang="fr-FR" dirty="0"/>
              <a:t> aout 2020) : Concerne la déclaration de </a:t>
            </a:r>
            <a:r>
              <a:rPr lang="fr-FR" b="1" dirty="0"/>
              <a:t>violences conjugales mettant la vie de la victime en danger immédiat</a:t>
            </a:r>
            <a:r>
              <a:rPr lang="fr-FR" dirty="0"/>
              <a:t>. Le médecin ou le professionnel de santé </a:t>
            </a:r>
            <a:r>
              <a:rPr lang="fr-FR" b="1" dirty="0"/>
              <a:t>doit s'efforcer d'obtenir l'accord de la victime majeure </a:t>
            </a:r>
            <a:r>
              <a:rPr lang="fr-FR" dirty="0"/>
              <a:t>; en cas d'impossibilité d'obtenir cet accord, il doit l'informer du signalement fait au procureur de la République.</a:t>
            </a:r>
          </a:p>
          <a:p>
            <a:pPr lvl="0"/>
            <a:r>
              <a:rPr lang="fr-FR" dirty="0"/>
              <a:t>5 : Concerne la déclaration du caractère dangereux pour elles-mêmes ou pour autrui des personnes qui les consultent et dont ils savent qu'elles détiennent une arme ou qu'elles ont manifesté leur intention d'en acquérir une.</a:t>
            </a:r>
          </a:p>
          <a:p>
            <a:endParaRPr lang="fr-FR" i="1" dirty="0"/>
          </a:p>
          <a:p>
            <a:endParaRPr lang="fr-FR" dirty="0"/>
          </a:p>
        </p:txBody>
      </p:sp>
      <p:sp>
        <p:nvSpPr>
          <p:cNvPr id="5" name="Espace réservé du numéro de diapositive 4"/>
          <p:cNvSpPr>
            <a:spLocks noGrp="1"/>
          </p:cNvSpPr>
          <p:nvPr>
            <p:ph type="sldNum" sz="quarter" idx="12"/>
          </p:nvPr>
        </p:nvSpPr>
        <p:spPr/>
        <p:txBody>
          <a:bodyPr/>
          <a:lstStyle/>
          <a:p>
            <a:fld id="{6F066ED3-71AF-4277-9BA1-74944EDABBBA}" type="slidenum">
              <a:rPr lang="fr-FR" smtClean="0"/>
              <a:t>9</a:t>
            </a:fld>
            <a:endParaRPr lang="fr-FR"/>
          </a:p>
        </p:txBody>
      </p:sp>
      <p:sp>
        <p:nvSpPr>
          <p:cNvPr id="6" name="ZoneTexte 5"/>
          <p:cNvSpPr txBox="1"/>
          <p:nvPr/>
        </p:nvSpPr>
        <p:spPr>
          <a:xfrm>
            <a:off x="628650" y="1441832"/>
            <a:ext cx="8463064" cy="584775"/>
          </a:xfrm>
          <a:prstGeom prst="rect">
            <a:avLst/>
          </a:prstGeom>
          <a:noFill/>
        </p:spPr>
        <p:txBody>
          <a:bodyPr wrap="square" rtlCol="0">
            <a:spAutoFit/>
          </a:bodyPr>
          <a:lstStyle/>
          <a:p>
            <a:r>
              <a:rPr lang="fr-FR" sz="1600" dirty="0">
                <a:latin typeface="Calibri" panose="020F0502020204030204" pitchFamily="34" charset="0"/>
                <a:cs typeface="Calibri" panose="020F0502020204030204" pitchFamily="34" charset="0"/>
              </a:rPr>
              <a:t>L'article 226-13 n'est pas applicable dans les cas où la loi « </a:t>
            </a:r>
            <a:r>
              <a:rPr lang="fr-FR" sz="1600" b="1" dirty="0">
                <a:latin typeface="Calibri" panose="020F0502020204030204" pitchFamily="34" charset="0"/>
                <a:cs typeface="Calibri" panose="020F0502020204030204" pitchFamily="34" charset="0"/>
              </a:rPr>
              <a:t>impose ou autorise la révélation du secret</a:t>
            </a:r>
            <a:r>
              <a:rPr lang="fr-FR"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40338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2049</Words>
  <Application>Microsoft Office PowerPoint</Application>
  <PresentationFormat>Affichage à l'écran (4:3)</PresentationFormat>
  <Paragraphs>332</Paragraphs>
  <Slides>28</Slides>
  <Notes>22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7" baseType="lpstr">
      <vt:lpstr>Arial</vt:lpstr>
      <vt:lpstr>Calibri</vt:lpstr>
      <vt:lpstr>Calibri Light</vt:lpstr>
      <vt:lpstr>Symbol</vt:lpstr>
      <vt:lpstr>Times New Roman</vt:lpstr>
      <vt:lpstr>Wingdings 2</vt:lpstr>
      <vt:lpstr>Wingdings 3</vt:lpstr>
      <vt:lpstr>Thème Office</vt:lpstr>
      <vt:lpstr>Image bitmap</vt:lpstr>
      <vt:lpstr>Confidentialité, secret professionnel : peut-on tout se dire  ?</vt:lpstr>
      <vt:lpstr>Plan</vt:lpstr>
      <vt:lpstr>Présentation PowerPoint</vt:lpstr>
      <vt:lpstr>Secret professionnel et partage d’informations</vt:lpstr>
      <vt:lpstr>Secret professionnel et partage d’informations</vt:lpstr>
      <vt:lpstr>Secret professionnel et partage d’informations</vt:lpstr>
      <vt:lpstr>Secret professionnel et partage d’informations</vt:lpstr>
      <vt:lpstr>Secret professionnel et partage d’informations</vt:lpstr>
      <vt:lpstr>Secret professionnel et partage d’informations</vt:lpstr>
      <vt:lpstr>Secret professionnel et partage d’informations</vt:lpstr>
      <vt:lpstr>Secret professionnel et partage d’informations</vt:lpstr>
      <vt:lpstr>Secret professionnel et partage d’informations</vt:lpstr>
      <vt:lpstr>Les outils du partage d’informations</vt:lpstr>
      <vt:lpstr>Les outils du partage d’informations</vt:lpstr>
      <vt:lpstr>Les outils du partage d’informations</vt:lpstr>
      <vt:lpstr>Notion de responsabilité</vt:lpstr>
      <vt:lpstr>Notion de responsabilité </vt:lpstr>
      <vt:lpstr>Notion de responsabilité </vt:lpstr>
      <vt:lpstr>Cas particuliers : Autres hypothèses de dérogations au secret professionnel </vt:lpstr>
      <vt:lpstr>Cas particuliers : Autres hypothèses de dérogations au secret professionnel </vt:lpstr>
      <vt:lpstr>Cas particuliers : Autres hypothèses de dérogations au secret professionnel </vt:lpstr>
      <vt:lpstr>Cas particuliers : Autres hypothèses de dérogations au secret professionnel </vt:lpstr>
      <vt:lpstr>Cas particuliers : Autres hypothèses de dérogations au secret professionnel </vt:lpstr>
      <vt:lpstr>Présentation PowerPoint</vt:lpstr>
      <vt:lpstr>Cas particuliers : Autres hypothèses de dérogations au secret professionnel </vt:lpstr>
      <vt:lpstr>Cas particuliers : autres hypothèses de dérogations au secret professionnel </vt:lpstr>
      <vt:lpstr>Cas particuliers : Autres hypothèses de dérogations au secret professionnel </vt:lpstr>
      <vt:lpstr>Présentation PowerPoint</vt:lpstr>
    </vt:vector>
  </TitlesOfParts>
  <Company>GHRMSA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Confidentialité, secret professionnel : peut-on tout se dire  ?</dc:title>
  <dc:creator>GUARDIOLLE Vianney</dc:creator>
  <cp:lastModifiedBy>GUARDIOLLE Vianney</cp:lastModifiedBy>
  <cp:revision>28</cp:revision>
  <cp:lastPrinted>2025-06-25T17:03:31Z</cp:lastPrinted>
  <dcterms:created xsi:type="dcterms:W3CDTF">2025-06-25T07:33:02Z</dcterms:created>
  <dcterms:modified xsi:type="dcterms:W3CDTF">2025-06-26T07:48:07Z</dcterms:modified>
</cp:coreProperties>
</file>