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56"/>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Lst>
  <p:sldSz cx="18288000" cy="10287000"/>
  <p:notesSz cx="6858000" cy="9144000"/>
  <p:embeddedFontLst>
    <p:embeddedFont>
      <p:font typeface="Inter Bold" charset="1" panose="020B0802030000000004"/>
      <p:regular r:id="rId40"/>
    </p:embeddedFont>
    <p:embeddedFont>
      <p:font typeface="Montserrat" charset="1" panose="00000500000000000000"/>
      <p:regular r:id="rId41"/>
    </p:embeddedFont>
    <p:embeddedFont>
      <p:font typeface="Montserrat Bold" charset="1" panose="00000800000000000000"/>
      <p:regular r:id="rId42"/>
    </p:embeddedFont>
    <p:embeddedFont>
      <p:font typeface="Poppins Bold" charset="1" panose="00000800000000000000"/>
      <p:regular r:id="rId43"/>
    </p:embeddedFont>
    <p:embeddedFont>
      <p:font typeface="Arimo" charset="1" panose="020B0604020202020204"/>
      <p:regular r:id="rId44"/>
    </p:embeddedFont>
    <p:embeddedFont>
      <p:font typeface="Open Sans 1 Bold" charset="1" panose="020B0806030504020204"/>
      <p:regular r:id="rId45"/>
    </p:embeddedFont>
    <p:embeddedFont>
      <p:font typeface="Open Sans 1" charset="1" panose="020B0606030504020204"/>
      <p:regular r:id="rId46"/>
    </p:embeddedFont>
    <p:embeddedFont>
      <p:font typeface="Open Sans 2 Bold" charset="1" panose="00000000000000000000"/>
      <p:regular r:id="rId47"/>
    </p:embeddedFont>
    <p:embeddedFont>
      <p:font typeface="Open Sans 2" charset="1" panose="00000000000000000000"/>
      <p:regular r:id="rId48"/>
    </p:embeddedFont>
    <p:embeddedFont>
      <p:font typeface="Montserrat Classic" charset="1" panose="00000500000000000000"/>
      <p:regular r:id="rId49"/>
    </p:embeddedFont>
    <p:embeddedFont>
      <p:font typeface="Montserrat Classic Bold" charset="1" panose="00000800000000000000"/>
      <p:regular r:id="rId50"/>
    </p:embeddedFont>
    <p:embeddedFont>
      <p:font typeface="Inter" charset="1" panose="020B0502030000000004"/>
      <p:regular r:id="rId51"/>
    </p:embeddedFont>
    <p:embeddedFont>
      <p:font typeface="Poppins" charset="1" panose="00000500000000000000"/>
      <p:regular r:id="rId52"/>
    </p:embeddedFont>
    <p:embeddedFont>
      <p:font typeface="Garet" charset="1" panose="00000000000000000000"/>
      <p:regular r:id="rId53"/>
    </p:embeddedFont>
    <p:embeddedFont>
      <p:font typeface="Poppins Italics" charset="1" panose="00000500000000000000"/>
      <p:regular r:id="rId54"/>
    </p:embeddedFont>
    <p:embeddedFont>
      <p:font typeface="Montserrat Italics" charset="1" panose="00000500000000000000"/>
      <p:regular r:id="rId55"/>
    </p:embeddedFont>
    <p:embeddedFont>
      <p:font typeface="Montserrat Ultra-Bold" charset="1" panose="00000900000000000000"/>
      <p:regular r:id="rId59"/>
    </p:embeddedFont>
    <p:embeddedFont>
      <p:font typeface="Montserrat Bold Italics" charset="1" panose="00000800000000000000"/>
      <p:regular r:id="rId60"/>
    </p:embeddedFont>
    <p:embeddedFont>
      <p:font typeface="Garet Bold" charset="1" panose="00000000000000000000"/>
      <p:regular r:id="rId62"/>
    </p:embeddedFont>
    <p:embeddedFont>
      <p:font typeface="Garet Ultra-Bold" charset="1" panose="00000000000000000000"/>
      <p:regular r:id="rId64"/>
    </p:embeddedFont>
    <p:embeddedFont>
      <p:font typeface="Public Sans" charset="1" panose="00000000000000000000"/>
      <p:regular r:id="rId66"/>
    </p:embeddedFont>
    <p:embeddedFont>
      <p:font typeface="Inter Light" charset="1" panose="02000503000000020004"/>
      <p:regular r:id="rId6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24" Target="slides/slide19.xml" Type="http://schemas.openxmlformats.org/officeDocument/2006/relationships/slide"/><Relationship Id="rId25" Target="slides/slide20.xml" Type="http://schemas.openxmlformats.org/officeDocument/2006/relationships/slide"/><Relationship Id="rId26" Target="slides/slide21.xml" Type="http://schemas.openxmlformats.org/officeDocument/2006/relationships/slide"/><Relationship Id="rId27" Target="slides/slide22.xml" Type="http://schemas.openxmlformats.org/officeDocument/2006/relationships/slide"/><Relationship Id="rId28" Target="slides/slide23.xml" Type="http://schemas.openxmlformats.org/officeDocument/2006/relationships/slide"/><Relationship Id="rId29" Target="slides/slide24.xml" Type="http://schemas.openxmlformats.org/officeDocument/2006/relationships/slide"/><Relationship Id="rId3" Target="viewProps.xml" Type="http://schemas.openxmlformats.org/officeDocument/2006/relationships/viewProps"/><Relationship Id="rId30" Target="slides/slide25.xml" Type="http://schemas.openxmlformats.org/officeDocument/2006/relationships/slide"/><Relationship Id="rId31" Target="slides/slide26.xml" Type="http://schemas.openxmlformats.org/officeDocument/2006/relationships/slide"/><Relationship Id="rId32" Target="slides/slide27.xml" Type="http://schemas.openxmlformats.org/officeDocument/2006/relationships/slide"/><Relationship Id="rId33" Target="slides/slide28.xml" Type="http://schemas.openxmlformats.org/officeDocument/2006/relationships/slide"/><Relationship Id="rId34" Target="slides/slide29.xml" Type="http://schemas.openxmlformats.org/officeDocument/2006/relationships/slide"/><Relationship Id="rId35" Target="slides/slide30.xml" Type="http://schemas.openxmlformats.org/officeDocument/2006/relationships/slide"/><Relationship Id="rId36" Target="slides/slide31.xml" Type="http://schemas.openxmlformats.org/officeDocument/2006/relationships/slide"/><Relationship Id="rId37" Target="slides/slide32.xml" Type="http://schemas.openxmlformats.org/officeDocument/2006/relationships/slide"/><Relationship Id="rId38" Target="slides/slide33.xml" Type="http://schemas.openxmlformats.org/officeDocument/2006/relationships/slide"/><Relationship Id="rId39" Target="slides/slide34.xml" Type="http://schemas.openxmlformats.org/officeDocument/2006/relationships/slide"/><Relationship Id="rId4" Target="theme/theme1.xml" Type="http://schemas.openxmlformats.org/officeDocument/2006/relationships/theme"/><Relationship Id="rId40" Target="fonts/font40.fntdata" Type="http://schemas.openxmlformats.org/officeDocument/2006/relationships/font"/><Relationship Id="rId41" Target="fonts/font41.fntdata" Type="http://schemas.openxmlformats.org/officeDocument/2006/relationships/font"/><Relationship Id="rId42" Target="fonts/font42.fntdata" Type="http://schemas.openxmlformats.org/officeDocument/2006/relationships/font"/><Relationship Id="rId43" Target="fonts/font43.fntdata" Type="http://schemas.openxmlformats.org/officeDocument/2006/relationships/font"/><Relationship Id="rId44" Target="fonts/font44.fntdata" Type="http://schemas.openxmlformats.org/officeDocument/2006/relationships/font"/><Relationship Id="rId45" Target="fonts/font45.fntdata" Type="http://schemas.openxmlformats.org/officeDocument/2006/relationships/font"/><Relationship Id="rId46" Target="fonts/font46.fntdata" Type="http://schemas.openxmlformats.org/officeDocument/2006/relationships/font"/><Relationship Id="rId47" Target="fonts/font47.fntdata" Type="http://schemas.openxmlformats.org/officeDocument/2006/relationships/font"/><Relationship Id="rId48" Target="fonts/font48.fntdata" Type="http://schemas.openxmlformats.org/officeDocument/2006/relationships/font"/><Relationship Id="rId49" Target="fonts/font49.fntdata" Type="http://schemas.openxmlformats.org/officeDocument/2006/relationships/font"/><Relationship Id="rId5" Target="tableStyles.xml" Type="http://schemas.openxmlformats.org/officeDocument/2006/relationships/tableStyles"/><Relationship Id="rId50" Target="fonts/font50.fntdata" Type="http://schemas.openxmlformats.org/officeDocument/2006/relationships/font"/><Relationship Id="rId51" Target="fonts/font51.fntdata" Type="http://schemas.openxmlformats.org/officeDocument/2006/relationships/font"/><Relationship Id="rId52" Target="fonts/font52.fntdata" Type="http://schemas.openxmlformats.org/officeDocument/2006/relationships/font"/><Relationship Id="rId53" Target="fonts/font53.fntdata" Type="http://schemas.openxmlformats.org/officeDocument/2006/relationships/font"/><Relationship Id="rId54" Target="fonts/font54.fntdata" Type="http://schemas.openxmlformats.org/officeDocument/2006/relationships/font"/><Relationship Id="rId55" Target="fonts/font55.fntdata" Type="http://schemas.openxmlformats.org/officeDocument/2006/relationships/font"/><Relationship Id="rId56" Target="notesMasters/notesMaster1.xml" Type="http://schemas.openxmlformats.org/officeDocument/2006/relationships/notesMaster"/><Relationship Id="rId57" Target="theme/theme2.xml" Type="http://schemas.openxmlformats.org/officeDocument/2006/relationships/theme"/><Relationship Id="rId58" Target="notesSlides/notesSlide1.xml" Type="http://schemas.openxmlformats.org/officeDocument/2006/relationships/notesSlide"/><Relationship Id="rId59" Target="fonts/font59.fntdata" Type="http://schemas.openxmlformats.org/officeDocument/2006/relationships/font"/><Relationship Id="rId6" Target="slides/slide1.xml" Type="http://schemas.openxmlformats.org/officeDocument/2006/relationships/slide"/><Relationship Id="rId60" Target="fonts/font60.fntdata" Type="http://schemas.openxmlformats.org/officeDocument/2006/relationships/font"/><Relationship Id="rId61" Target="notesSlides/notesSlide2.xml" Type="http://schemas.openxmlformats.org/officeDocument/2006/relationships/notesSlide"/><Relationship Id="rId62" Target="fonts/font62.fntdata" Type="http://schemas.openxmlformats.org/officeDocument/2006/relationships/font"/><Relationship Id="rId63" Target="notesSlides/notesSlide3.xml" Type="http://schemas.openxmlformats.org/officeDocument/2006/relationships/notesSlide"/><Relationship Id="rId64" Target="fonts/font64.fntdata" Type="http://schemas.openxmlformats.org/officeDocument/2006/relationships/font"/><Relationship Id="rId65" Target="notesSlides/notesSlide4.xml" Type="http://schemas.openxmlformats.org/officeDocument/2006/relationships/notesSlide"/><Relationship Id="rId66" Target="fonts/font66.fntdata" Type="http://schemas.openxmlformats.org/officeDocument/2006/relationships/font"/><Relationship Id="rId67" Target="fonts/font67.fntdata" Type="http://schemas.openxmlformats.org/officeDocument/2006/relationships/font"/><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3.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7.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0.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7.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accroche "UUJ,UT?"</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Les sciences humaines ont pu mettre en avant l’importance de l’écrit et de l’ordonnance pour le patient (1) ; en effet, l’ordonnance est considéré comme un moyen d’échanges (2)</a:t>
            </a:r>
          </a:p>
          <a:p>
            <a:r>
              <a:rPr lang="en-US"/>
              <a:t/>
            </a:r>
          </a:p>
          <a:p>
            <a:r>
              <a:rPr lang="en-US"/>
              <a:t>(1 )  Sylvie Fainzang. Médicaments et société.  Presses Universitaires de France. 2001.</a:t>
            </a:r>
          </a:p>
          <a:p>
            <a:r>
              <a:rPr lang="en-US"/>
              <a:t>(2)  Claude Thiaudière..  Les usages médicaux de l’écrit. Prescription et institution de la maladie.  Presses Universitaires de Rennes. https://books.openedition.org/pur/67518?lang=fr#authors</a:t>
            </a:r>
          </a:p>
          <a:p>
            <a:r>
              <a:rPr lang="en-US"/>
              <a:t/>
            </a:r>
          </a:p>
          <a:p>
            <a:r>
              <a:rPr lang="en-US"/>
              <a:t>L’importance de l’écrit a amené à la conception d’un modèle d’ordonnance de déprescription pour accompagner la démarche dans la consultation au quotidien</a:t>
            </a:r>
          </a:p>
          <a:p>
            <a:r>
              <a:rPr lang="en-US"/>
              <a:t/>
            </a:r>
          </a:p>
          <a:p>
            <a:r>
              <a:rPr lang="en-US"/>
              <a:t>Objectif : transmettre des informations dédiées à la déprescription au patient et optimiser la compréhension de la démarche</a:t>
            </a:r>
          </a:p>
          <a:p>
            <a:r>
              <a:rPr lang="en-US"/>
              <a:t/>
            </a:r>
          </a:p>
          <a:p>
            <a:r>
              <a:rPr lang="en-US"/>
              <a:t>Quelles informations peut-on trouver ? </a:t>
            </a:r>
          </a:p>
          <a:p>
            <a:r>
              <a:rPr lang="en-US"/>
              <a:t>Le nom du médicament concerné </a:t>
            </a:r>
          </a:p>
          <a:p>
            <a:r>
              <a:rPr lang="en-US"/>
              <a:t>Des explications, </a:t>
            </a:r>
          </a:p>
          <a:p>
            <a:r>
              <a:rPr lang="en-US"/>
              <a:t>La stratégie adoptée (schéma d’arrêt, espacement des doses...) </a:t>
            </a:r>
          </a:p>
          <a:p>
            <a:r>
              <a:rPr lang="en-US"/>
              <a:t>Des conseils, etc.</a:t>
            </a:r>
          </a:p>
          <a:p>
            <a:r>
              <a:rPr lang="en-US"/>
              <a:t/>
            </a:r>
          </a:p>
          <a:p>
            <a:r>
              <a:rPr lang="en-US"/>
              <a:t>C’est un support qui pourra également servir dans le partage d’informations avec les professionnels de santé impliqués dans la prise en charge du patient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publi juin 2024</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liste MPI locale</a:t>
            </a:r>
          </a:p>
          <a:p>
            <a:r>
              <a:rPr lang="en-US"/>
              <a:t>nouvelle version car qq coquilles sur V1</a:t>
            </a:r>
          </a:p>
          <a:p>
            <a:r>
              <a:rPr lang="en-US"/>
              <a:t>mais outil évolutif/dynamique si volonté de travailler sur le sujet, nous sommes ouverts à toute proposition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png" Type="http://schemas.openxmlformats.org/officeDocument/2006/relationships/image"/><Relationship Id="rId4" Target="../media/image3.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60.png" Type="http://schemas.openxmlformats.org/officeDocument/2006/relationships/image"/><Relationship Id="rId11" Target="../media/image61.svg" Type="http://schemas.openxmlformats.org/officeDocument/2006/relationships/image"/><Relationship Id="rId12" Target="../media/image62.png" Type="http://schemas.openxmlformats.org/officeDocument/2006/relationships/image"/><Relationship Id="rId13" Target="../media/image63.svg" Type="http://schemas.openxmlformats.org/officeDocument/2006/relationships/image"/><Relationship Id="rId14" Target="../media/image13.png" Type="http://schemas.openxmlformats.org/officeDocument/2006/relationships/image"/><Relationship Id="rId15" Target="../media/image64.png" Type="http://schemas.openxmlformats.org/officeDocument/2006/relationships/image"/><Relationship Id="rId16" Target="../media/image65.svg" Type="http://schemas.openxmlformats.org/officeDocument/2006/relationships/image"/><Relationship Id="rId2" Target="../media/image52.png" Type="http://schemas.openxmlformats.org/officeDocument/2006/relationships/image"/><Relationship Id="rId3" Target="../media/image53.svg" Type="http://schemas.openxmlformats.org/officeDocument/2006/relationships/image"/><Relationship Id="rId4" Target="../media/image54.png" Type="http://schemas.openxmlformats.org/officeDocument/2006/relationships/image"/><Relationship Id="rId5" Target="../media/image55.svg" Type="http://schemas.openxmlformats.org/officeDocument/2006/relationships/image"/><Relationship Id="rId6" Target="../media/image56.png" Type="http://schemas.openxmlformats.org/officeDocument/2006/relationships/image"/><Relationship Id="rId7" Target="../media/image57.svg" Type="http://schemas.openxmlformats.org/officeDocument/2006/relationships/image"/><Relationship Id="rId8" Target="../media/image58.png" Type="http://schemas.openxmlformats.org/officeDocument/2006/relationships/image"/><Relationship Id="rId9" Target="../media/image59.sv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3.png" Type="http://schemas.openxmlformats.org/officeDocument/2006/relationships/image"/><Relationship Id="rId3" Target="../media/image66.pn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7.png" Type="http://schemas.openxmlformats.org/officeDocument/2006/relationships/image"/><Relationship Id="rId3" Target="../media/image68.png" Type="http://schemas.openxmlformats.org/officeDocument/2006/relationships/image"/><Relationship Id="rId4" Target="../media/image69.svg" Type="http://schemas.openxmlformats.org/officeDocument/2006/relationships/image"/><Relationship Id="rId5" Target="https://www.omedit-grand-est.ars.sante.fr/outils-de-communication-et-de-sensibilisation" TargetMode="External" Type="http://schemas.openxmlformats.org/officeDocument/2006/relationships/hyperlink"/><Relationship Id="rId6" Target="../media/image15.png" Type="http://schemas.openxmlformats.org/officeDocument/2006/relationships/image"/><Relationship Id="rId7" Target="../media/image16.svg" Type="http://schemas.openxmlformats.org/officeDocument/2006/relationships/image"/><Relationship Id="rId8" Target="../media/image13.png" Type="http://schemas.openxmlformats.org/officeDocument/2006/relationships/image"/><Relationship Id="rId9" Target="../media/image70.pn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71.png" Type="http://schemas.openxmlformats.org/officeDocument/2006/relationships/image"/><Relationship Id="rId4" Target="../media/image72.png" Type="http://schemas.openxmlformats.org/officeDocument/2006/relationships/image"/><Relationship Id="rId5" Target="../media/image73.png" Type="http://schemas.openxmlformats.org/officeDocument/2006/relationships/image"/><Relationship Id="rId6" Target="../media/image15.png" Type="http://schemas.openxmlformats.org/officeDocument/2006/relationships/image"/><Relationship Id="rId7" Target="../media/image16.svg" Type="http://schemas.openxmlformats.org/officeDocument/2006/relationships/image"/><Relationship Id="rId8" Target="https://www.omedit-grand-est.ars.sante.fr/outils-de-communication-et-de-sensibilisation" TargetMode="External" Type="http://schemas.openxmlformats.org/officeDocument/2006/relationships/hyperlink"/><Relationship Id="rId9" Target="../media/image13.pn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7.png" Type="http://schemas.openxmlformats.org/officeDocument/2006/relationships/image"/><Relationship Id="rId3" Target="../media/image74.png" Type="http://schemas.openxmlformats.org/officeDocument/2006/relationships/image"/><Relationship Id="rId4" Target="../media/image68.png" Type="http://schemas.openxmlformats.org/officeDocument/2006/relationships/image"/><Relationship Id="rId5" Target="../media/image69.svg" Type="http://schemas.openxmlformats.org/officeDocument/2006/relationships/image"/><Relationship Id="rId6" Target="https://www.omedit-grand-est.ars.sante.fr/boite-outils-pour-ma-pratique" TargetMode="External" Type="http://schemas.openxmlformats.org/officeDocument/2006/relationships/hyperlink"/><Relationship Id="rId7" Target="../media/image15.png" Type="http://schemas.openxmlformats.org/officeDocument/2006/relationships/image"/><Relationship Id="rId8" Target="../media/image16.svg" Type="http://schemas.openxmlformats.org/officeDocument/2006/relationships/image"/><Relationship Id="rId9" Target="../media/image13.pn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3.png" Type="http://schemas.openxmlformats.org/officeDocument/2006/relationships/image"/><Relationship Id="rId3" Target="../media/image75.pn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7.png" Type="http://schemas.openxmlformats.org/officeDocument/2006/relationships/image"/><Relationship Id="rId3" Target="../media/image76.png" Type="http://schemas.openxmlformats.org/officeDocument/2006/relationships/image"/><Relationship Id="rId4" Target="../media/image15.png" Type="http://schemas.openxmlformats.org/officeDocument/2006/relationships/image"/><Relationship Id="rId5" Target="../media/image16.svg" Type="http://schemas.openxmlformats.org/officeDocument/2006/relationships/image"/><Relationship Id="rId6" Target="https://www.omedit-grand-est.ars.sante.fr/mise-en-oeuvre-de-la-deprescription" TargetMode="External" Type="http://schemas.openxmlformats.org/officeDocument/2006/relationships/hyperlink"/><Relationship Id="rId7" Target="../media/image13.pn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3.png" Type="http://schemas.openxmlformats.org/officeDocument/2006/relationships/image"/><Relationship Id="rId2" Target="../notesSlides/notesSlide2.xml" Type="http://schemas.openxmlformats.org/officeDocument/2006/relationships/notesSlide"/><Relationship Id="rId3" Target="../media/image67.png" Type="http://schemas.openxmlformats.org/officeDocument/2006/relationships/image"/><Relationship Id="rId4" Target="../media/image77.png" Type="http://schemas.openxmlformats.org/officeDocument/2006/relationships/image"/><Relationship Id="rId5" Target="../media/image15.png" Type="http://schemas.openxmlformats.org/officeDocument/2006/relationships/image"/><Relationship Id="rId6" Target="../media/image16.svg" Type="http://schemas.openxmlformats.org/officeDocument/2006/relationships/image"/><Relationship Id="rId7" Target="https://www.omedit-grand-est.ars.sante.fr/ordonnance-de-deprescription-et-cartes-de-suivi" TargetMode="External" Type="http://schemas.openxmlformats.org/officeDocument/2006/relationships/hyperlink"/><Relationship Id="rId8" Target="../media/image68.png" Type="http://schemas.openxmlformats.org/officeDocument/2006/relationships/image"/><Relationship Id="rId9" Target="../media/image69.sv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3.png" Type="http://schemas.openxmlformats.org/officeDocument/2006/relationships/image"/><Relationship Id="rId2" Target="../media/image67.png" Type="http://schemas.openxmlformats.org/officeDocument/2006/relationships/image"/><Relationship Id="rId3" Target="../media/image78.png" Type="http://schemas.openxmlformats.org/officeDocument/2006/relationships/image"/><Relationship Id="rId4" Target="../media/image79.png" Type="http://schemas.openxmlformats.org/officeDocument/2006/relationships/image"/><Relationship Id="rId5" Target="../media/image80.png" Type="http://schemas.openxmlformats.org/officeDocument/2006/relationships/image"/><Relationship Id="rId6" Target="../media/image81.svg" Type="http://schemas.openxmlformats.org/officeDocument/2006/relationships/image"/><Relationship Id="rId7" Target="../media/image82.png" Type="http://schemas.openxmlformats.org/officeDocument/2006/relationships/image"/><Relationship Id="rId8" Target="../media/image83.svg" Type="http://schemas.openxmlformats.org/officeDocument/2006/relationships/image"/><Relationship Id="rId9" Target="https://www.omedit-grand-est.ars.sante.fr/boite-outils-pour-ma-pratique" TargetMode="External" Type="http://schemas.openxmlformats.org/officeDocument/2006/relationships/hyperlink"/></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3.png" Type="http://schemas.openxmlformats.org/officeDocument/2006/relationships/image"/><Relationship Id="rId3" Target="../media/image84.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2.png" Type="http://schemas.openxmlformats.org/officeDocument/2006/relationships/image"/><Relationship Id="rId11" Target="https://www.omedit-grand-est.ars.sante.fr" TargetMode="External" Type="http://schemas.openxmlformats.org/officeDocument/2006/relationships/hyperlink"/><Relationship Id="rId12" Target="../media/image13.png" Type="http://schemas.openxmlformats.org/officeDocument/2006/relationships/image"/><Relationship Id="rId13" Target="../media/image14.png" Type="http://schemas.openxmlformats.org/officeDocument/2006/relationships/image"/><Relationship Id="rId14" Target="https://www.resomedit.fr" TargetMode="External" Type="http://schemas.openxmlformats.org/officeDocument/2006/relationships/hyperlink"/><Relationship Id="rId15" Target="../media/image15.png" Type="http://schemas.openxmlformats.org/officeDocument/2006/relationships/image"/><Relationship Id="rId16" Target="../media/image16.svg" Type="http://schemas.openxmlformats.org/officeDocument/2006/relationships/image"/><Relationship Id="rId17" Target="../media/image17.png" Type="http://schemas.openxmlformats.org/officeDocument/2006/relationships/image"/><Relationship Id="rId2" Target="../media/image4.png" Type="http://schemas.openxmlformats.org/officeDocument/2006/relationships/image"/><Relationship Id="rId3" Target="../media/image5.svg" Type="http://schemas.openxmlformats.org/officeDocument/2006/relationships/image"/><Relationship Id="rId4" Target="../media/image6.png" Type="http://schemas.openxmlformats.org/officeDocument/2006/relationships/image"/><Relationship Id="rId5" Target="../media/image7.svg" Type="http://schemas.openxmlformats.org/officeDocument/2006/relationships/image"/><Relationship Id="rId6" Target="../media/image8.png" Type="http://schemas.openxmlformats.org/officeDocument/2006/relationships/image"/><Relationship Id="rId7" Target="../media/image9.svg" Type="http://schemas.openxmlformats.org/officeDocument/2006/relationships/image"/><Relationship Id="rId8" Target="../media/image10.png" Type="http://schemas.openxmlformats.org/officeDocument/2006/relationships/image"/><Relationship Id="rId9" Target="../media/image11.svg" Type="http://schemas.openxmlformats.org/officeDocument/2006/relationships/image"/></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67.png" Type="http://schemas.openxmlformats.org/officeDocument/2006/relationships/image"/><Relationship Id="rId4" Target="../media/image85.png" Type="http://schemas.openxmlformats.org/officeDocument/2006/relationships/image"/><Relationship Id="rId5" Target="../media/image86.png" Type="http://schemas.openxmlformats.org/officeDocument/2006/relationships/image"/><Relationship Id="rId6" Target="../media/image87.png" Type="http://schemas.openxmlformats.org/officeDocument/2006/relationships/image"/><Relationship Id="rId7" Target="../media/image13.png" Type="http://schemas.openxmlformats.org/officeDocument/2006/relationships/image"/><Relationship Id="rId8" Target="../media/image88.png" Type="http://schemas.openxmlformats.org/officeDocument/2006/relationships/image"/></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3.png" Type="http://schemas.openxmlformats.org/officeDocument/2006/relationships/image"/><Relationship Id="rId3" Target="../media/image89.png" Type="http://schemas.openxmlformats.org/officeDocument/2006/relationships/image"/></Relationships>
</file>

<file path=ppt/slides/_rels/slide2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7.png" Type="http://schemas.openxmlformats.org/officeDocument/2006/relationships/image"/><Relationship Id="rId3" Target="../media/image90.png" Type="http://schemas.openxmlformats.org/officeDocument/2006/relationships/image"/><Relationship Id="rId4" Target="../media/image91.png" Type="http://schemas.openxmlformats.org/officeDocument/2006/relationships/image"/><Relationship Id="rId5" Target="../media/image92.png" Type="http://schemas.openxmlformats.org/officeDocument/2006/relationships/image"/><Relationship Id="rId6" Target="../media/image13.png" Type="http://schemas.openxmlformats.org/officeDocument/2006/relationships/image"/></Relationships>
</file>

<file path=ppt/slides/_rels/slide2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7.png" Type="http://schemas.openxmlformats.org/officeDocument/2006/relationships/image"/><Relationship Id="rId3" Target="../media/image93.png" Type="http://schemas.openxmlformats.org/officeDocument/2006/relationships/image"/><Relationship Id="rId4" Target="../media/image94.png" Type="http://schemas.openxmlformats.org/officeDocument/2006/relationships/image"/><Relationship Id="rId5" Target="../media/image13.png" Type="http://schemas.openxmlformats.org/officeDocument/2006/relationships/image"/></Relationships>
</file>

<file path=ppt/slides/_rels/slide2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7.png" Type="http://schemas.openxmlformats.org/officeDocument/2006/relationships/image"/><Relationship Id="rId3" Target="../media/image95.png" Type="http://schemas.openxmlformats.org/officeDocument/2006/relationships/image"/><Relationship Id="rId4" Target="../media/image96.png" Type="http://schemas.openxmlformats.org/officeDocument/2006/relationships/image"/><Relationship Id="rId5" Target="../media/image68.png" Type="http://schemas.openxmlformats.org/officeDocument/2006/relationships/image"/><Relationship Id="rId6" Target="../media/image69.svg" Type="http://schemas.openxmlformats.org/officeDocument/2006/relationships/image"/><Relationship Id="rId7" Target="../media/image97.png" Type="http://schemas.openxmlformats.org/officeDocument/2006/relationships/image"/><Relationship Id="rId8" Target="../media/image13.png" Type="http://schemas.openxmlformats.org/officeDocument/2006/relationships/image"/></Relationships>
</file>

<file path=ppt/slides/_rels/slide2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3.png" Type="http://schemas.openxmlformats.org/officeDocument/2006/relationships/image"/><Relationship Id="rId3" Target="../media/image75.png" Type="http://schemas.openxmlformats.org/officeDocument/2006/relationships/image"/><Relationship Id="rId4" Target="../media/image98.png" Type="http://schemas.openxmlformats.org/officeDocument/2006/relationships/image"/><Relationship Id="rId5" Target="../media/image99.png" Type="http://schemas.openxmlformats.org/officeDocument/2006/relationships/image"/><Relationship Id="rId6" Target="../media/image100.png" Type="http://schemas.openxmlformats.org/officeDocument/2006/relationships/image"/><Relationship Id="rId7" Target="../media/image101.svg" Type="http://schemas.openxmlformats.org/officeDocument/2006/relationships/image"/></Relationships>
</file>

<file path=ppt/slides/_rels/slide2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7.png" Type="http://schemas.openxmlformats.org/officeDocument/2006/relationships/image"/><Relationship Id="rId3" Target="../media/image102.png" Type="http://schemas.openxmlformats.org/officeDocument/2006/relationships/image"/><Relationship Id="rId4" Target="../media/image103.png" Type="http://schemas.openxmlformats.org/officeDocument/2006/relationships/image"/><Relationship Id="rId5" Target="../media/image104.svg" Type="http://schemas.openxmlformats.org/officeDocument/2006/relationships/image"/><Relationship Id="rId6" Target="../media/image105.png" Type="http://schemas.openxmlformats.org/officeDocument/2006/relationships/image"/><Relationship Id="rId7" Target="../media/image106.svg" Type="http://schemas.openxmlformats.org/officeDocument/2006/relationships/image"/><Relationship Id="rId8" Target="../media/image13.png" Type="http://schemas.openxmlformats.org/officeDocument/2006/relationships/image"/></Relationships>
</file>

<file path=ppt/slides/_rels/slide2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67.png" Type="http://schemas.openxmlformats.org/officeDocument/2006/relationships/image"/><Relationship Id="rId4" Target="../media/image107.png" Type="http://schemas.openxmlformats.org/officeDocument/2006/relationships/image"/><Relationship Id="rId5" Target="../media/image108.png" Type="http://schemas.openxmlformats.org/officeDocument/2006/relationships/image"/><Relationship Id="rId6" Target="../media/image109.png" Type="http://schemas.openxmlformats.org/officeDocument/2006/relationships/image"/><Relationship Id="rId7" Target="../media/image110.png" Type="http://schemas.openxmlformats.org/officeDocument/2006/relationships/image"/><Relationship Id="rId8" Target="../media/image13.png" Type="http://schemas.openxmlformats.org/officeDocument/2006/relationships/image"/></Relationships>
</file>

<file path=ppt/slides/_rels/slide2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7.png" Type="http://schemas.openxmlformats.org/officeDocument/2006/relationships/image"/><Relationship Id="rId3" Target="../media/image111.png" Type="http://schemas.openxmlformats.org/officeDocument/2006/relationships/image"/><Relationship Id="rId4" Target="../media/image103.png" Type="http://schemas.openxmlformats.org/officeDocument/2006/relationships/image"/><Relationship Id="rId5" Target="../media/image104.svg" Type="http://schemas.openxmlformats.org/officeDocument/2006/relationships/image"/><Relationship Id="rId6" Target="../media/image13.png" Type="http://schemas.openxmlformats.org/officeDocument/2006/relationships/image"/></Relationships>
</file>

<file path=ppt/slides/_rels/slide2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3.png" Type="http://schemas.openxmlformats.org/officeDocument/2006/relationships/image"/><Relationship Id="rId3" Target="../media/image112.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3.png" Type="http://schemas.openxmlformats.org/officeDocument/2006/relationships/image"/><Relationship Id="rId3" Target="../media/image18.jpeg" Type="http://schemas.openxmlformats.org/officeDocument/2006/relationships/image"/><Relationship Id="rId4" Target="../media/image19.png" Type="http://schemas.openxmlformats.org/officeDocument/2006/relationships/image"/><Relationship Id="rId5" Target="https://www.ordre.pharmacien.fr/les-communications/focus-sur/les-actualites/antibioresistance-des-affiches-de-sensibilisation-creees-par-les-etudiants" TargetMode="External" Type="http://schemas.openxmlformats.org/officeDocument/2006/relationships/hyperlink"/><Relationship Id="rId6" Target="https://meteofrance.com/le-changement-climatique/quel-climat-futur/changement-climatique-quel-impact-sur-les-vagues-de#:~:text=%C3%80%20l'horizon%202100%2C%20les,7%20%C2%B0C%20vers%202050." TargetMode="External" Type="http://schemas.openxmlformats.org/officeDocument/2006/relationships/hyperlink"/></Relationships>
</file>

<file path=ppt/slides/_rels/slide3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3.png" Type="http://schemas.openxmlformats.org/officeDocument/2006/relationships/image"/><Relationship Id="rId3" Target="../media/image113.png" Type="http://schemas.openxmlformats.org/officeDocument/2006/relationships/image"/><Relationship Id="rId4" Target="../media/image114.png" Type="http://schemas.openxmlformats.org/officeDocument/2006/relationships/image"/><Relationship Id="rId5" Target="../media/image115.png" Type="http://schemas.openxmlformats.org/officeDocument/2006/relationships/image"/><Relationship Id="rId6" Target="../media/image116.svg" Type="http://schemas.openxmlformats.org/officeDocument/2006/relationships/image"/><Relationship Id="rId7" Target="../media/image68.png" Type="http://schemas.openxmlformats.org/officeDocument/2006/relationships/image"/><Relationship Id="rId8" Target="../media/image69.svg" Type="http://schemas.openxmlformats.org/officeDocument/2006/relationships/image"/><Relationship Id="rId9" Target="../media/image117.png" Type="http://schemas.openxmlformats.org/officeDocument/2006/relationships/image"/></Relationships>
</file>

<file path=ppt/slides/_rels/slide3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24.png" Type="http://schemas.openxmlformats.org/officeDocument/2006/relationships/image"/><Relationship Id="rId11" Target="../media/image125.png" Type="http://schemas.openxmlformats.org/officeDocument/2006/relationships/image"/><Relationship Id="rId12" Target="../media/image126.png" Type="http://schemas.openxmlformats.org/officeDocument/2006/relationships/image"/><Relationship Id="rId13" Target="../media/image127.png" Type="http://schemas.openxmlformats.org/officeDocument/2006/relationships/image"/><Relationship Id="rId14" Target="../media/image128.svg" Type="http://schemas.openxmlformats.org/officeDocument/2006/relationships/image"/><Relationship Id="rId15" Target="../media/image129.png" Type="http://schemas.openxmlformats.org/officeDocument/2006/relationships/image"/><Relationship Id="rId16" Target="../media/image130.png" Type="http://schemas.openxmlformats.org/officeDocument/2006/relationships/image"/><Relationship Id="rId17" Target="../media/image131.png" Type="http://schemas.openxmlformats.org/officeDocument/2006/relationships/image"/><Relationship Id="rId18" Target="../media/image132.png" Type="http://schemas.openxmlformats.org/officeDocument/2006/relationships/image"/><Relationship Id="rId19" Target="../media/image133.png" Type="http://schemas.openxmlformats.org/officeDocument/2006/relationships/image"/><Relationship Id="rId2" Target="../media/image13.png" Type="http://schemas.openxmlformats.org/officeDocument/2006/relationships/image"/><Relationship Id="rId20" Target="../media/image134.png" Type="http://schemas.openxmlformats.org/officeDocument/2006/relationships/image"/><Relationship Id="rId21" Target="../media/image135.png" Type="http://schemas.openxmlformats.org/officeDocument/2006/relationships/image"/><Relationship Id="rId22" Target="../media/image136.png" Type="http://schemas.openxmlformats.org/officeDocument/2006/relationships/image"/><Relationship Id="rId23" Target="../media/image137.png" Type="http://schemas.openxmlformats.org/officeDocument/2006/relationships/image"/><Relationship Id="rId24" Target="../media/image138.png" Type="http://schemas.openxmlformats.org/officeDocument/2006/relationships/image"/><Relationship Id="rId25" Target="../media/image139.png" Type="http://schemas.openxmlformats.org/officeDocument/2006/relationships/image"/><Relationship Id="rId26" Target="../media/image140.png" Type="http://schemas.openxmlformats.org/officeDocument/2006/relationships/image"/><Relationship Id="rId27" Target="../media/image141.png" Type="http://schemas.openxmlformats.org/officeDocument/2006/relationships/image"/><Relationship Id="rId28" Target="../media/image142.png" Type="http://schemas.openxmlformats.org/officeDocument/2006/relationships/image"/><Relationship Id="rId29" Target="../media/image143.png" Type="http://schemas.openxmlformats.org/officeDocument/2006/relationships/image"/><Relationship Id="rId3" Target="../media/image67.png" Type="http://schemas.openxmlformats.org/officeDocument/2006/relationships/image"/><Relationship Id="rId30" Target="../media/image144.svg" Type="http://schemas.openxmlformats.org/officeDocument/2006/relationships/image"/><Relationship Id="rId31" Target="../media/image145.png" Type="http://schemas.openxmlformats.org/officeDocument/2006/relationships/image"/><Relationship Id="rId32" Target="../media/image146.svg" Type="http://schemas.openxmlformats.org/officeDocument/2006/relationships/image"/><Relationship Id="rId33" Target="../media/image147.png" Type="http://schemas.openxmlformats.org/officeDocument/2006/relationships/image"/><Relationship Id="rId34" Target="../media/image148.svg" Type="http://schemas.openxmlformats.org/officeDocument/2006/relationships/image"/><Relationship Id="rId35" Target="../media/image149.png" Type="http://schemas.openxmlformats.org/officeDocument/2006/relationships/image"/><Relationship Id="rId36" Target="../media/image150.svg" Type="http://schemas.openxmlformats.org/officeDocument/2006/relationships/image"/><Relationship Id="rId37" Target="../media/image151.png" Type="http://schemas.openxmlformats.org/officeDocument/2006/relationships/image"/><Relationship Id="rId38" Target="../media/image152.png" Type="http://schemas.openxmlformats.org/officeDocument/2006/relationships/image"/><Relationship Id="rId39" Target="../media/image153.svg" Type="http://schemas.openxmlformats.org/officeDocument/2006/relationships/image"/><Relationship Id="rId4" Target="../media/image118.png" Type="http://schemas.openxmlformats.org/officeDocument/2006/relationships/image"/><Relationship Id="rId40" Target="../media/image154.png" Type="http://schemas.openxmlformats.org/officeDocument/2006/relationships/image"/><Relationship Id="rId41" Target="../media/image155.svg" Type="http://schemas.openxmlformats.org/officeDocument/2006/relationships/image"/><Relationship Id="rId42" Target="../media/image156.png" Type="http://schemas.openxmlformats.org/officeDocument/2006/relationships/image"/><Relationship Id="rId43" Target="../media/image157.svg" Type="http://schemas.openxmlformats.org/officeDocument/2006/relationships/image"/><Relationship Id="rId44" Target="../media/image158.png" Type="http://schemas.openxmlformats.org/officeDocument/2006/relationships/image"/><Relationship Id="rId45" Target="../media/image159.svg" Type="http://schemas.openxmlformats.org/officeDocument/2006/relationships/image"/><Relationship Id="rId46" Target="../media/image113.png" Type="http://schemas.openxmlformats.org/officeDocument/2006/relationships/image"/><Relationship Id="rId47" Target="../media/image160.png" Type="http://schemas.openxmlformats.org/officeDocument/2006/relationships/image"/><Relationship Id="rId48" Target="../media/image161.svg" Type="http://schemas.openxmlformats.org/officeDocument/2006/relationships/image"/><Relationship Id="rId5" Target="../media/image119.png" Type="http://schemas.openxmlformats.org/officeDocument/2006/relationships/image"/><Relationship Id="rId6" Target="../media/image120.png" Type="http://schemas.openxmlformats.org/officeDocument/2006/relationships/image"/><Relationship Id="rId7" Target="../media/image121.png" Type="http://schemas.openxmlformats.org/officeDocument/2006/relationships/image"/><Relationship Id="rId8" Target="../media/image122.png" Type="http://schemas.openxmlformats.org/officeDocument/2006/relationships/image"/><Relationship Id="rId9" Target="../media/image123.png" Type="http://schemas.openxmlformats.org/officeDocument/2006/relationships/image"/></Relationships>
</file>

<file path=ppt/slides/_rels/slide3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3.png" Type="http://schemas.openxmlformats.org/officeDocument/2006/relationships/image"/><Relationship Id="rId3" Target="../media/image162.png" Type="http://schemas.openxmlformats.org/officeDocument/2006/relationships/image"/></Relationships>
</file>

<file path=ppt/slides/_rels/slide3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3.png" Type="http://schemas.openxmlformats.org/officeDocument/2006/relationships/image"/><Relationship Id="rId3" Target="../media/image163.png" Type="http://schemas.openxmlformats.org/officeDocument/2006/relationships/image"/><Relationship Id="rId4" Target="../media/image15.png" Type="http://schemas.openxmlformats.org/officeDocument/2006/relationships/image"/><Relationship Id="rId5" Target="../media/image16.svg" Type="http://schemas.openxmlformats.org/officeDocument/2006/relationships/image"/><Relationship Id="rId6" Target="../media/image164.png" Type="http://schemas.openxmlformats.org/officeDocument/2006/relationships/image"/><Relationship Id="rId7" Target="https://www.omedit-grand-est.ars.sante.fr/1deg-colloque-regional-dedie-la-deprescription" TargetMode="External" Type="http://schemas.openxmlformats.org/officeDocument/2006/relationships/hyperlink"/></Relationships>
</file>

<file path=ppt/slides/_rels/slide3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3.png" Type="http://schemas.openxmlformats.org/officeDocument/2006/relationships/image"/><Relationship Id="rId3" Target="../media/image165.png" Type="http://schemas.openxmlformats.org/officeDocument/2006/relationships/image"/><Relationship Id="rId4" Target="https://www.sciencespo.fr/liepp/files/cr_deprescription.pdf" TargetMode="External" Type="http://schemas.openxmlformats.org/officeDocument/2006/relationships/hyperlink"/></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3.png" Type="http://schemas.openxmlformats.org/officeDocument/2006/relationships/image"/><Relationship Id="rId3" Target="../media/image20.png" Type="http://schemas.openxmlformats.org/officeDocument/2006/relationships/image"/><Relationship Id="rId4" Target="../media/image21.png" Type="http://schemas.openxmlformats.org/officeDocument/2006/relationships/image"/><Relationship Id="rId5" Target="../media/image22.png" Type="http://schemas.openxmlformats.org/officeDocument/2006/relationships/image"/><Relationship Id="rId6" Target="../media/image23.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3.png" Type="http://schemas.openxmlformats.org/officeDocument/2006/relationships/image"/><Relationship Id="rId3" Target="../media/image24.png" Type="http://schemas.openxmlformats.org/officeDocument/2006/relationships/image"/><Relationship Id="rId4" Target="../media/image25.png" Type="http://schemas.openxmlformats.org/officeDocument/2006/relationships/image"/><Relationship Id="rId5" Target="../media/image26.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3.png" Type="http://schemas.openxmlformats.org/officeDocument/2006/relationships/image"/><Relationship Id="rId3" Target="../media/image27.png" Type="http://schemas.openxmlformats.org/officeDocument/2006/relationships/image"/><Relationship Id="rId4" Target="../media/image28.png" Type="http://schemas.openxmlformats.org/officeDocument/2006/relationships/image"/><Relationship Id="rId5" Target="../media/image29.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7.png" Type="http://schemas.openxmlformats.org/officeDocument/2006/relationships/image"/><Relationship Id="rId11" Target="../media/image38.svg" Type="http://schemas.openxmlformats.org/officeDocument/2006/relationships/image"/><Relationship Id="rId12" Target="../media/image39.png" Type="http://schemas.openxmlformats.org/officeDocument/2006/relationships/image"/><Relationship Id="rId13" Target="../media/image40.svg" Type="http://schemas.openxmlformats.org/officeDocument/2006/relationships/image"/><Relationship Id="rId14" Target="../media/image41.png" Type="http://schemas.openxmlformats.org/officeDocument/2006/relationships/image"/><Relationship Id="rId15" Target="../media/image42.svg" Type="http://schemas.openxmlformats.org/officeDocument/2006/relationships/image"/><Relationship Id="rId2" Target="../media/image13.png" Type="http://schemas.openxmlformats.org/officeDocument/2006/relationships/image"/><Relationship Id="rId3" Target="../media/image30.png" Type="http://schemas.openxmlformats.org/officeDocument/2006/relationships/image"/><Relationship Id="rId4" Target="../media/image31.png" Type="http://schemas.openxmlformats.org/officeDocument/2006/relationships/image"/><Relationship Id="rId5" Target="../media/image32.png" Type="http://schemas.openxmlformats.org/officeDocument/2006/relationships/image"/><Relationship Id="rId6" Target="../media/image33.png" Type="http://schemas.openxmlformats.org/officeDocument/2006/relationships/image"/><Relationship Id="rId7" Target="../media/image34.png" Type="http://schemas.openxmlformats.org/officeDocument/2006/relationships/image"/><Relationship Id="rId8" Target="../media/image35.png" Type="http://schemas.openxmlformats.org/officeDocument/2006/relationships/image"/><Relationship Id="rId9" Target="../media/image36.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3.png" Type="http://schemas.openxmlformats.org/officeDocument/2006/relationships/image"/><Relationship Id="rId3" Target="../media/image43.jpe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7.svg" Type="http://schemas.openxmlformats.org/officeDocument/2006/relationships/image"/><Relationship Id="rId11" Target="../media/image50.png" Type="http://schemas.openxmlformats.org/officeDocument/2006/relationships/image"/><Relationship Id="rId12" Target="../media/image51.svg" Type="http://schemas.openxmlformats.org/officeDocument/2006/relationships/image"/><Relationship Id="rId13" Target="https://www.rfcrpv.fr/wp-content/uploads/2022/05/rapport-IATROSTAT-version-defintiive-02-mai-2022.pdf" TargetMode="External" Type="http://schemas.openxmlformats.org/officeDocument/2006/relationships/hyperlink"/><Relationship Id="rId2" Target="../media/image13.png" Type="http://schemas.openxmlformats.org/officeDocument/2006/relationships/image"/><Relationship Id="rId3" Target="../media/image44.png" Type="http://schemas.openxmlformats.org/officeDocument/2006/relationships/image"/><Relationship Id="rId4" Target="../media/image45.svg" Type="http://schemas.openxmlformats.org/officeDocument/2006/relationships/image"/><Relationship Id="rId5" Target="../media/image46.png" Type="http://schemas.openxmlformats.org/officeDocument/2006/relationships/image"/><Relationship Id="rId6" Target="../media/image47.svg" Type="http://schemas.openxmlformats.org/officeDocument/2006/relationships/image"/><Relationship Id="rId7" Target="../media/image48.png" Type="http://schemas.openxmlformats.org/officeDocument/2006/relationships/image"/><Relationship Id="rId8" Target="../media/image49.svg" Type="http://schemas.openxmlformats.org/officeDocument/2006/relationships/image"/><Relationship Id="rId9" Target="../media/image6.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8178986"/>
            <a:ext cx="18661630" cy="2512906"/>
            <a:chOff x="0" y="0"/>
            <a:chExt cx="11719606" cy="1578119"/>
          </a:xfrm>
        </p:grpSpPr>
        <p:sp>
          <p:nvSpPr>
            <p:cNvPr name="Freeform 3" id="3"/>
            <p:cNvSpPr/>
            <p:nvPr/>
          </p:nvSpPr>
          <p:spPr>
            <a:xfrm flipH="false" flipV="false" rot="0">
              <a:off x="0" y="0"/>
              <a:ext cx="11719606" cy="1578119"/>
            </a:xfrm>
            <a:custGeom>
              <a:avLst/>
              <a:gdLst/>
              <a:ahLst/>
              <a:cxnLst/>
              <a:rect r="r" b="b" t="t" l="l"/>
              <a:pathLst>
                <a:path h="1578119" w="11719606">
                  <a:moveTo>
                    <a:pt x="0" y="0"/>
                  </a:moveTo>
                  <a:lnTo>
                    <a:pt x="11719606" y="0"/>
                  </a:lnTo>
                  <a:lnTo>
                    <a:pt x="11719606" y="1578119"/>
                  </a:lnTo>
                  <a:lnTo>
                    <a:pt x="0" y="1578119"/>
                  </a:lnTo>
                  <a:close/>
                </a:path>
              </a:pathLst>
            </a:custGeom>
            <a:solidFill>
              <a:srgbClr val="16B2AB"/>
            </a:solidFill>
          </p:spPr>
        </p:sp>
        <p:sp>
          <p:nvSpPr>
            <p:cNvPr name="TextBox 4" id="4"/>
            <p:cNvSpPr txBox="true"/>
            <p:nvPr/>
          </p:nvSpPr>
          <p:spPr>
            <a:xfrm>
              <a:off x="0" y="-76200"/>
              <a:ext cx="11719606" cy="1654319"/>
            </a:xfrm>
            <a:prstGeom prst="rect">
              <a:avLst/>
            </a:prstGeom>
          </p:spPr>
          <p:txBody>
            <a:bodyPr anchor="ctr" rtlCol="false" tIns="14495" lIns="14495" bIns="14495" rIns="14495"/>
            <a:lstStyle/>
            <a:p>
              <a:pPr algn="ctr">
                <a:lnSpc>
                  <a:spcPts val="5145"/>
                </a:lnSpc>
              </a:pPr>
            </a:p>
          </p:txBody>
        </p:sp>
      </p:grpSp>
      <p:sp>
        <p:nvSpPr>
          <p:cNvPr name="Freeform 5" id="5"/>
          <p:cNvSpPr/>
          <p:nvPr/>
        </p:nvSpPr>
        <p:spPr>
          <a:xfrm flipH="false" flipV="false" rot="0">
            <a:off x="13757844" y="0"/>
            <a:ext cx="4530156" cy="1521396"/>
          </a:xfrm>
          <a:custGeom>
            <a:avLst/>
            <a:gdLst/>
            <a:ahLst/>
            <a:cxnLst/>
            <a:rect r="r" b="b" t="t" l="l"/>
            <a:pathLst>
              <a:path h="1521396" w="4530156">
                <a:moveTo>
                  <a:pt x="0" y="0"/>
                </a:moveTo>
                <a:lnTo>
                  <a:pt x="4530156" y="0"/>
                </a:lnTo>
                <a:lnTo>
                  <a:pt x="4530156" y="1521396"/>
                </a:lnTo>
                <a:lnTo>
                  <a:pt x="0" y="1521396"/>
                </a:lnTo>
                <a:lnTo>
                  <a:pt x="0" y="0"/>
                </a:lnTo>
                <a:close/>
              </a:path>
            </a:pathLst>
          </a:custGeom>
          <a:blipFill>
            <a:blip r:embed="rId2"/>
            <a:stretch>
              <a:fillRect l="0" t="0" r="0" b="0"/>
            </a:stretch>
          </a:blipFill>
        </p:spPr>
      </p:sp>
      <p:grpSp>
        <p:nvGrpSpPr>
          <p:cNvPr name="Group 6" id="6"/>
          <p:cNvGrpSpPr/>
          <p:nvPr/>
        </p:nvGrpSpPr>
        <p:grpSpPr>
          <a:xfrm rot="0">
            <a:off x="-67042" y="-646539"/>
            <a:ext cx="3250750" cy="3203223"/>
            <a:chOff x="0" y="0"/>
            <a:chExt cx="4334333" cy="4270964"/>
          </a:xfrm>
        </p:grpSpPr>
        <p:grpSp>
          <p:nvGrpSpPr>
            <p:cNvPr name="Group 7" id="7"/>
            <p:cNvGrpSpPr/>
            <p:nvPr/>
          </p:nvGrpSpPr>
          <p:grpSpPr>
            <a:xfrm rot="0">
              <a:off x="855109" y="0"/>
              <a:ext cx="2390728" cy="4189486"/>
              <a:chOff x="0" y="0"/>
              <a:chExt cx="528634" cy="926373"/>
            </a:xfrm>
          </p:grpSpPr>
          <p:sp>
            <p:nvSpPr>
              <p:cNvPr name="Freeform 8" id="8"/>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9" id="9"/>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10" id="10"/>
            <p:cNvSpPr/>
            <p:nvPr/>
          </p:nvSpPr>
          <p:spPr>
            <a:xfrm flipH="false" flipV="false" rot="-1483452">
              <a:off x="203220" y="1700900"/>
              <a:ext cx="3927894" cy="1832639"/>
            </a:xfrm>
            <a:custGeom>
              <a:avLst/>
              <a:gdLst/>
              <a:ahLst/>
              <a:cxnLst/>
              <a:rect r="r" b="b" t="t" l="l"/>
              <a:pathLst>
                <a:path h="1832639" w="3927894">
                  <a:moveTo>
                    <a:pt x="0" y="0"/>
                  </a:moveTo>
                  <a:lnTo>
                    <a:pt x="3927893" y="0"/>
                  </a:lnTo>
                  <a:lnTo>
                    <a:pt x="3927893" y="1832639"/>
                  </a:lnTo>
                  <a:lnTo>
                    <a:pt x="0" y="1832639"/>
                  </a:lnTo>
                  <a:lnTo>
                    <a:pt x="0" y="0"/>
                  </a:lnTo>
                  <a:close/>
                </a:path>
              </a:pathLst>
            </a:custGeom>
            <a:blipFill>
              <a:blip r:embed="rId3"/>
              <a:stretch>
                <a:fillRect l="0" t="0" r="0" b="0"/>
              </a:stretch>
            </a:blipFill>
          </p:spPr>
        </p:sp>
      </p:grpSp>
      <p:grpSp>
        <p:nvGrpSpPr>
          <p:cNvPr name="Group 11" id="11"/>
          <p:cNvGrpSpPr/>
          <p:nvPr/>
        </p:nvGrpSpPr>
        <p:grpSpPr>
          <a:xfrm rot="0">
            <a:off x="3762935" y="1786939"/>
            <a:ext cx="11341358" cy="6197141"/>
            <a:chOff x="0" y="0"/>
            <a:chExt cx="15121810" cy="8262855"/>
          </a:xfrm>
        </p:grpSpPr>
        <p:sp>
          <p:nvSpPr>
            <p:cNvPr name="AutoShape 12" id="12"/>
            <p:cNvSpPr/>
            <p:nvPr/>
          </p:nvSpPr>
          <p:spPr>
            <a:xfrm rot="0">
              <a:off x="0" y="0"/>
              <a:ext cx="15121810" cy="8262855"/>
            </a:xfrm>
            <a:prstGeom prst="rect">
              <a:avLst/>
            </a:prstGeom>
            <a:solidFill>
              <a:srgbClr val="2D4F9B"/>
            </a:solidFill>
          </p:spPr>
        </p:sp>
        <p:sp>
          <p:nvSpPr>
            <p:cNvPr name="TextBox 13" id="13"/>
            <p:cNvSpPr txBox="true"/>
            <p:nvPr/>
          </p:nvSpPr>
          <p:spPr>
            <a:xfrm rot="0">
              <a:off x="0" y="397967"/>
              <a:ext cx="15121810" cy="6100299"/>
            </a:xfrm>
            <a:prstGeom prst="rect">
              <a:avLst/>
            </a:prstGeom>
          </p:spPr>
          <p:txBody>
            <a:bodyPr anchor="t" rtlCol="false" tIns="0" lIns="0" bIns="0" rIns="0">
              <a:spAutoFit/>
            </a:bodyPr>
            <a:lstStyle/>
            <a:p>
              <a:pPr algn="ctr">
                <a:lnSpc>
                  <a:spcPts val="11815"/>
                </a:lnSpc>
              </a:pPr>
              <a:r>
                <a:rPr lang="en-US" b="true" sz="11042">
                  <a:solidFill>
                    <a:srgbClr val="FFFFFF"/>
                  </a:solidFill>
                  <a:latin typeface="Inter Bold"/>
                  <a:ea typeface="Inter Bold"/>
                  <a:cs typeface="Inter Bold"/>
                  <a:sym typeface="Inter Bold"/>
                </a:rPr>
                <a:t>Colloque </a:t>
              </a:r>
              <a:r>
                <a:rPr lang="en-US" b="true" sz="11042">
                  <a:solidFill>
                    <a:srgbClr val="00B0A9"/>
                  </a:solidFill>
                  <a:latin typeface="Inter Bold"/>
                  <a:ea typeface="Inter Bold"/>
                  <a:cs typeface="Inter Bold"/>
                  <a:sym typeface="Inter Bold"/>
                </a:rPr>
                <a:t>Trajectoires Santé 2025</a:t>
              </a:r>
            </a:p>
          </p:txBody>
        </p:sp>
        <p:sp>
          <p:nvSpPr>
            <p:cNvPr name="AutoShape 14" id="14"/>
            <p:cNvSpPr/>
            <p:nvPr/>
          </p:nvSpPr>
          <p:spPr>
            <a:xfrm flipV="true">
              <a:off x="3050757" y="6993955"/>
              <a:ext cx="9020296" cy="62138"/>
            </a:xfrm>
            <a:prstGeom prst="line">
              <a:avLst/>
            </a:prstGeom>
            <a:ln cap="flat" w="60415">
              <a:solidFill>
                <a:srgbClr val="FFFFFF"/>
              </a:solidFill>
              <a:prstDash val="solid"/>
              <a:headEnd type="none" len="sm" w="sm"/>
              <a:tailEnd type="none" len="sm" w="sm"/>
            </a:ln>
          </p:spPr>
        </p:sp>
      </p:grpSp>
      <p:grpSp>
        <p:nvGrpSpPr>
          <p:cNvPr name="Group 15" id="15"/>
          <p:cNvGrpSpPr/>
          <p:nvPr/>
        </p:nvGrpSpPr>
        <p:grpSpPr>
          <a:xfrm rot="0">
            <a:off x="5210837" y="8178986"/>
            <a:ext cx="7866326" cy="2158627"/>
            <a:chOff x="0" y="0"/>
            <a:chExt cx="10488434" cy="2878170"/>
          </a:xfrm>
        </p:grpSpPr>
        <p:grpSp>
          <p:nvGrpSpPr>
            <p:cNvPr name="Group 16" id="16"/>
            <p:cNvGrpSpPr/>
            <p:nvPr/>
          </p:nvGrpSpPr>
          <p:grpSpPr>
            <a:xfrm rot="0">
              <a:off x="7560805" y="1864566"/>
              <a:ext cx="710400" cy="834619"/>
              <a:chOff x="0" y="0"/>
              <a:chExt cx="243708" cy="286322"/>
            </a:xfrm>
          </p:grpSpPr>
          <p:sp>
            <p:nvSpPr>
              <p:cNvPr name="Freeform 17" id="17"/>
              <p:cNvSpPr/>
              <p:nvPr/>
            </p:nvSpPr>
            <p:spPr>
              <a:xfrm flipH="false" flipV="false" rot="0">
                <a:off x="0" y="0"/>
                <a:ext cx="243708" cy="286322"/>
              </a:xfrm>
              <a:custGeom>
                <a:avLst/>
                <a:gdLst/>
                <a:ahLst/>
                <a:cxnLst/>
                <a:rect r="r" b="b" t="t" l="l"/>
                <a:pathLst>
                  <a:path h="286322" w="243708">
                    <a:moveTo>
                      <a:pt x="0" y="0"/>
                    </a:moveTo>
                    <a:lnTo>
                      <a:pt x="243708" y="0"/>
                    </a:lnTo>
                    <a:lnTo>
                      <a:pt x="243708" y="286322"/>
                    </a:lnTo>
                    <a:lnTo>
                      <a:pt x="0" y="286322"/>
                    </a:lnTo>
                    <a:close/>
                  </a:path>
                </a:pathLst>
              </a:custGeom>
              <a:solidFill>
                <a:srgbClr val="16B2AB"/>
              </a:solidFill>
            </p:spPr>
          </p:sp>
          <p:sp>
            <p:nvSpPr>
              <p:cNvPr name="TextBox 18" id="18"/>
              <p:cNvSpPr txBox="true"/>
              <p:nvPr/>
            </p:nvSpPr>
            <p:spPr>
              <a:xfrm>
                <a:off x="0" y="-76200"/>
                <a:ext cx="243708" cy="362522"/>
              </a:xfrm>
              <a:prstGeom prst="rect">
                <a:avLst/>
              </a:prstGeom>
            </p:spPr>
            <p:txBody>
              <a:bodyPr anchor="ctr" rtlCol="false" tIns="19901" lIns="19901" bIns="19901" rIns="19901"/>
              <a:lstStyle/>
              <a:p>
                <a:pPr algn="ctr">
                  <a:lnSpc>
                    <a:spcPts val="5145"/>
                  </a:lnSpc>
                </a:pPr>
              </a:p>
            </p:txBody>
          </p:sp>
        </p:grpSp>
        <p:sp>
          <p:nvSpPr>
            <p:cNvPr name="Freeform 19" id="19"/>
            <p:cNvSpPr/>
            <p:nvPr/>
          </p:nvSpPr>
          <p:spPr>
            <a:xfrm flipH="false" flipV="false" rot="0">
              <a:off x="0" y="0"/>
              <a:ext cx="10480775" cy="2878170"/>
            </a:xfrm>
            <a:custGeom>
              <a:avLst/>
              <a:gdLst/>
              <a:ahLst/>
              <a:cxnLst/>
              <a:rect r="r" b="b" t="t" l="l"/>
              <a:pathLst>
                <a:path h="2878170" w="10480775">
                  <a:moveTo>
                    <a:pt x="0" y="0"/>
                  </a:moveTo>
                  <a:lnTo>
                    <a:pt x="10480775" y="0"/>
                  </a:lnTo>
                  <a:lnTo>
                    <a:pt x="10480775" y="2878170"/>
                  </a:lnTo>
                  <a:lnTo>
                    <a:pt x="0" y="2878170"/>
                  </a:lnTo>
                  <a:lnTo>
                    <a:pt x="0" y="0"/>
                  </a:lnTo>
                  <a:close/>
                </a:path>
              </a:pathLst>
            </a:custGeom>
            <a:blipFill>
              <a:blip r:embed="rId4"/>
              <a:stretch>
                <a:fillRect l="0" t="0" r="-71633" b="0"/>
              </a:stretch>
            </a:blipFill>
          </p:spPr>
        </p:sp>
        <p:sp>
          <p:nvSpPr>
            <p:cNvPr name="Freeform 20" id="20"/>
            <p:cNvSpPr/>
            <p:nvPr/>
          </p:nvSpPr>
          <p:spPr>
            <a:xfrm flipH="true" flipV="false" rot="0">
              <a:off x="8156904" y="0"/>
              <a:ext cx="2318830" cy="2661577"/>
            </a:xfrm>
            <a:custGeom>
              <a:avLst/>
              <a:gdLst/>
              <a:ahLst/>
              <a:cxnLst/>
              <a:rect r="r" b="b" t="t" l="l"/>
              <a:pathLst>
                <a:path h="2661577" w="2318830">
                  <a:moveTo>
                    <a:pt x="2318830" y="0"/>
                  </a:moveTo>
                  <a:lnTo>
                    <a:pt x="0" y="0"/>
                  </a:lnTo>
                  <a:lnTo>
                    <a:pt x="0" y="2661577"/>
                  </a:lnTo>
                  <a:lnTo>
                    <a:pt x="2318830" y="2661577"/>
                  </a:lnTo>
                  <a:lnTo>
                    <a:pt x="2318830" y="0"/>
                  </a:lnTo>
                  <a:close/>
                </a:path>
              </a:pathLst>
            </a:custGeom>
            <a:blipFill>
              <a:blip r:embed="rId4"/>
              <a:stretch>
                <a:fillRect l="-314624" t="0" r="-302756" b="0"/>
              </a:stretch>
            </a:blipFill>
          </p:spPr>
        </p:sp>
        <p:grpSp>
          <p:nvGrpSpPr>
            <p:cNvPr name="Group 21" id="21"/>
            <p:cNvGrpSpPr/>
            <p:nvPr/>
          </p:nvGrpSpPr>
          <p:grpSpPr>
            <a:xfrm rot="0">
              <a:off x="10099885" y="762062"/>
              <a:ext cx="388550" cy="587530"/>
              <a:chOff x="0" y="0"/>
              <a:chExt cx="133295" cy="201557"/>
            </a:xfrm>
          </p:grpSpPr>
          <p:sp>
            <p:nvSpPr>
              <p:cNvPr name="Freeform 22" id="22"/>
              <p:cNvSpPr/>
              <p:nvPr/>
            </p:nvSpPr>
            <p:spPr>
              <a:xfrm flipH="false" flipV="false" rot="0">
                <a:off x="0" y="0"/>
                <a:ext cx="133295" cy="201557"/>
              </a:xfrm>
              <a:custGeom>
                <a:avLst/>
                <a:gdLst/>
                <a:ahLst/>
                <a:cxnLst/>
                <a:rect r="r" b="b" t="t" l="l"/>
                <a:pathLst>
                  <a:path h="201557" w="133295">
                    <a:moveTo>
                      <a:pt x="0" y="0"/>
                    </a:moveTo>
                    <a:lnTo>
                      <a:pt x="133295" y="0"/>
                    </a:lnTo>
                    <a:lnTo>
                      <a:pt x="133295" y="201557"/>
                    </a:lnTo>
                    <a:lnTo>
                      <a:pt x="0" y="201557"/>
                    </a:lnTo>
                    <a:close/>
                  </a:path>
                </a:pathLst>
              </a:custGeom>
              <a:solidFill>
                <a:srgbClr val="16B2AB"/>
              </a:solidFill>
            </p:spPr>
          </p:sp>
          <p:sp>
            <p:nvSpPr>
              <p:cNvPr name="TextBox 23" id="23"/>
              <p:cNvSpPr txBox="true"/>
              <p:nvPr/>
            </p:nvSpPr>
            <p:spPr>
              <a:xfrm>
                <a:off x="0" y="-76200"/>
                <a:ext cx="133295" cy="277757"/>
              </a:xfrm>
              <a:prstGeom prst="rect">
                <a:avLst/>
              </a:prstGeom>
            </p:spPr>
            <p:txBody>
              <a:bodyPr anchor="ctr" rtlCol="false" tIns="19901" lIns="19901" bIns="19901" rIns="19901"/>
              <a:lstStyle/>
              <a:p>
                <a:pPr algn="ctr">
                  <a:lnSpc>
                    <a:spcPts val="5145"/>
                  </a:lnSpc>
                </a:pPr>
              </a:p>
            </p:txBody>
          </p:sp>
        </p:grpSp>
      </p:gr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403517" y="2728412"/>
            <a:ext cx="20371149" cy="5691882"/>
            <a:chOff x="0" y="0"/>
            <a:chExt cx="5365241" cy="1499097"/>
          </a:xfrm>
        </p:grpSpPr>
        <p:sp>
          <p:nvSpPr>
            <p:cNvPr name="Freeform 3" id="3"/>
            <p:cNvSpPr/>
            <p:nvPr/>
          </p:nvSpPr>
          <p:spPr>
            <a:xfrm flipH="false" flipV="false" rot="0">
              <a:off x="0" y="0"/>
              <a:ext cx="5365241" cy="1499097"/>
            </a:xfrm>
            <a:custGeom>
              <a:avLst/>
              <a:gdLst/>
              <a:ahLst/>
              <a:cxnLst/>
              <a:rect r="r" b="b" t="t" l="l"/>
              <a:pathLst>
                <a:path h="1499097" w="5365241">
                  <a:moveTo>
                    <a:pt x="0" y="0"/>
                  </a:moveTo>
                  <a:lnTo>
                    <a:pt x="5365241" y="0"/>
                  </a:lnTo>
                  <a:lnTo>
                    <a:pt x="5365241" y="1499097"/>
                  </a:lnTo>
                  <a:lnTo>
                    <a:pt x="0" y="1499097"/>
                  </a:lnTo>
                  <a:close/>
                </a:path>
              </a:pathLst>
            </a:custGeom>
            <a:solidFill>
              <a:srgbClr val="00B0A9"/>
            </a:solidFill>
          </p:spPr>
        </p:sp>
        <p:sp>
          <p:nvSpPr>
            <p:cNvPr name="TextBox 4" id="4"/>
            <p:cNvSpPr txBox="true"/>
            <p:nvPr/>
          </p:nvSpPr>
          <p:spPr>
            <a:xfrm>
              <a:off x="0" y="0"/>
              <a:ext cx="5365241" cy="1499097"/>
            </a:xfrm>
            <a:prstGeom prst="rect">
              <a:avLst/>
            </a:prstGeom>
          </p:spPr>
          <p:txBody>
            <a:bodyPr anchor="ctr" rtlCol="false" tIns="50800" lIns="50800" bIns="50800" rIns="50800"/>
            <a:lstStyle/>
            <a:p>
              <a:pPr algn="ctr">
                <a:lnSpc>
                  <a:spcPts val="1855"/>
                </a:lnSpc>
              </a:pPr>
            </a:p>
          </p:txBody>
        </p:sp>
      </p:grpSp>
      <p:sp>
        <p:nvSpPr>
          <p:cNvPr name="Freeform 5" id="5"/>
          <p:cNvSpPr/>
          <p:nvPr/>
        </p:nvSpPr>
        <p:spPr>
          <a:xfrm flipH="false" flipV="false" rot="0">
            <a:off x="1631627" y="954295"/>
            <a:ext cx="2531684" cy="2531684"/>
          </a:xfrm>
          <a:custGeom>
            <a:avLst/>
            <a:gdLst/>
            <a:ahLst/>
            <a:cxnLst/>
            <a:rect r="r" b="b" t="t" l="l"/>
            <a:pathLst>
              <a:path h="2531684" w="2531684">
                <a:moveTo>
                  <a:pt x="0" y="0"/>
                </a:moveTo>
                <a:lnTo>
                  <a:pt x="2531684" y="0"/>
                </a:lnTo>
                <a:lnTo>
                  <a:pt x="2531684" y="2531684"/>
                </a:lnTo>
                <a:lnTo>
                  <a:pt x="0" y="253168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6" id="6"/>
          <p:cNvSpPr/>
          <p:nvPr/>
        </p:nvSpPr>
        <p:spPr>
          <a:xfrm flipH="false" flipV="false" rot="0">
            <a:off x="1822555" y="1145224"/>
            <a:ext cx="2149827" cy="2149827"/>
          </a:xfrm>
          <a:custGeom>
            <a:avLst/>
            <a:gdLst/>
            <a:ahLst/>
            <a:cxnLst/>
            <a:rect r="r" b="b" t="t" l="l"/>
            <a:pathLst>
              <a:path h="2149827" w="2149827">
                <a:moveTo>
                  <a:pt x="0" y="0"/>
                </a:moveTo>
                <a:lnTo>
                  <a:pt x="2149828" y="0"/>
                </a:lnTo>
                <a:lnTo>
                  <a:pt x="2149828" y="2149827"/>
                </a:lnTo>
                <a:lnTo>
                  <a:pt x="0" y="2149827"/>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7" id="7"/>
          <p:cNvSpPr/>
          <p:nvPr/>
        </p:nvSpPr>
        <p:spPr>
          <a:xfrm flipH="false" flipV="false" rot="0">
            <a:off x="1934025" y="1256694"/>
            <a:ext cx="1926888" cy="1926888"/>
          </a:xfrm>
          <a:custGeom>
            <a:avLst/>
            <a:gdLst/>
            <a:ahLst/>
            <a:cxnLst/>
            <a:rect r="r" b="b" t="t" l="l"/>
            <a:pathLst>
              <a:path h="1926888" w="1926888">
                <a:moveTo>
                  <a:pt x="0" y="0"/>
                </a:moveTo>
                <a:lnTo>
                  <a:pt x="1926888" y="0"/>
                </a:lnTo>
                <a:lnTo>
                  <a:pt x="1926888" y="1926887"/>
                </a:lnTo>
                <a:lnTo>
                  <a:pt x="0" y="1926887"/>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8" id="8"/>
          <p:cNvSpPr/>
          <p:nvPr/>
        </p:nvSpPr>
        <p:spPr>
          <a:xfrm flipH="false" flipV="false" rot="0">
            <a:off x="5754912" y="983809"/>
            <a:ext cx="2531684" cy="2531684"/>
          </a:xfrm>
          <a:custGeom>
            <a:avLst/>
            <a:gdLst/>
            <a:ahLst/>
            <a:cxnLst/>
            <a:rect r="r" b="b" t="t" l="l"/>
            <a:pathLst>
              <a:path h="2531684" w="2531684">
                <a:moveTo>
                  <a:pt x="0" y="0"/>
                </a:moveTo>
                <a:lnTo>
                  <a:pt x="2531684" y="0"/>
                </a:lnTo>
                <a:lnTo>
                  <a:pt x="2531684" y="2531684"/>
                </a:lnTo>
                <a:lnTo>
                  <a:pt x="0" y="253168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9" id="9"/>
          <p:cNvSpPr/>
          <p:nvPr/>
        </p:nvSpPr>
        <p:spPr>
          <a:xfrm flipH="false" flipV="false" rot="0">
            <a:off x="5945840" y="1174738"/>
            <a:ext cx="2149827" cy="2149827"/>
          </a:xfrm>
          <a:custGeom>
            <a:avLst/>
            <a:gdLst/>
            <a:ahLst/>
            <a:cxnLst/>
            <a:rect r="r" b="b" t="t" l="l"/>
            <a:pathLst>
              <a:path h="2149827" w="2149827">
                <a:moveTo>
                  <a:pt x="0" y="0"/>
                </a:moveTo>
                <a:lnTo>
                  <a:pt x="2149828" y="0"/>
                </a:lnTo>
                <a:lnTo>
                  <a:pt x="2149828" y="2149827"/>
                </a:lnTo>
                <a:lnTo>
                  <a:pt x="0" y="2149827"/>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10" id="10"/>
          <p:cNvSpPr/>
          <p:nvPr/>
        </p:nvSpPr>
        <p:spPr>
          <a:xfrm flipH="false" flipV="false" rot="0">
            <a:off x="6057310" y="1286208"/>
            <a:ext cx="1926888" cy="1926888"/>
          </a:xfrm>
          <a:custGeom>
            <a:avLst/>
            <a:gdLst/>
            <a:ahLst/>
            <a:cxnLst/>
            <a:rect r="r" b="b" t="t" l="l"/>
            <a:pathLst>
              <a:path h="1926888" w="1926888">
                <a:moveTo>
                  <a:pt x="0" y="0"/>
                </a:moveTo>
                <a:lnTo>
                  <a:pt x="1926888" y="0"/>
                </a:lnTo>
                <a:lnTo>
                  <a:pt x="1926888" y="1926887"/>
                </a:lnTo>
                <a:lnTo>
                  <a:pt x="0" y="1926887"/>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1" id="11"/>
          <p:cNvSpPr/>
          <p:nvPr/>
        </p:nvSpPr>
        <p:spPr>
          <a:xfrm flipH="false" flipV="false" rot="0">
            <a:off x="10480698" y="1028700"/>
            <a:ext cx="2531684" cy="2531684"/>
          </a:xfrm>
          <a:custGeom>
            <a:avLst/>
            <a:gdLst/>
            <a:ahLst/>
            <a:cxnLst/>
            <a:rect r="r" b="b" t="t" l="l"/>
            <a:pathLst>
              <a:path h="2531684" w="2531684">
                <a:moveTo>
                  <a:pt x="0" y="0"/>
                </a:moveTo>
                <a:lnTo>
                  <a:pt x="2531684" y="0"/>
                </a:lnTo>
                <a:lnTo>
                  <a:pt x="2531684" y="2531684"/>
                </a:lnTo>
                <a:lnTo>
                  <a:pt x="0" y="253168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12" id="12"/>
          <p:cNvSpPr/>
          <p:nvPr/>
        </p:nvSpPr>
        <p:spPr>
          <a:xfrm flipH="false" flipV="false" rot="0">
            <a:off x="10671627" y="1219628"/>
            <a:ext cx="2149827" cy="2149827"/>
          </a:xfrm>
          <a:custGeom>
            <a:avLst/>
            <a:gdLst/>
            <a:ahLst/>
            <a:cxnLst/>
            <a:rect r="r" b="b" t="t" l="l"/>
            <a:pathLst>
              <a:path h="2149827" w="2149827">
                <a:moveTo>
                  <a:pt x="0" y="0"/>
                </a:moveTo>
                <a:lnTo>
                  <a:pt x="2149827" y="0"/>
                </a:lnTo>
                <a:lnTo>
                  <a:pt x="2149827" y="2149828"/>
                </a:lnTo>
                <a:lnTo>
                  <a:pt x="0" y="2149828"/>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13" id="13"/>
          <p:cNvSpPr/>
          <p:nvPr/>
        </p:nvSpPr>
        <p:spPr>
          <a:xfrm flipH="false" flipV="false" rot="0">
            <a:off x="10783097" y="1331098"/>
            <a:ext cx="1926888" cy="1926888"/>
          </a:xfrm>
          <a:custGeom>
            <a:avLst/>
            <a:gdLst/>
            <a:ahLst/>
            <a:cxnLst/>
            <a:rect r="r" b="b" t="t" l="l"/>
            <a:pathLst>
              <a:path h="1926888" w="1926888">
                <a:moveTo>
                  <a:pt x="0" y="0"/>
                </a:moveTo>
                <a:lnTo>
                  <a:pt x="1926887" y="0"/>
                </a:lnTo>
                <a:lnTo>
                  <a:pt x="1926887" y="1926888"/>
                </a:lnTo>
                <a:lnTo>
                  <a:pt x="0" y="1926888"/>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4" id="14"/>
          <p:cNvSpPr/>
          <p:nvPr/>
        </p:nvSpPr>
        <p:spPr>
          <a:xfrm flipH="false" flipV="false" rot="0">
            <a:off x="1980037" y="1348602"/>
            <a:ext cx="1580773" cy="1580773"/>
          </a:xfrm>
          <a:custGeom>
            <a:avLst/>
            <a:gdLst/>
            <a:ahLst/>
            <a:cxnLst/>
            <a:rect r="r" b="b" t="t" l="l"/>
            <a:pathLst>
              <a:path h="1580773" w="1580773">
                <a:moveTo>
                  <a:pt x="0" y="0"/>
                </a:moveTo>
                <a:lnTo>
                  <a:pt x="1580773" y="0"/>
                </a:lnTo>
                <a:lnTo>
                  <a:pt x="1580773" y="1580773"/>
                </a:lnTo>
                <a:lnTo>
                  <a:pt x="0" y="1580773"/>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15" id="15"/>
          <p:cNvSpPr/>
          <p:nvPr/>
        </p:nvSpPr>
        <p:spPr>
          <a:xfrm flipH="false" flipV="false" rot="0">
            <a:off x="6254670" y="1599750"/>
            <a:ext cx="1540180" cy="1210966"/>
          </a:xfrm>
          <a:custGeom>
            <a:avLst/>
            <a:gdLst/>
            <a:ahLst/>
            <a:cxnLst/>
            <a:rect r="r" b="b" t="t" l="l"/>
            <a:pathLst>
              <a:path h="1210966" w="1540180">
                <a:moveTo>
                  <a:pt x="0" y="0"/>
                </a:moveTo>
                <a:lnTo>
                  <a:pt x="1540180" y="0"/>
                </a:lnTo>
                <a:lnTo>
                  <a:pt x="1540180" y="1210967"/>
                </a:lnTo>
                <a:lnTo>
                  <a:pt x="0" y="1210967"/>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16" id="16"/>
          <p:cNvSpPr/>
          <p:nvPr/>
        </p:nvSpPr>
        <p:spPr>
          <a:xfrm flipH="false" flipV="false" rot="0">
            <a:off x="11077996" y="1644641"/>
            <a:ext cx="1337089" cy="1337089"/>
          </a:xfrm>
          <a:custGeom>
            <a:avLst/>
            <a:gdLst/>
            <a:ahLst/>
            <a:cxnLst/>
            <a:rect r="r" b="b" t="t" l="l"/>
            <a:pathLst>
              <a:path h="1337089" w="1337089">
                <a:moveTo>
                  <a:pt x="0" y="0"/>
                </a:moveTo>
                <a:lnTo>
                  <a:pt x="1337089" y="0"/>
                </a:lnTo>
                <a:lnTo>
                  <a:pt x="1337089" y="1337089"/>
                </a:lnTo>
                <a:lnTo>
                  <a:pt x="0" y="1337089"/>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TextBox 17" id="17"/>
          <p:cNvSpPr txBox="true"/>
          <p:nvPr/>
        </p:nvSpPr>
        <p:spPr>
          <a:xfrm rot="0">
            <a:off x="545724" y="4544634"/>
            <a:ext cx="4067000" cy="2754630"/>
          </a:xfrm>
          <a:prstGeom prst="rect">
            <a:avLst/>
          </a:prstGeom>
        </p:spPr>
        <p:txBody>
          <a:bodyPr anchor="t" rtlCol="false" tIns="0" lIns="0" bIns="0" rIns="0">
            <a:spAutoFit/>
          </a:bodyPr>
          <a:lstStyle/>
          <a:p>
            <a:pPr algn="l" marL="453390" indent="-226695" lvl="1">
              <a:lnSpc>
                <a:spcPts val="2730"/>
              </a:lnSpc>
              <a:buFont typeface="Arial"/>
              <a:buChar char="•"/>
            </a:pPr>
            <a:r>
              <a:rPr lang="en-US" sz="2100">
                <a:solidFill>
                  <a:srgbClr val="FFFFFF"/>
                </a:solidFill>
                <a:latin typeface="Poppins"/>
                <a:ea typeface="Poppins"/>
                <a:cs typeface="Poppins"/>
                <a:sym typeface="Poppins"/>
              </a:rPr>
              <a:t>Pour la réévaluation de l’ordonnance (exemples : STOPP/START, liste Laroche etc.)</a:t>
            </a:r>
          </a:p>
          <a:p>
            <a:pPr algn="l" marL="453390" indent="-226695" lvl="1">
              <a:lnSpc>
                <a:spcPts val="2730"/>
              </a:lnSpc>
              <a:buFont typeface="Arial"/>
              <a:buChar char="•"/>
            </a:pPr>
            <a:r>
              <a:rPr lang="en-US" sz="2100">
                <a:solidFill>
                  <a:srgbClr val="FFFFFF"/>
                </a:solidFill>
                <a:latin typeface="Poppins"/>
                <a:ea typeface="Poppins"/>
                <a:cs typeface="Poppins"/>
                <a:sym typeface="Poppins"/>
              </a:rPr>
              <a:t>Des algorithmes de déprescription (à l’international et en France), etc.</a:t>
            </a:r>
          </a:p>
        </p:txBody>
      </p:sp>
      <p:sp>
        <p:nvSpPr>
          <p:cNvPr name="TextBox 18" id="18"/>
          <p:cNvSpPr txBox="true"/>
          <p:nvPr/>
        </p:nvSpPr>
        <p:spPr>
          <a:xfrm rot="0">
            <a:off x="1509922" y="3490285"/>
            <a:ext cx="2775095" cy="962533"/>
          </a:xfrm>
          <a:prstGeom prst="rect">
            <a:avLst/>
          </a:prstGeom>
        </p:spPr>
        <p:txBody>
          <a:bodyPr anchor="t" rtlCol="false" tIns="0" lIns="0" bIns="0" rIns="0">
            <a:spAutoFit/>
          </a:bodyPr>
          <a:lstStyle/>
          <a:p>
            <a:pPr algn="ctr">
              <a:lnSpc>
                <a:spcPts val="2485"/>
              </a:lnSpc>
            </a:pPr>
            <a:r>
              <a:rPr lang="en-US" b="true" sz="2199" spc="-65">
                <a:solidFill>
                  <a:srgbClr val="2D4F9B"/>
                </a:solidFill>
                <a:latin typeface="Poppins Bold"/>
                <a:ea typeface="Poppins Bold"/>
                <a:cs typeface="Poppins Bold"/>
                <a:sym typeface="Poppins Bold"/>
              </a:rPr>
              <a:t> Existence d’outils pour aider dans la clinique</a:t>
            </a:r>
          </a:p>
        </p:txBody>
      </p:sp>
      <p:sp>
        <p:nvSpPr>
          <p:cNvPr name="TextBox 19" id="19"/>
          <p:cNvSpPr txBox="true"/>
          <p:nvPr/>
        </p:nvSpPr>
        <p:spPr>
          <a:xfrm rot="0">
            <a:off x="4548083" y="4316101"/>
            <a:ext cx="5597847" cy="3783330"/>
          </a:xfrm>
          <a:prstGeom prst="rect">
            <a:avLst/>
          </a:prstGeom>
        </p:spPr>
        <p:txBody>
          <a:bodyPr anchor="t" rtlCol="false" tIns="0" lIns="0" bIns="0" rIns="0">
            <a:spAutoFit/>
          </a:bodyPr>
          <a:lstStyle/>
          <a:p>
            <a:pPr algn="l" marL="453390" indent="-226695" lvl="1">
              <a:lnSpc>
                <a:spcPts val="2730"/>
              </a:lnSpc>
              <a:buFont typeface="Arial"/>
              <a:buChar char="•"/>
            </a:pPr>
            <a:r>
              <a:rPr lang="en-US" sz="2100">
                <a:solidFill>
                  <a:srgbClr val="FFFFFF"/>
                </a:solidFill>
                <a:latin typeface="Poppins"/>
                <a:ea typeface="Poppins"/>
                <a:cs typeface="Poppins"/>
                <a:sym typeface="Poppins"/>
              </a:rPr>
              <a:t>Réticences et difficultés identifiées en pratique</a:t>
            </a:r>
            <a:r>
              <a:rPr lang="en-US" sz="2100" i="true">
                <a:solidFill>
                  <a:srgbClr val="FFFFFF"/>
                </a:solidFill>
                <a:latin typeface="Poppins Italics"/>
                <a:ea typeface="Poppins Italics"/>
                <a:cs typeface="Poppins Italics"/>
                <a:sym typeface="Poppins Italics"/>
              </a:rPr>
              <a:t> (dans la littérature, échanges avec les professionnels) : </a:t>
            </a:r>
            <a:r>
              <a:rPr lang="en-US" sz="2100">
                <a:solidFill>
                  <a:srgbClr val="FFFFFF"/>
                </a:solidFill>
                <a:latin typeface="Poppins"/>
                <a:ea typeface="Poppins"/>
                <a:cs typeface="Poppins"/>
                <a:sym typeface="Poppins"/>
              </a:rPr>
              <a:t> </a:t>
            </a:r>
          </a:p>
          <a:p>
            <a:pPr algn="l" marL="906780" indent="-302260" lvl="2">
              <a:lnSpc>
                <a:spcPts val="2730"/>
              </a:lnSpc>
              <a:buFont typeface="Arial"/>
              <a:buChar char="⚬"/>
            </a:pPr>
            <a:r>
              <a:rPr lang="en-US" sz="2100">
                <a:solidFill>
                  <a:srgbClr val="FFFFFF"/>
                </a:solidFill>
                <a:latin typeface="Poppins"/>
                <a:ea typeface="Poppins"/>
                <a:cs typeface="Poppins"/>
                <a:sym typeface="Poppins"/>
              </a:rPr>
              <a:t>Manque de temps, </a:t>
            </a:r>
            <a:r>
              <a:rPr lang="en-US" sz="2100">
                <a:solidFill>
                  <a:srgbClr val="FFFFFF"/>
                </a:solidFill>
                <a:latin typeface="Poppins"/>
                <a:ea typeface="Poppins"/>
                <a:cs typeface="Poppins"/>
                <a:sym typeface="Poppins"/>
              </a:rPr>
              <a:t>de formation</a:t>
            </a:r>
          </a:p>
          <a:p>
            <a:pPr algn="l" marL="906780" indent="-302260" lvl="2">
              <a:lnSpc>
                <a:spcPts val="2730"/>
              </a:lnSpc>
              <a:buFont typeface="Arial"/>
              <a:buChar char="⚬"/>
            </a:pPr>
            <a:r>
              <a:rPr lang="en-US" sz="2100">
                <a:solidFill>
                  <a:srgbClr val="FFFFFF"/>
                </a:solidFill>
                <a:latin typeface="Poppins"/>
                <a:ea typeface="Poppins"/>
                <a:cs typeface="Poppins"/>
                <a:sym typeface="Poppins"/>
              </a:rPr>
              <a:t>C</a:t>
            </a:r>
            <a:r>
              <a:rPr lang="en-US" sz="2100">
                <a:solidFill>
                  <a:srgbClr val="FFFFFF"/>
                </a:solidFill>
                <a:latin typeface="Poppins"/>
                <a:ea typeface="Poppins"/>
                <a:cs typeface="Poppins"/>
                <a:sym typeface="Poppins"/>
              </a:rPr>
              <a:t>omportements ancrés,</a:t>
            </a:r>
          </a:p>
          <a:p>
            <a:pPr algn="l" marL="906780" indent="-302260" lvl="2">
              <a:lnSpc>
                <a:spcPts val="2730"/>
              </a:lnSpc>
              <a:buFont typeface="Arial"/>
              <a:buChar char="⚬"/>
            </a:pPr>
            <a:r>
              <a:rPr lang="en-US" sz="2100">
                <a:solidFill>
                  <a:srgbClr val="FFFFFF"/>
                </a:solidFill>
                <a:latin typeface="Poppins"/>
                <a:ea typeface="Poppins"/>
                <a:cs typeface="Poppins"/>
                <a:sym typeface="Poppins"/>
              </a:rPr>
              <a:t>Représentations négatives (sentiment parfois qu’il peut s’agir d’un abandon de soins,etc.)</a:t>
            </a:r>
          </a:p>
          <a:p>
            <a:pPr algn="l" marL="906780" indent="-302260" lvl="2">
              <a:lnSpc>
                <a:spcPts val="2730"/>
              </a:lnSpc>
              <a:buFont typeface="Arial"/>
              <a:buChar char="⚬"/>
            </a:pPr>
            <a:r>
              <a:rPr lang="en-US" sz="2100">
                <a:solidFill>
                  <a:srgbClr val="FFFFFF"/>
                </a:solidFill>
                <a:latin typeface="Poppins"/>
                <a:ea typeface="Poppins"/>
                <a:cs typeface="Poppins"/>
                <a:sym typeface="Poppins"/>
              </a:rPr>
              <a:t>Craintes relatives à la démarche (peur de voir apparaitre ou réapparaitre des symptômes, etc.)  </a:t>
            </a:r>
          </a:p>
        </p:txBody>
      </p:sp>
      <p:sp>
        <p:nvSpPr>
          <p:cNvPr name="TextBox 20" id="20"/>
          <p:cNvSpPr txBox="true"/>
          <p:nvPr/>
        </p:nvSpPr>
        <p:spPr>
          <a:xfrm rot="0">
            <a:off x="5572570" y="3515493"/>
            <a:ext cx="2523098" cy="648208"/>
          </a:xfrm>
          <a:prstGeom prst="rect">
            <a:avLst/>
          </a:prstGeom>
        </p:spPr>
        <p:txBody>
          <a:bodyPr anchor="t" rtlCol="false" tIns="0" lIns="0" bIns="0" rIns="0">
            <a:spAutoFit/>
          </a:bodyPr>
          <a:lstStyle/>
          <a:p>
            <a:pPr algn="ctr">
              <a:lnSpc>
                <a:spcPts val="2485"/>
              </a:lnSpc>
            </a:pPr>
            <a:r>
              <a:rPr lang="en-US" b="true" sz="2199" spc="-65">
                <a:solidFill>
                  <a:srgbClr val="2D4F9B"/>
                </a:solidFill>
                <a:latin typeface="Poppins Bold"/>
                <a:ea typeface="Poppins Bold"/>
                <a:cs typeface="Poppins Bold"/>
                <a:sym typeface="Poppins Bold"/>
              </a:rPr>
              <a:t>Déprescrire reste complexe</a:t>
            </a:r>
          </a:p>
        </p:txBody>
      </p:sp>
      <p:sp>
        <p:nvSpPr>
          <p:cNvPr name="TextBox 21" id="21"/>
          <p:cNvSpPr txBox="true"/>
          <p:nvPr/>
        </p:nvSpPr>
        <p:spPr>
          <a:xfrm rot="0">
            <a:off x="10369696" y="4846767"/>
            <a:ext cx="5290222" cy="3440430"/>
          </a:xfrm>
          <a:prstGeom prst="rect">
            <a:avLst/>
          </a:prstGeom>
        </p:spPr>
        <p:txBody>
          <a:bodyPr anchor="t" rtlCol="false" tIns="0" lIns="0" bIns="0" rIns="0">
            <a:spAutoFit/>
          </a:bodyPr>
          <a:lstStyle/>
          <a:p>
            <a:pPr algn="l" marL="453390" indent="-226695" lvl="1">
              <a:lnSpc>
                <a:spcPts val="2730"/>
              </a:lnSpc>
              <a:buFont typeface="Arial"/>
              <a:buChar char="•"/>
            </a:pPr>
            <a:r>
              <a:rPr lang="en-US" sz="2100">
                <a:solidFill>
                  <a:srgbClr val="FFFFFF"/>
                </a:solidFill>
                <a:latin typeface="Poppins"/>
                <a:ea typeface="Poppins"/>
                <a:cs typeface="Poppins"/>
                <a:sym typeface="Poppins"/>
              </a:rPr>
              <a:t>Travaux en partenariat avec l’Union Régionale des Professionnels de Santé (URPS) Médecins Libéraux /Pharmaciens du Grand Est</a:t>
            </a:r>
          </a:p>
          <a:p>
            <a:pPr algn="l" marL="453390" indent="-226695" lvl="1">
              <a:lnSpc>
                <a:spcPts val="2730"/>
              </a:lnSpc>
              <a:buFont typeface="Arial"/>
              <a:buChar char="•"/>
            </a:pPr>
            <a:r>
              <a:rPr lang="en-US" sz="2100">
                <a:solidFill>
                  <a:srgbClr val="FFFFFF"/>
                </a:solidFill>
                <a:latin typeface="Poppins"/>
                <a:ea typeface="Poppins"/>
                <a:cs typeface="Poppins"/>
                <a:sym typeface="Poppins"/>
              </a:rPr>
              <a:t>Etude de l’ensemble des aspects qui peuvent entrer en jeu lorsqu’il s’agit de déprescrire : cliniques, socio-anthropologiques, relationnels, conduite du changement, etc.</a:t>
            </a:r>
          </a:p>
        </p:txBody>
      </p:sp>
      <p:sp>
        <p:nvSpPr>
          <p:cNvPr name="TextBox 22" id="22"/>
          <p:cNvSpPr txBox="true"/>
          <p:nvPr/>
        </p:nvSpPr>
        <p:spPr>
          <a:xfrm rot="0">
            <a:off x="2579224" y="304358"/>
            <a:ext cx="15334436" cy="679451"/>
          </a:xfrm>
          <a:prstGeom prst="rect">
            <a:avLst/>
          </a:prstGeom>
        </p:spPr>
        <p:txBody>
          <a:bodyPr anchor="t" rtlCol="false" tIns="0" lIns="0" bIns="0" rIns="0">
            <a:spAutoFit/>
          </a:bodyPr>
          <a:lstStyle/>
          <a:p>
            <a:pPr algn="l">
              <a:lnSpc>
                <a:spcPts val="5599"/>
              </a:lnSpc>
              <a:spcBef>
                <a:spcPct val="0"/>
              </a:spcBef>
            </a:pPr>
            <a:r>
              <a:rPr lang="en-US" b="true" sz="3999">
                <a:solidFill>
                  <a:srgbClr val="2D4F9B"/>
                </a:solidFill>
                <a:latin typeface="Montserrat Classic Bold"/>
                <a:ea typeface="Montserrat Classic Bold"/>
                <a:cs typeface="Montserrat Classic Bold"/>
                <a:sym typeface="Montserrat Classic Bold"/>
              </a:rPr>
              <a:t>QUEL CONTEXTE POUR LA DÉPRESCRIPTION ?</a:t>
            </a:r>
          </a:p>
        </p:txBody>
      </p:sp>
      <p:sp>
        <p:nvSpPr>
          <p:cNvPr name="TextBox 23" id="23"/>
          <p:cNvSpPr txBox="true"/>
          <p:nvPr/>
        </p:nvSpPr>
        <p:spPr>
          <a:xfrm rot="0">
            <a:off x="10145930" y="3525272"/>
            <a:ext cx="4161343" cy="1276858"/>
          </a:xfrm>
          <a:prstGeom prst="rect">
            <a:avLst/>
          </a:prstGeom>
        </p:spPr>
        <p:txBody>
          <a:bodyPr anchor="t" rtlCol="false" tIns="0" lIns="0" bIns="0" rIns="0">
            <a:spAutoFit/>
          </a:bodyPr>
          <a:lstStyle/>
          <a:p>
            <a:pPr algn="ctr">
              <a:lnSpc>
                <a:spcPts val="2485"/>
              </a:lnSpc>
            </a:pPr>
            <a:r>
              <a:rPr lang="en-US" b="true" sz="2199" spc="-65">
                <a:solidFill>
                  <a:srgbClr val="2D4F9B"/>
                </a:solidFill>
                <a:latin typeface="Poppins Bold"/>
                <a:ea typeface="Poppins Bold"/>
                <a:cs typeface="Poppins Bold"/>
                <a:sym typeface="Poppins Bold"/>
              </a:rPr>
              <a:t>Nos travaux pour accompagner la mise en place et le suivi d’une déprescription au quotidien </a:t>
            </a:r>
          </a:p>
        </p:txBody>
      </p:sp>
      <p:grpSp>
        <p:nvGrpSpPr>
          <p:cNvPr name="Group 24" id="24"/>
          <p:cNvGrpSpPr/>
          <p:nvPr/>
        </p:nvGrpSpPr>
        <p:grpSpPr>
          <a:xfrm rot="0">
            <a:off x="1822555" y="8630876"/>
            <a:ext cx="14316088" cy="1570063"/>
            <a:chOff x="0" y="0"/>
            <a:chExt cx="3770492" cy="413514"/>
          </a:xfrm>
        </p:grpSpPr>
        <p:sp>
          <p:nvSpPr>
            <p:cNvPr name="Freeform 25" id="25"/>
            <p:cNvSpPr/>
            <p:nvPr/>
          </p:nvSpPr>
          <p:spPr>
            <a:xfrm flipH="false" flipV="false" rot="0">
              <a:off x="0" y="0"/>
              <a:ext cx="3770492" cy="413514"/>
            </a:xfrm>
            <a:custGeom>
              <a:avLst/>
              <a:gdLst/>
              <a:ahLst/>
              <a:cxnLst/>
              <a:rect r="r" b="b" t="t" l="l"/>
              <a:pathLst>
                <a:path h="413514" w="3770492">
                  <a:moveTo>
                    <a:pt x="27580" y="0"/>
                  </a:moveTo>
                  <a:lnTo>
                    <a:pt x="3742912" y="0"/>
                  </a:lnTo>
                  <a:cubicBezTo>
                    <a:pt x="3750227" y="0"/>
                    <a:pt x="3757242" y="2906"/>
                    <a:pt x="3762415" y="8078"/>
                  </a:cubicBezTo>
                  <a:cubicBezTo>
                    <a:pt x="3767587" y="13250"/>
                    <a:pt x="3770492" y="20265"/>
                    <a:pt x="3770492" y="27580"/>
                  </a:cubicBezTo>
                  <a:lnTo>
                    <a:pt x="3770492" y="385934"/>
                  </a:lnTo>
                  <a:cubicBezTo>
                    <a:pt x="3770492" y="393249"/>
                    <a:pt x="3767587" y="400264"/>
                    <a:pt x="3762415" y="405436"/>
                  </a:cubicBezTo>
                  <a:cubicBezTo>
                    <a:pt x="3757242" y="410609"/>
                    <a:pt x="3750227" y="413514"/>
                    <a:pt x="3742912" y="413514"/>
                  </a:cubicBezTo>
                  <a:lnTo>
                    <a:pt x="27580" y="413514"/>
                  </a:lnTo>
                  <a:cubicBezTo>
                    <a:pt x="20265" y="413514"/>
                    <a:pt x="13250" y="410609"/>
                    <a:pt x="8078" y="405436"/>
                  </a:cubicBezTo>
                  <a:cubicBezTo>
                    <a:pt x="2906" y="400264"/>
                    <a:pt x="0" y="393249"/>
                    <a:pt x="0" y="385934"/>
                  </a:cubicBezTo>
                  <a:lnTo>
                    <a:pt x="0" y="27580"/>
                  </a:lnTo>
                  <a:cubicBezTo>
                    <a:pt x="0" y="20265"/>
                    <a:pt x="2906" y="13250"/>
                    <a:pt x="8078" y="8078"/>
                  </a:cubicBezTo>
                  <a:cubicBezTo>
                    <a:pt x="13250" y="2906"/>
                    <a:pt x="20265" y="0"/>
                    <a:pt x="27580" y="0"/>
                  </a:cubicBezTo>
                  <a:close/>
                </a:path>
              </a:pathLst>
            </a:custGeom>
            <a:solidFill>
              <a:srgbClr val="B5DAC3"/>
            </a:solidFill>
          </p:spPr>
        </p:sp>
        <p:sp>
          <p:nvSpPr>
            <p:cNvPr name="TextBox 26" id="26"/>
            <p:cNvSpPr txBox="true"/>
            <p:nvPr/>
          </p:nvSpPr>
          <p:spPr>
            <a:xfrm>
              <a:off x="0" y="-9525"/>
              <a:ext cx="3770492" cy="423039"/>
            </a:xfrm>
            <a:prstGeom prst="rect">
              <a:avLst/>
            </a:prstGeom>
          </p:spPr>
          <p:txBody>
            <a:bodyPr anchor="ctr" rtlCol="false" tIns="0" lIns="0" bIns="0" rIns="0"/>
            <a:lstStyle/>
            <a:p>
              <a:pPr algn="ctr">
                <a:lnSpc>
                  <a:spcPts val="1560"/>
                </a:lnSpc>
              </a:pPr>
              <a:r>
                <a:rPr lang="en-US" sz="1200" i="true">
                  <a:solidFill>
                    <a:srgbClr val="231F20"/>
                  </a:solidFill>
                  <a:latin typeface="Montserrat Italics"/>
                  <a:ea typeface="Montserrat Italics"/>
                  <a:cs typeface="Montserrat Italics"/>
                  <a:sym typeface="Montserrat Italics"/>
                </a:rPr>
                <a:t>Exemples de travaux sur la déprescription : </a:t>
              </a:r>
            </a:p>
            <a:p>
              <a:pPr algn="l" marL="259080" indent="-129540" lvl="1">
                <a:lnSpc>
                  <a:spcPts val="1560"/>
                </a:lnSpc>
                <a:buFont typeface="Arial"/>
                <a:buChar char="•"/>
              </a:pPr>
              <a:r>
                <a:rPr lang="en-US" sz="1200" i="true">
                  <a:solidFill>
                    <a:srgbClr val="231F20"/>
                  </a:solidFill>
                  <a:latin typeface="Montserrat Italics"/>
                  <a:ea typeface="Montserrat Italics"/>
                  <a:cs typeface="Montserrat Italics"/>
                  <a:sym typeface="Montserrat Italics"/>
                </a:rPr>
                <a:t>Lucie Lechevalier Hurard, Damien Cateau, Olivier Bugnon,Anne Niquille Charière,Rose-Anna Foley. Points de vue d’usagers sur la déprescription de médicaments en maison de retraite. Gérontologie et société. 2020.https://www.cairn.info/revue-gerontologie-et-societe-2020-1-page-171.htm</a:t>
              </a:r>
            </a:p>
            <a:p>
              <a:pPr algn="l" marL="259080" indent="-129540" lvl="1">
                <a:lnSpc>
                  <a:spcPts val="1560"/>
                </a:lnSpc>
                <a:buFont typeface="Arial"/>
                <a:buChar char="•"/>
              </a:pPr>
              <a:r>
                <a:rPr lang="en-US" sz="1200" i="true">
                  <a:solidFill>
                    <a:srgbClr val="231F20"/>
                  </a:solidFill>
                  <a:latin typeface="Montserrat Italics"/>
                  <a:ea typeface="Montserrat Italics"/>
                  <a:cs typeface="Montserrat Italics"/>
                  <a:sym typeface="Montserrat Italics"/>
                </a:rPr>
                <a:t>Marine Guilluy Crest. La déprescription : les patients sont-ils prêts ? Analyse du vécu et du ressenti des patients à qui le médecin généraliste propose une déprescription. Médecine humaine et pathologie. 2012. https://dumas.ccsd.cnrs.fr/dumas-01474734/document </a:t>
              </a:r>
            </a:p>
            <a:p>
              <a:pPr algn="l" marL="259080" indent="-129540" lvl="1">
                <a:lnSpc>
                  <a:spcPts val="1560"/>
                </a:lnSpc>
                <a:buFont typeface="Arial"/>
                <a:buChar char="•"/>
              </a:pPr>
              <a:r>
                <a:rPr lang="en-US" sz="1200" i="true">
                  <a:solidFill>
                    <a:srgbClr val="231F20"/>
                  </a:solidFill>
                  <a:latin typeface="Montserrat Italics"/>
                  <a:ea typeface="Montserrat Italics"/>
                  <a:cs typeface="Montserrat Italics"/>
                  <a:sym typeface="Montserrat Italics"/>
                </a:rPr>
                <a:t>Laure Warnier de Wailly - Serey. Recettes et stratégies des médecins deprescripteurs. Médecine humaine et pathologie. 2020.https://dumas.ccsd.cnrs.fr/dumas03481330/document </a:t>
              </a:r>
            </a:p>
            <a:p>
              <a:pPr algn="l" marL="259080" indent="-129540" lvl="1">
                <a:lnSpc>
                  <a:spcPts val="1560"/>
                </a:lnSpc>
                <a:buFont typeface="Arial"/>
                <a:buChar char="•"/>
              </a:pPr>
              <a:r>
                <a:rPr lang="en-US" sz="1200" i="true">
                  <a:solidFill>
                    <a:srgbClr val="231F20"/>
                  </a:solidFill>
                  <a:latin typeface="Montserrat Italics"/>
                  <a:ea typeface="Montserrat Italics"/>
                  <a:cs typeface="Montserrat Italics"/>
                  <a:sym typeface="Montserrat Italics"/>
                </a:rPr>
                <a:t>Caroline Morel. Comment aborder et réussir une déprescription chez les sujets âgés ? Une étude qualitative auprès de médecins généralistes. Médecine humaine et pathologie. 2014.https://dumas.ccsd.cnrs.fr/dumas-01072460/document </a:t>
              </a:r>
              <a:r>
                <a:rPr lang="en-US" sz="1200" i="true">
                  <a:solidFill>
                    <a:srgbClr val="231F20"/>
                  </a:solidFill>
                  <a:latin typeface="Montserrat Italics"/>
                  <a:ea typeface="Montserrat Italics"/>
                  <a:cs typeface="Montserrat Italics"/>
                  <a:sym typeface="Montserrat Italics"/>
                </a:rPr>
                <a:t> </a:t>
              </a:r>
            </a:p>
          </p:txBody>
        </p:sp>
      </p:grpSp>
      <p:grpSp>
        <p:nvGrpSpPr>
          <p:cNvPr name="Group 27" id="27"/>
          <p:cNvGrpSpPr/>
          <p:nvPr/>
        </p:nvGrpSpPr>
        <p:grpSpPr>
          <a:xfrm rot="0">
            <a:off x="31370" y="-416143"/>
            <a:ext cx="2362367" cy="2327829"/>
            <a:chOff x="0" y="0"/>
            <a:chExt cx="3149822" cy="3103771"/>
          </a:xfrm>
        </p:grpSpPr>
        <p:grpSp>
          <p:nvGrpSpPr>
            <p:cNvPr name="Group 28" id="28"/>
            <p:cNvGrpSpPr/>
            <p:nvPr/>
          </p:nvGrpSpPr>
          <p:grpSpPr>
            <a:xfrm rot="0">
              <a:off x="621420" y="0"/>
              <a:ext cx="1737376" cy="3044560"/>
              <a:chOff x="0" y="0"/>
              <a:chExt cx="528634" cy="926373"/>
            </a:xfrm>
          </p:grpSpPr>
          <p:sp>
            <p:nvSpPr>
              <p:cNvPr name="Freeform 29" id="29"/>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30" id="30"/>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31" id="31"/>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14"/>
              <a:stretch>
                <a:fillRect l="0" t="0" r="0" b="0"/>
              </a:stretch>
            </a:blipFill>
          </p:spPr>
        </p:sp>
      </p:grpSp>
      <p:sp>
        <p:nvSpPr>
          <p:cNvPr name="Freeform 32" id="32"/>
          <p:cNvSpPr/>
          <p:nvPr/>
        </p:nvSpPr>
        <p:spPr>
          <a:xfrm flipH="false" flipV="false" rot="0">
            <a:off x="15203132" y="954295"/>
            <a:ext cx="2588781" cy="2588781"/>
          </a:xfrm>
          <a:custGeom>
            <a:avLst/>
            <a:gdLst/>
            <a:ahLst/>
            <a:cxnLst/>
            <a:rect r="r" b="b" t="t" l="l"/>
            <a:pathLst>
              <a:path h="2588781" w="2588781">
                <a:moveTo>
                  <a:pt x="0" y="0"/>
                </a:moveTo>
                <a:lnTo>
                  <a:pt x="2588781" y="0"/>
                </a:lnTo>
                <a:lnTo>
                  <a:pt x="2588781" y="2588781"/>
                </a:lnTo>
                <a:lnTo>
                  <a:pt x="0" y="258878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3" id="33"/>
          <p:cNvSpPr/>
          <p:nvPr/>
        </p:nvSpPr>
        <p:spPr>
          <a:xfrm flipH="false" flipV="false" rot="0">
            <a:off x="15398367" y="1149530"/>
            <a:ext cx="2198312" cy="2198312"/>
          </a:xfrm>
          <a:custGeom>
            <a:avLst/>
            <a:gdLst/>
            <a:ahLst/>
            <a:cxnLst/>
            <a:rect r="r" b="b" t="t" l="l"/>
            <a:pathLst>
              <a:path h="2198312" w="2198312">
                <a:moveTo>
                  <a:pt x="0" y="0"/>
                </a:moveTo>
                <a:lnTo>
                  <a:pt x="2198312" y="0"/>
                </a:lnTo>
                <a:lnTo>
                  <a:pt x="2198312" y="2198312"/>
                </a:lnTo>
                <a:lnTo>
                  <a:pt x="0" y="2198312"/>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34" id="34"/>
          <p:cNvSpPr/>
          <p:nvPr/>
        </p:nvSpPr>
        <p:spPr>
          <a:xfrm flipH="false" flipV="false" rot="0">
            <a:off x="15512350" y="1263514"/>
            <a:ext cx="1970344" cy="1970344"/>
          </a:xfrm>
          <a:custGeom>
            <a:avLst/>
            <a:gdLst/>
            <a:ahLst/>
            <a:cxnLst/>
            <a:rect r="r" b="b" t="t" l="l"/>
            <a:pathLst>
              <a:path h="1970344" w="1970344">
                <a:moveTo>
                  <a:pt x="0" y="0"/>
                </a:moveTo>
                <a:lnTo>
                  <a:pt x="1970345" y="0"/>
                </a:lnTo>
                <a:lnTo>
                  <a:pt x="1970345" y="1970344"/>
                </a:lnTo>
                <a:lnTo>
                  <a:pt x="0" y="1970344"/>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35" id="35"/>
          <p:cNvSpPr/>
          <p:nvPr/>
        </p:nvSpPr>
        <p:spPr>
          <a:xfrm flipH="false" flipV="false" rot="0">
            <a:off x="15783749" y="1522580"/>
            <a:ext cx="1429865" cy="1429865"/>
          </a:xfrm>
          <a:custGeom>
            <a:avLst/>
            <a:gdLst/>
            <a:ahLst/>
            <a:cxnLst/>
            <a:rect r="r" b="b" t="t" l="l"/>
            <a:pathLst>
              <a:path h="1429865" w="1429865">
                <a:moveTo>
                  <a:pt x="0" y="0"/>
                </a:moveTo>
                <a:lnTo>
                  <a:pt x="1429865" y="0"/>
                </a:lnTo>
                <a:lnTo>
                  <a:pt x="1429865" y="1429864"/>
                </a:lnTo>
                <a:lnTo>
                  <a:pt x="0" y="1429864"/>
                </a:lnTo>
                <a:lnTo>
                  <a:pt x="0" y="0"/>
                </a:lnTo>
                <a:close/>
              </a:path>
            </a:pathLst>
          </a:custGeom>
          <a:blipFill>
            <a:blip r:embed="rId15">
              <a:extLst>
                <a:ext uri="{96DAC541-7B7A-43D3-8B79-37D633B846F1}">
                  <asvg:svgBlip xmlns:asvg="http://schemas.microsoft.com/office/drawing/2016/SVG/main" r:embed="rId16"/>
                </a:ext>
              </a:extLst>
            </a:blip>
            <a:stretch>
              <a:fillRect l="0" t="0" r="0" b="0"/>
            </a:stretch>
          </a:blipFill>
        </p:spPr>
      </p:sp>
      <p:sp>
        <p:nvSpPr>
          <p:cNvPr name="TextBox 36" id="36"/>
          <p:cNvSpPr txBox="true"/>
          <p:nvPr/>
        </p:nvSpPr>
        <p:spPr>
          <a:xfrm rot="0">
            <a:off x="15659918" y="3503234"/>
            <a:ext cx="1675209" cy="391795"/>
          </a:xfrm>
          <a:prstGeom prst="rect">
            <a:avLst/>
          </a:prstGeom>
        </p:spPr>
        <p:txBody>
          <a:bodyPr anchor="t" rtlCol="false" tIns="0" lIns="0" bIns="0" rIns="0">
            <a:spAutoFit/>
          </a:bodyPr>
          <a:lstStyle/>
          <a:p>
            <a:pPr algn="ctr">
              <a:lnSpc>
                <a:spcPts val="3079"/>
              </a:lnSpc>
              <a:spcBef>
                <a:spcPct val="0"/>
              </a:spcBef>
            </a:pPr>
            <a:r>
              <a:rPr lang="en-US" b="true" sz="2199" spc="-180">
                <a:solidFill>
                  <a:srgbClr val="2D4F9B"/>
                </a:solidFill>
                <a:latin typeface="Poppins Bold"/>
                <a:ea typeface="Poppins Bold"/>
                <a:cs typeface="Poppins Bold"/>
                <a:sym typeface="Poppins Bold"/>
              </a:rPr>
              <a:t>Quel objectif ?</a:t>
            </a:r>
          </a:p>
        </p:txBody>
      </p:sp>
      <p:sp>
        <p:nvSpPr>
          <p:cNvPr name="TextBox 37" id="37"/>
          <p:cNvSpPr txBox="true"/>
          <p:nvPr/>
        </p:nvSpPr>
        <p:spPr>
          <a:xfrm rot="0">
            <a:off x="15512350" y="3914402"/>
            <a:ext cx="2658168" cy="3347085"/>
          </a:xfrm>
          <a:prstGeom prst="rect">
            <a:avLst/>
          </a:prstGeom>
        </p:spPr>
        <p:txBody>
          <a:bodyPr anchor="t" rtlCol="false" tIns="0" lIns="0" bIns="0" rIns="0">
            <a:spAutoFit/>
          </a:bodyPr>
          <a:lstStyle/>
          <a:p>
            <a:pPr algn="l" marL="453390" indent="-226695" lvl="1">
              <a:lnSpc>
                <a:spcPts val="2940"/>
              </a:lnSpc>
              <a:buFont typeface="Arial"/>
              <a:buChar char="•"/>
            </a:pPr>
            <a:r>
              <a:rPr lang="en-US" sz="2100" spc="-172">
                <a:solidFill>
                  <a:srgbClr val="FFFFFF"/>
                </a:solidFill>
                <a:latin typeface="Poppins"/>
                <a:ea typeface="Poppins"/>
                <a:cs typeface="Poppins"/>
                <a:sym typeface="Poppins"/>
              </a:rPr>
              <a:t>Accompagner en apportant des outils complémentaires et de la méthodologie pour proposer la déprescription aux patients</a:t>
            </a:r>
          </a:p>
        </p:txBody>
      </p:sp>
      <p:sp>
        <p:nvSpPr>
          <p:cNvPr name="TextBox 38" id="38"/>
          <p:cNvSpPr txBox="true"/>
          <p:nvPr/>
        </p:nvSpPr>
        <p:spPr>
          <a:xfrm rot="0">
            <a:off x="15512350" y="7423412"/>
            <a:ext cx="2523098" cy="962533"/>
          </a:xfrm>
          <a:prstGeom prst="rect">
            <a:avLst/>
          </a:prstGeom>
        </p:spPr>
        <p:txBody>
          <a:bodyPr anchor="t" rtlCol="false" tIns="0" lIns="0" bIns="0" rIns="0">
            <a:spAutoFit/>
          </a:bodyPr>
          <a:lstStyle/>
          <a:p>
            <a:pPr algn="ctr">
              <a:lnSpc>
                <a:spcPts val="2485"/>
              </a:lnSpc>
            </a:pPr>
            <a:r>
              <a:rPr lang="en-US" b="true" sz="2199" spc="-65">
                <a:solidFill>
                  <a:srgbClr val="2D4F9B"/>
                </a:solidFill>
                <a:latin typeface="Poppins Bold"/>
                <a:ea typeface="Poppins Bold"/>
                <a:cs typeface="Poppins Bold"/>
                <a:sym typeface="Poppins Bold"/>
              </a:rPr>
              <a:t>Pour répondre aux besoins et attentes</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31370" y="-416143"/>
            <a:ext cx="2362367" cy="2327829"/>
            <a:chOff x="0" y="0"/>
            <a:chExt cx="3149822" cy="3103771"/>
          </a:xfrm>
        </p:grpSpPr>
        <p:grpSp>
          <p:nvGrpSpPr>
            <p:cNvPr name="Group 3" id="3"/>
            <p:cNvGrpSpPr/>
            <p:nvPr/>
          </p:nvGrpSpPr>
          <p:grpSpPr>
            <a:xfrm rot="0">
              <a:off x="621420" y="0"/>
              <a:ext cx="1737376" cy="3044560"/>
              <a:chOff x="0" y="0"/>
              <a:chExt cx="528634" cy="926373"/>
            </a:xfrm>
          </p:grpSpPr>
          <p:sp>
            <p:nvSpPr>
              <p:cNvPr name="Freeform 4" id="4"/>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5" id="5"/>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6" id="6"/>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2"/>
              <a:stretch>
                <a:fillRect l="0" t="0" r="0" b="0"/>
              </a:stretch>
            </a:blipFill>
          </p:spPr>
        </p:sp>
      </p:grpSp>
      <p:grpSp>
        <p:nvGrpSpPr>
          <p:cNvPr name="Group 7" id="7"/>
          <p:cNvGrpSpPr/>
          <p:nvPr/>
        </p:nvGrpSpPr>
        <p:grpSpPr>
          <a:xfrm rot="0">
            <a:off x="5714946" y="1201076"/>
            <a:ext cx="8863785" cy="8650533"/>
            <a:chOff x="0" y="0"/>
            <a:chExt cx="2334495" cy="2278330"/>
          </a:xfrm>
        </p:grpSpPr>
        <p:sp>
          <p:nvSpPr>
            <p:cNvPr name="Freeform 8" id="8"/>
            <p:cNvSpPr/>
            <p:nvPr/>
          </p:nvSpPr>
          <p:spPr>
            <a:xfrm flipH="false" flipV="false" rot="0">
              <a:off x="0" y="0"/>
              <a:ext cx="2334495" cy="2278330"/>
            </a:xfrm>
            <a:custGeom>
              <a:avLst/>
              <a:gdLst/>
              <a:ahLst/>
              <a:cxnLst/>
              <a:rect r="r" b="b" t="t" l="l"/>
              <a:pathLst>
                <a:path h="2278330" w="2334495">
                  <a:moveTo>
                    <a:pt x="44545" y="0"/>
                  </a:moveTo>
                  <a:lnTo>
                    <a:pt x="2289950" y="0"/>
                  </a:lnTo>
                  <a:cubicBezTo>
                    <a:pt x="2314551" y="0"/>
                    <a:pt x="2334495" y="19944"/>
                    <a:pt x="2334495" y="44545"/>
                  </a:cubicBezTo>
                  <a:lnTo>
                    <a:pt x="2334495" y="2233785"/>
                  </a:lnTo>
                  <a:cubicBezTo>
                    <a:pt x="2334495" y="2258386"/>
                    <a:pt x="2314551" y="2278330"/>
                    <a:pt x="2289950" y="2278330"/>
                  </a:cubicBezTo>
                  <a:lnTo>
                    <a:pt x="44545" y="2278330"/>
                  </a:lnTo>
                  <a:cubicBezTo>
                    <a:pt x="19944" y="2278330"/>
                    <a:pt x="0" y="2258386"/>
                    <a:pt x="0" y="2233785"/>
                  </a:cubicBezTo>
                  <a:lnTo>
                    <a:pt x="0" y="44545"/>
                  </a:lnTo>
                  <a:cubicBezTo>
                    <a:pt x="0" y="19944"/>
                    <a:pt x="19944" y="0"/>
                    <a:pt x="44545" y="0"/>
                  </a:cubicBezTo>
                  <a:close/>
                </a:path>
              </a:pathLst>
            </a:custGeom>
            <a:solidFill>
              <a:srgbClr val="16B2AB"/>
            </a:solidFill>
          </p:spPr>
        </p:sp>
        <p:sp>
          <p:nvSpPr>
            <p:cNvPr name="TextBox 9" id="9"/>
            <p:cNvSpPr txBox="true"/>
            <p:nvPr/>
          </p:nvSpPr>
          <p:spPr>
            <a:xfrm>
              <a:off x="0" y="-28575"/>
              <a:ext cx="2334495" cy="2306905"/>
            </a:xfrm>
            <a:prstGeom prst="rect">
              <a:avLst/>
            </a:prstGeom>
          </p:spPr>
          <p:txBody>
            <a:bodyPr anchor="ctr" rtlCol="false" tIns="50800" lIns="50800" bIns="50800" rIns="50800"/>
            <a:lstStyle/>
            <a:p>
              <a:pPr algn="ctr">
                <a:lnSpc>
                  <a:spcPts val="2793"/>
                </a:lnSpc>
              </a:pPr>
            </a:p>
          </p:txBody>
        </p:sp>
      </p:grpSp>
      <p:sp>
        <p:nvSpPr>
          <p:cNvPr name="Freeform 10" id="10"/>
          <p:cNvSpPr/>
          <p:nvPr/>
        </p:nvSpPr>
        <p:spPr>
          <a:xfrm flipH="false" flipV="false" rot="0">
            <a:off x="6345984" y="1458971"/>
            <a:ext cx="7772217" cy="7980667"/>
          </a:xfrm>
          <a:custGeom>
            <a:avLst/>
            <a:gdLst/>
            <a:ahLst/>
            <a:cxnLst/>
            <a:rect r="r" b="b" t="t" l="l"/>
            <a:pathLst>
              <a:path h="7980667" w="7772217">
                <a:moveTo>
                  <a:pt x="0" y="0"/>
                </a:moveTo>
                <a:lnTo>
                  <a:pt x="7772217" y="0"/>
                </a:lnTo>
                <a:lnTo>
                  <a:pt x="7772217" y="7980668"/>
                </a:lnTo>
                <a:lnTo>
                  <a:pt x="0" y="7980668"/>
                </a:lnTo>
                <a:lnTo>
                  <a:pt x="0" y="0"/>
                </a:lnTo>
                <a:close/>
              </a:path>
            </a:pathLst>
          </a:custGeom>
          <a:blipFill>
            <a:blip r:embed="rId3"/>
            <a:stretch>
              <a:fillRect l="0" t="0" r="0" b="0"/>
            </a:stretch>
          </a:blipFill>
        </p:spPr>
      </p:sp>
      <p:sp>
        <p:nvSpPr>
          <p:cNvPr name="TextBox 11" id="11"/>
          <p:cNvSpPr txBox="true"/>
          <p:nvPr/>
        </p:nvSpPr>
        <p:spPr>
          <a:xfrm rot="0">
            <a:off x="2393737" y="425509"/>
            <a:ext cx="15506204" cy="625475"/>
          </a:xfrm>
          <a:prstGeom prst="rect">
            <a:avLst/>
          </a:prstGeom>
        </p:spPr>
        <p:txBody>
          <a:bodyPr anchor="t" rtlCol="false" tIns="0" lIns="0" bIns="0" rIns="0">
            <a:spAutoFit/>
          </a:bodyPr>
          <a:lstStyle/>
          <a:p>
            <a:pPr algn="just">
              <a:lnSpc>
                <a:spcPts val="4599"/>
              </a:lnSpc>
            </a:pPr>
            <a:r>
              <a:rPr lang="en-US" b="true" sz="3999" spc="195">
                <a:solidFill>
                  <a:srgbClr val="2D4F9B"/>
                </a:solidFill>
                <a:latin typeface="Poppins Bold"/>
                <a:ea typeface="Poppins Bold"/>
                <a:cs typeface="Poppins Bold"/>
                <a:sym typeface="Poppins Bold"/>
              </a:rPr>
              <a:t>ÉTAT DES LIEUX</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FFFFFE"/>
        </a:solidFill>
      </p:bgPr>
    </p:bg>
    <p:spTree>
      <p:nvGrpSpPr>
        <p:cNvPr id="1" name=""/>
        <p:cNvGrpSpPr/>
        <p:nvPr/>
      </p:nvGrpSpPr>
      <p:grpSpPr>
        <a:xfrm>
          <a:off x="0" y="0"/>
          <a:ext cx="0" cy="0"/>
          <a:chOff x="0" y="0"/>
          <a:chExt cx="0" cy="0"/>
        </a:xfrm>
      </p:grpSpPr>
      <p:sp>
        <p:nvSpPr>
          <p:cNvPr name="Freeform 2" id="2"/>
          <p:cNvSpPr/>
          <p:nvPr/>
        </p:nvSpPr>
        <p:spPr>
          <a:xfrm flipH="false" flipV="false" rot="0">
            <a:off x="-47630" y="9105186"/>
            <a:ext cx="3159757" cy="1181814"/>
          </a:xfrm>
          <a:custGeom>
            <a:avLst/>
            <a:gdLst/>
            <a:ahLst/>
            <a:cxnLst/>
            <a:rect r="r" b="b" t="t" l="l"/>
            <a:pathLst>
              <a:path h="1181814" w="3159757">
                <a:moveTo>
                  <a:pt x="0" y="0"/>
                </a:moveTo>
                <a:lnTo>
                  <a:pt x="3159757" y="0"/>
                </a:lnTo>
                <a:lnTo>
                  <a:pt x="3159757" y="1181814"/>
                </a:lnTo>
                <a:lnTo>
                  <a:pt x="0" y="1181814"/>
                </a:lnTo>
                <a:lnTo>
                  <a:pt x="0" y="0"/>
                </a:lnTo>
                <a:close/>
              </a:path>
            </a:pathLst>
          </a:custGeom>
          <a:blipFill>
            <a:blip r:embed="rId2"/>
            <a:stretch>
              <a:fillRect l="-134219" t="-489" r="0" b="-489"/>
            </a:stretch>
          </a:blipFill>
        </p:spPr>
      </p:sp>
      <p:sp>
        <p:nvSpPr>
          <p:cNvPr name="Freeform 3" id="3"/>
          <p:cNvSpPr/>
          <p:nvPr/>
        </p:nvSpPr>
        <p:spPr>
          <a:xfrm flipH="false" flipV="false" rot="1409542">
            <a:off x="8728396" y="5935969"/>
            <a:ext cx="1412013" cy="398894"/>
          </a:xfrm>
          <a:custGeom>
            <a:avLst/>
            <a:gdLst/>
            <a:ahLst/>
            <a:cxnLst/>
            <a:rect r="r" b="b" t="t" l="l"/>
            <a:pathLst>
              <a:path h="398894" w="1412013">
                <a:moveTo>
                  <a:pt x="0" y="0"/>
                </a:moveTo>
                <a:lnTo>
                  <a:pt x="1412014" y="0"/>
                </a:lnTo>
                <a:lnTo>
                  <a:pt x="1412014" y="398894"/>
                </a:lnTo>
                <a:lnTo>
                  <a:pt x="0" y="398894"/>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4" id="4"/>
          <p:cNvGrpSpPr/>
          <p:nvPr/>
        </p:nvGrpSpPr>
        <p:grpSpPr>
          <a:xfrm rot="0">
            <a:off x="10161396" y="8798290"/>
            <a:ext cx="4996697" cy="920021"/>
            <a:chOff x="0" y="0"/>
            <a:chExt cx="1316002" cy="242310"/>
          </a:xfrm>
        </p:grpSpPr>
        <p:sp>
          <p:nvSpPr>
            <p:cNvPr name="Freeform 5" id="5"/>
            <p:cNvSpPr/>
            <p:nvPr/>
          </p:nvSpPr>
          <p:spPr>
            <a:xfrm flipH="false" flipV="false" rot="0">
              <a:off x="0" y="0"/>
              <a:ext cx="1316002" cy="242310"/>
            </a:xfrm>
            <a:custGeom>
              <a:avLst/>
              <a:gdLst/>
              <a:ahLst/>
              <a:cxnLst/>
              <a:rect r="r" b="b" t="t" l="l"/>
              <a:pathLst>
                <a:path h="242310" w="1316002">
                  <a:moveTo>
                    <a:pt x="79020" y="0"/>
                  </a:moveTo>
                  <a:lnTo>
                    <a:pt x="1236983" y="0"/>
                  </a:lnTo>
                  <a:cubicBezTo>
                    <a:pt x="1257940" y="0"/>
                    <a:pt x="1278039" y="8325"/>
                    <a:pt x="1292858" y="23144"/>
                  </a:cubicBezTo>
                  <a:cubicBezTo>
                    <a:pt x="1307677" y="37963"/>
                    <a:pt x="1316002" y="58062"/>
                    <a:pt x="1316002" y="79020"/>
                  </a:cubicBezTo>
                  <a:lnTo>
                    <a:pt x="1316002" y="163290"/>
                  </a:lnTo>
                  <a:cubicBezTo>
                    <a:pt x="1316002" y="206932"/>
                    <a:pt x="1280624" y="242310"/>
                    <a:pt x="1236983" y="242310"/>
                  </a:cubicBezTo>
                  <a:lnTo>
                    <a:pt x="79020" y="242310"/>
                  </a:lnTo>
                  <a:cubicBezTo>
                    <a:pt x="58062" y="242310"/>
                    <a:pt x="37963" y="233985"/>
                    <a:pt x="23144" y="219166"/>
                  </a:cubicBezTo>
                  <a:cubicBezTo>
                    <a:pt x="8325" y="204347"/>
                    <a:pt x="0" y="184248"/>
                    <a:pt x="0" y="163290"/>
                  </a:cubicBezTo>
                  <a:lnTo>
                    <a:pt x="0" y="79020"/>
                  </a:lnTo>
                  <a:cubicBezTo>
                    <a:pt x="0" y="58062"/>
                    <a:pt x="8325" y="37963"/>
                    <a:pt x="23144" y="23144"/>
                  </a:cubicBezTo>
                  <a:cubicBezTo>
                    <a:pt x="37963" y="8325"/>
                    <a:pt x="58062" y="0"/>
                    <a:pt x="79020" y="0"/>
                  </a:cubicBezTo>
                  <a:close/>
                </a:path>
              </a:pathLst>
            </a:custGeom>
            <a:solidFill>
              <a:srgbClr val="00B0A9"/>
            </a:solidFill>
          </p:spPr>
        </p:sp>
        <p:sp>
          <p:nvSpPr>
            <p:cNvPr name="TextBox 6" id="6"/>
            <p:cNvSpPr txBox="true"/>
            <p:nvPr/>
          </p:nvSpPr>
          <p:spPr>
            <a:xfrm>
              <a:off x="0" y="85725"/>
              <a:ext cx="1316002" cy="156585"/>
            </a:xfrm>
            <a:prstGeom prst="rect">
              <a:avLst/>
            </a:prstGeom>
          </p:spPr>
          <p:txBody>
            <a:bodyPr anchor="ctr" rtlCol="false" tIns="50800" lIns="50800" bIns="50800" rIns="50800"/>
            <a:lstStyle/>
            <a:p>
              <a:pPr algn="ctr">
                <a:lnSpc>
                  <a:spcPts val="1925"/>
                </a:lnSpc>
              </a:pPr>
            </a:p>
          </p:txBody>
        </p:sp>
      </p:grpSp>
      <p:sp>
        <p:nvSpPr>
          <p:cNvPr name="TextBox 7" id="7"/>
          <p:cNvSpPr txBox="true"/>
          <p:nvPr/>
        </p:nvSpPr>
        <p:spPr>
          <a:xfrm rot="0">
            <a:off x="8306217" y="9039860"/>
            <a:ext cx="8707055" cy="389255"/>
          </a:xfrm>
          <a:prstGeom prst="rect">
            <a:avLst/>
          </a:prstGeom>
        </p:spPr>
        <p:txBody>
          <a:bodyPr anchor="t" rtlCol="false" tIns="0" lIns="0" bIns="0" rIns="0">
            <a:spAutoFit/>
          </a:bodyPr>
          <a:lstStyle/>
          <a:p>
            <a:pPr algn="ctr">
              <a:lnSpc>
                <a:spcPts val="3219"/>
              </a:lnSpc>
              <a:spcBef>
                <a:spcPct val="0"/>
              </a:spcBef>
            </a:pPr>
            <a:r>
              <a:rPr lang="en-US" sz="2299" u="sng">
                <a:solidFill>
                  <a:srgbClr val="FFFFFF"/>
                </a:solidFill>
                <a:latin typeface="Montserrat"/>
                <a:ea typeface="Montserrat"/>
                <a:cs typeface="Montserrat"/>
                <a:sym typeface="Montserrat"/>
                <a:hlinkClick r:id="rId5" tooltip="https://www.omedit-grand-est.ars.sante.fr/outils-de-communication-et-de-sensibilisation"/>
              </a:rPr>
              <a:t>Cette vidéo est disponible ici</a:t>
            </a:r>
          </a:p>
        </p:txBody>
      </p:sp>
      <p:sp>
        <p:nvSpPr>
          <p:cNvPr name="Freeform 8" id="8"/>
          <p:cNvSpPr/>
          <p:nvPr/>
        </p:nvSpPr>
        <p:spPr>
          <a:xfrm flipH="false" flipV="false" rot="-2814585">
            <a:off x="15444214" y="8719926"/>
            <a:ext cx="675660" cy="1076749"/>
          </a:xfrm>
          <a:custGeom>
            <a:avLst/>
            <a:gdLst/>
            <a:ahLst/>
            <a:cxnLst/>
            <a:rect r="r" b="b" t="t" l="l"/>
            <a:pathLst>
              <a:path h="1076749" w="675660">
                <a:moveTo>
                  <a:pt x="0" y="0"/>
                </a:moveTo>
                <a:lnTo>
                  <a:pt x="675660" y="0"/>
                </a:lnTo>
                <a:lnTo>
                  <a:pt x="675660" y="1076748"/>
                </a:lnTo>
                <a:lnTo>
                  <a:pt x="0" y="1076748"/>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grpSp>
        <p:nvGrpSpPr>
          <p:cNvPr name="Group 9" id="9"/>
          <p:cNvGrpSpPr/>
          <p:nvPr/>
        </p:nvGrpSpPr>
        <p:grpSpPr>
          <a:xfrm rot="0">
            <a:off x="31370" y="-416143"/>
            <a:ext cx="2362367" cy="2327829"/>
            <a:chOff x="0" y="0"/>
            <a:chExt cx="3149822" cy="3103771"/>
          </a:xfrm>
        </p:grpSpPr>
        <p:grpSp>
          <p:nvGrpSpPr>
            <p:cNvPr name="Group 10" id="10"/>
            <p:cNvGrpSpPr/>
            <p:nvPr/>
          </p:nvGrpSpPr>
          <p:grpSpPr>
            <a:xfrm rot="0">
              <a:off x="621420" y="0"/>
              <a:ext cx="1737376" cy="3044560"/>
              <a:chOff x="0" y="0"/>
              <a:chExt cx="528634" cy="926373"/>
            </a:xfrm>
          </p:grpSpPr>
          <p:sp>
            <p:nvSpPr>
              <p:cNvPr name="Freeform 11" id="11"/>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12" id="12"/>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13" id="13"/>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8"/>
              <a:stretch>
                <a:fillRect l="0" t="0" r="0" b="0"/>
              </a:stretch>
            </a:blipFill>
          </p:spPr>
        </p:sp>
      </p:grpSp>
      <p:sp>
        <p:nvSpPr>
          <p:cNvPr name="Freeform 14" id="14"/>
          <p:cNvSpPr/>
          <p:nvPr/>
        </p:nvSpPr>
        <p:spPr>
          <a:xfrm flipH="false" flipV="false" rot="0">
            <a:off x="459678" y="2872039"/>
            <a:ext cx="8168141" cy="4461847"/>
          </a:xfrm>
          <a:custGeom>
            <a:avLst/>
            <a:gdLst/>
            <a:ahLst/>
            <a:cxnLst/>
            <a:rect r="r" b="b" t="t" l="l"/>
            <a:pathLst>
              <a:path h="4461847" w="8168141">
                <a:moveTo>
                  <a:pt x="0" y="0"/>
                </a:moveTo>
                <a:lnTo>
                  <a:pt x="8168141" y="0"/>
                </a:lnTo>
                <a:lnTo>
                  <a:pt x="8168141" y="4461847"/>
                </a:lnTo>
                <a:lnTo>
                  <a:pt x="0" y="4461847"/>
                </a:lnTo>
                <a:lnTo>
                  <a:pt x="0" y="0"/>
                </a:lnTo>
                <a:close/>
              </a:path>
            </a:pathLst>
          </a:custGeom>
          <a:blipFill>
            <a:blip r:embed="rId9"/>
            <a:stretch>
              <a:fillRect l="0" t="0" r="0" b="0"/>
            </a:stretch>
          </a:blipFill>
        </p:spPr>
      </p:sp>
      <p:sp>
        <p:nvSpPr>
          <p:cNvPr name="TextBox 15" id="15"/>
          <p:cNvSpPr txBox="true"/>
          <p:nvPr/>
        </p:nvSpPr>
        <p:spPr>
          <a:xfrm rot="0">
            <a:off x="2641079" y="552050"/>
            <a:ext cx="16094591" cy="625475"/>
          </a:xfrm>
          <a:prstGeom prst="rect">
            <a:avLst/>
          </a:prstGeom>
        </p:spPr>
        <p:txBody>
          <a:bodyPr anchor="t" rtlCol="false" tIns="0" lIns="0" bIns="0" rIns="0">
            <a:spAutoFit/>
          </a:bodyPr>
          <a:lstStyle/>
          <a:p>
            <a:pPr algn="just">
              <a:lnSpc>
                <a:spcPts val="4599"/>
              </a:lnSpc>
            </a:pPr>
            <a:r>
              <a:rPr lang="en-US" b="true" sz="3999" spc="195">
                <a:solidFill>
                  <a:srgbClr val="2D4F9B"/>
                </a:solidFill>
                <a:latin typeface="Poppins Bold"/>
                <a:ea typeface="Poppins Bold"/>
                <a:cs typeface="Poppins Bold"/>
                <a:sym typeface="Poppins Bold"/>
              </a:rPr>
              <a:t> QUELLE PLACE DANS LA PRATIQUE MÉDICALE ACTUELLE</a:t>
            </a:r>
          </a:p>
        </p:txBody>
      </p:sp>
      <p:sp>
        <p:nvSpPr>
          <p:cNvPr name="TextBox 16" id="16"/>
          <p:cNvSpPr txBox="true"/>
          <p:nvPr/>
        </p:nvSpPr>
        <p:spPr>
          <a:xfrm rot="0">
            <a:off x="9144000" y="2624455"/>
            <a:ext cx="7589613" cy="2519045"/>
          </a:xfrm>
          <a:prstGeom prst="rect">
            <a:avLst/>
          </a:prstGeom>
        </p:spPr>
        <p:txBody>
          <a:bodyPr anchor="t" rtlCol="false" tIns="0" lIns="0" bIns="0" rIns="0">
            <a:spAutoFit/>
          </a:bodyPr>
          <a:lstStyle/>
          <a:p>
            <a:pPr algn="l" marL="474981" indent="-237491" lvl="1">
              <a:lnSpc>
                <a:spcPts val="2530"/>
              </a:lnSpc>
              <a:buFont typeface="Arial"/>
              <a:buChar char="•"/>
            </a:pPr>
            <a:r>
              <a:rPr lang="en-US" sz="2200" spc="107">
                <a:solidFill>
                  <a:srgbClr val="000000"/>
                </a:solidFill>
                <a:latin typeface="Montserrat"/>
                <a:ea typeface="Montserrat"/>
                <a:cs typeface="Montserrat"/>
                <a:sym typeface="Montserrat"/>
              </a:rPr>
              <a:t>Une fois la déprescription médicamenteuse jugée pertinente par un professionnel de santé, un élément clé pour sa réussite repose dans l’adhésion thérapeutique du patient. C’est en effet une démarche qui place le patient au centre et qui nécessite donc de savoir sensibiliser puis dialoguer pour rassurer, encourager et accompagner.</a:t>
            </a:r>
          </a:p>
        </p:txBody>
      </p:sp>
      <p:sp>
        <p:nvSpPr>
          <p:cNvPr name="TextBox 17" id="17"/>
          <p:cNvSpPr txBox="true"/>
          <p:nvPr/>
        </p:nvSpPr>
        <p:spPr>
          <a:xfrm rot="0">
            <a:off x="10237596" y="5827543"/>
            <a:ext cx="4192072" cy="1506344"/>
          </a:xfrm>
          <a:prstGeom prst="rect">
            <a:avLst/>
          </a:prstGeom>
        </p:spPr>
        <p:txBody>
          <a:bodyPr anchor="t" rtlCol="false" tIns="0" lIns="0" bIns="0" rIns="0">
            <a:spAutoFit/>
          </a:bodyPr>
          <a:lstStyle/>
          <a:p>
            <a:pPr algn="l" marL="473930" indent="-236965" lvl="1">
              <a:lnSpc>
                <a:spcPts val="3073"/>
              </a:lnSpc>
              <a:buFont typeface="Arial"/>
              <a:buChar char="•"/>
            </a:pPr>
            <a:r>
              <a:rPr lang="en-US" b="true" sz="2195">
                <a:solidFill>
                  <a:srgbClr val="00B0A9"/>
                </a:solidFill>
                <a:latin typeface="Montserrat Bold"/>
                <a:ea typeface="Montserrat Bold"/>
                <a:cs typeface="Montserrat Bold"/>
                <a:sym typeface="Montserrat Bold"/>
              </a:rPr>
              <a:t>Qu’est-ce que c’est ?</a:t>
            </a:r>
          </a:p>
          <a:p>
            <a:pPr algn="l" marL="473930" indent="-236965" lvl="1">
              <a:lnSpc>
                <a:spcPts val="3073"/>
              </a:lnSpc>
              <a:buFont typeface="Arial"/>
              <a:buChar char="•"/>
            </a:pPr>
            <a:r>
              <a:rPr lang="en-US" b="true" sz="2195">
                <a:solidFill>
                  <a:srgbClr val="00B0A9"/>
                </a:solidFill>
                <a:latin typeface="Montserrat Bold"/>
                <a:ea typeface="Montserrat Bold"/>
                <a:cs typeface="Montserrat Bold"/>
                <a:sym typeface="Montserrat Bold"/>
              </a:rPr>
              <a:t>Pourquoi en parler ?</a:t>
            </a:r>
          </a:p>
          <a:p>
            <a:pPr algn="l" marL="473930" indent="-236965" lvl="1">
              <a:lnSpc>
                <a:spcPts val="3073"/>
              </a:lnSpc>
              <a:buFont typeface="Arial"/>
              <a:buChar char="•"/>
            </a:pPr>
            <a:r>
              <a:rPr lang="en-US" b="true" sz="2195">
                <a:solidFill>
                  <a:srgbClr val="00B0A9"/>
                </a:solidFill>
                <a:latin typeface="Montserrat Bold"/>
                <a:ea typeface="Montserrat Bold"/>
                <a:cs typeface="Montserrat Bold"/>
                <a:sym typeface="Montserrat Bold"/>
              </a:rPr>
              <a:t>Comment ?</a:t>
            </a:r>
          </a:p>
          <a:p>
            <a:pPr algn="l" marL="473930" indent="-236965" lvl="1">
              <a:lnSpc>
                <a:spcPts val="3073"/>
              </a:lnSpc>
              <a:buFont typeface="Arial"/>
              <a:buChar char="•"/>
            </a:pPr>
            <a:r>
              <a:rPr lang="en-US" b="true" sz="2195">
                <a:solidFill>
                  <a:srgbClr val="00B0A9"/>
                </a:solidFill>
                <a:latin typeface="Montserrat Bold"/>
                <a:ea typeface="Montserrat Bold"/>
                <a:cs typeface="Montserrat Bold"/>
                <a:sym typeface="Montserrat Bold"/>
              </a:rPr>
              <a:t>Notre acommpagnement</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solidFill>
          <a:srgbClr val="FFFFFE"/>
        </a:solidFill>
      </p:bgPr>
    </p:bg>
    <p:spTree>
      <p:nvGrpSpPr>
        <p:cNvPr id="1" name=""/>
        <p:cNvGrpSpPr/>
        <p:nvPr/>
      </p:nvGrpSpPr>
      <p:grpSpPr>
        <a:xfrm>
          <a:off x="0" y="0"/>
          <a:ext cx="0" cy="0"/>
          <a:chOff x="0" y="0"/>
          <a:chExt cx="0" cy="0"/>
        </a:xfrm>
      </p:grpSpPr>
      <p:sp>
        <p:nvSpPr>
          <p:cNvPr name="Freeform 2" id="2"/>
          <p:cNvSpPr/>
          <p:nvPr/>
        </p:nvSpPr>
        <p:spPr>
          <a:xfrm flipH="false" flipV="false" rot="0">
            <a:off x="1935089" y="4048943"/>
            <a:ext cx="3352260" cy="4533592"/>
          </a:xfrm>
          <a:custGeom>
            <a:avLst/>
            <a:gdLst/>
            <a:ahLst/>
            <a:cxnLst/>
            <a:rect r="r" b="b" t="t" l="l"/>
            <a:pathLst>
              <a:path h="4533592" w="3352260">
                <a:moveTo>
                  <a:pt x="0" y="0"/>
                </a:moveTo>
                <a:lnTo>
                  <a:pt x="3352260" y="0"/>
                </a:lnTo>
                <a:lnTo>
                  <a:pt x="3352260" y="4533591"/>
                </a:lnTo>
                <a:lnTo>
                  <a:pt x="0" y="4533591"/>
                </a:lnTo>
                <a:lnTo>
                  <a:pt x="0" y="0"/>
                </a:lnTo>
                <a:close/>
              </a:path>
            </a:pathLst>
          </a:custGeom>
          <a:blipFill>
            <a:blip r:embed="rId3"/>
            <a:stretch>
              <a:fillRect l="0" t="0" r="0" b="0"/>
            </a:stretch>
          </a:blipFill>
          <a:ln w="38100" cap="sq">
            <a:solidFill>
              <a:srgbClr val="000000"/>
            </a:solidFill>
            <a:prstDash val="solid"/>
            <a:miter/>
          </a:ln>
        </p:spPr>
      </p:sp>
      <p:sp>
        <p:nvSpPr>
          <p:cNvPr name="Freeform 3" id="3"/>
          <p:cNvSpPr/>
          <p:nvPr/>
        </p:nvSpPr>
        <p:spPr>
          <a:xfrm flipH="false" flipV="false" rot="0">
            <a:off x="7682333" y="4048943"/>
            <a:ext cx="3298833" cy="4533592"/>
          </a:xfrm>
          <a:custGeom>
            <a:avLst/>
            <a:gdLst/>
            <a:ahLst/>
            <a:cxnLst/>
            <a:rect r="r" b="b" t="t" l="l"/>
            <a:pathLst>
              <a:path h="4533592" w="3298833">
                <a:moveTo>
                  <a:pt x="0" y="0"/>
                </a:moveTo>
                <a:lnTo>
                  <a:pt x="3298833" y="0"/>
                </a:lnTo>
                <a:lnTo>
                  <a:pt x="3298833" y="4533591"/>
                </a:lnTo>
                <a:lnTo>
                  <a:pt x="0" y="4533591"/>
                </a:lnTo>
                <a:lnTo>
                  <a:pt x="0" y="0"/>
                </a:lnTo>
                <a:close/>
              </a:path>
            </a:pathLst>
          </a:custGeom>
          <a:blipFill>
            <a:blip r:embed="rId4"/>
            <a:stretch>
              <a:fillRect l="0" t="0" r="0" b="0"/>
            </a:stretch>
          </a:blipFill>
          <a:ln w="38100" cap="sq">
            <a:solidFill>
              <a:srgbClr val="000000"/>
            </a:solidFill>
            <a:prstDash val="solid"/>
            <a:miter/>
          </a:ln>
        </p:spPr>
      </p:sp>
      <p:sp>
        <p:nvSpPr>
          <p:cNvPr name="Freeform 4" id="4"/>
          <p:cNvSpPr/>
          <p:nvPr/>
        </p:nvSpPr>
        <p:spPr>
          <a:xfrm flipH="false" flipV="false" rot="0">
            <a:off x="13285570" y="4048943"/>
            <a:ext cx="3245097" cy="4533592"/>
          </a:xfrm>
          <a:custGeom>
            <a:avLst/>
            <a:gdLst/>
            <a:ahLst/>
            <a:cxnLst/>
            <a:rect r="r" b="b" t="t" l="l"/>
            <a:pathLst>
              <a:path h="4533592" w="3245097">
                <a:moveTo>
                  <a:pt x="0" y="0"/>
                </a:moveTo>
                <a:lnTo>
                  <a:pt x="3245097" y="0"/>
                </a:lnTo>
                <a:lnTo>
                  <a:pt x="3245097" y="4533591"/>
                </a:lnTo>
                <a:lnTo>
                  <a:pt x="0" y="4533591"/>
                </a:lnTo>
                <a:lnTo>
                  <a:pt x="0" y="0"/>
                </a:lnTo>
                <a:close/>
              </a:path>
            </a:pathLst>
          </a:custGeom>
          <a:blipFill>
            <a:blip r:embed="rId5"/>
            <a:stretch>
              <a:fillRect l="0" t="0" r="0" b="0"/>
            </a:stretch>
          </a:blipFill>
          <a:ln w="38100" cap="sq">
            <a:solidFill>
              <a:srgbClr val="000000"/>
            </a:solidFill>
            <a:prstDash val="solid"/>
            <a:miter/>
          </a:ln>
        </p:spPr>
      </p:sp>
      <p:sp>
        <p:nvSpPr>
          <p:cNvPr name="TextBox 5" id="5"/>
          <p:cNvSpPr txBox="true"/>
          <p:nvPr/>
        </p:nvSpPr>
        <p:spPr>
          <a:xfrm rot="0">
            <a:off x="2096928" y="1703888"/>
            <a:ext cx="8884238" cy="1544955"/>
          </a:xfrm>
          <a:prstGeom prst="rect">
            <a:avLst/>
          </a:prstGeom>
        </p:spPr>
        <p:txBody>
          <a:bodyPr anchor="t" rtlCol="false" tIns="0" lIns="0" bIns="0" rIns="0">
            <a:spAutoFit/>
          </a:bodyPr>
          <a:lstStyle/>
          <a:p>
            <a:pPr algn="l">
              <a:lnSpc>
                <a:spcPts val="6359"/>
              </a:lnSpc>
            </a:pPr>
            <a:r>
              <a:rPr lang="en-US" sz="3999" b="true">
                <a:solidFill>
                  <a:srgbClr val="074C6D"/>
                </a:solidFill>
                <a:latin typeface="Montserrat Bold"/>
                <a:ea typeface="Montserrat Bold"/>
                <a:cs typeface="Montserrat Bold"/>
                <a:sym typeface="Montserrat Bold"/>
              </a:rPr>
              <a:t>Création de 3 Identités visuelles “Utile un jour, utile toujours?”</a:t>
            </a:r>
          </a:p>
        </p:txBody>
      </p:sp>
      <p:sp>
        <p:nvSpPr>
          <p:cNvPr name="Freeform 6" id="6"/>
          <p:cNvSpPr/>
          <p:nvPr/>
        </p:nvSpPr>
        <p:spPr>
          <a:xfrm flipH="false" flipV="false" rot="-2814585">
            <a:off x="16901732" y="1792261"/>
            <a:ext cx="675660" cy="1076749"/>
          </a:xfrm>
          <a:custGeom>
            <a:avLst/>
            <a:gdLst/>
            <a:ahLst/>
            <a:cxnLst/>
            <a:rect r="r" b="b" t="t" l="l"/>
            <a:pathLst>
              <a:path h="1076749" w="675660">
                <a:moveTo>
                  <a:pt x="0" y="0"/>
                </a:moveTo>
                <a:lnTo>
                  <a:pt x="675659" y="0"/>
                </a:lnTo>
                <a:lnTo>
                  <a:pt x="675659" y="1076749"/>
                </a:lnTo>
                <a:lnTo>
                  <a:pt x="0" y="1076749"/>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grpSp>
        <p:nvGrpSpPr>
          <p:cNvPr name="Group 7" id="7"/>
          <p:cNvGrpSpPr/>
          <p:nvPr/>
        </p:nvGrpSpPr>
        <p:grpSpPr>
          <a:xfrm rot="0">
            <a:off x="11540527" y="1846763"/>
            <a:ext cx="5348925" cy="943883"/>
            <a:chOff x="0" y="0"/>
            <a:chExt cx="1408770" cy="248595"/>
          </a:xfrm>
        </p:grpSpPr>
        <p:sp>
          <p:nvSpPr>
            <p:cNvPr name="Freeform 8" id="8"/>
            <p:cNvSpPr/>
            <p:nvPr/>
          </p:nvSpPr>
          <p:spPr>
            <a:xfrm flipH="false" flipV="false" rot="0">
              <a:off x="0" y="0"/>
              <a:ext cx="1408770" cy="248595"/>
            </a:xfrm>
            <a:custGeom>
              <a:avLst/>
              <a:gdLst/>
              <a:ahLst/>
              <a:cxnLst/>
              <a:rect r="r" b="b" t="t" l="l"/>
              <a:pathLst>
                <a:path h="248595" w="1408770">
                  <a:moveTo>
                    <a:pt x="73816" y="0"/>
                  </a:moveTo>
                  <a:lnTo>
                    <a:pt x="1334954" y="0"/>
                  </a:lnTo>
                  <a:cubicBezTo>
                    <a:pt x="1354531" y="0"/>
                    <a:pt x="1373307" y="7777"/>
                    <a:pt x="1387150" y="21620"/>
                  </a:cubicBezTo>
                  <a:cubicBezTo>
                    <a:pt x="1400993" y="35464"/>
                    <a:pt x="1408770" y="54239"/>
                    <a:pt x="1408770" y="73816"/>
                  </a:cubicBezTo>
                  <a:lnTo>
                    <a:pt x="1408770" y="174778"/>
                  </a:lnTo>
                  <a:cubicBezTo>
                    <a:pt x="1408770" y="215546"/>
                    <a:pt x="1375722" y="248595"/>
                    <a:pt x="1334954" y="248595"/>
                  </a:cubicBezTo>
                  <a:lnTo>
                    <a:pt x="73816" y="248595"/>
                  </a:lnTo>
                  <a:cubicBezTo>
                    <a:pt x="54239" y="248595"/>
                    <a:pt x="35464" y="240818"/>
                    <a:pt x="21620" y="226974"/>
                  </a:cubicBezTo>
                  <a:cubicBezTo>
                    <a:pt x="7777" y="213131"/>
                    <a:pt x="0" y="194356"/>
                    <a:pt x="0" y="174778"/>
                  </a:cubicBezTo>
                  <a:lnTo>
                    <a:pt x="0" y="73816"/>
                  </a:lnTo>
                  <a:cubicBezTo>
                    <a:pt x="0" y="54239"/>
                    <a:pt x="7777" y="35464"/>
                    <a:pt x="21620" y="21620"/>
                  </a:cubicBezTo>
                  <a:cubicBezTo>
                    <a:pt x="35464" y="7777"/>
                    <a:pt x="54239" y="0"/>
                    <a:pt x="73816" y="0"/>
                  </a:cubicBezTo>
                  <a:close/>
                </a:path>
              </a:pathLst>
            </a:custGeom>
            <a:solidFill>
              <a:srgbClr val="00B0A9"/>
            </a:solidFill>
          </p:spPr>
        </p:sp>
        <p:sp>
          <p:nvSpPr>
            <p:cNvPr name="TextBox 9" id="9"/>
            <p:cNvSpPr txBox="true"/>
            <p:nvPr/>
          </p:nvSpPr>
          <p:spPr>
            <a:xfrm>
              <a:off x="0" y="85725"/>
              <a:ext cx="1408770" cy="162870"/>
            </a:xfrm>
            <a:prstGeom prst="rect">
              <a:avLst/>
            </a:prstGeom>
          </p:spPr>
          <p:txBody>
            <a:bodyPr anchor="ctr" rtlCol="false" tIns="50800" lIns="50800" bIns="50800" rIns="50800"/>
            <a:lstStyle/>
            <a:p>
              <a:pPr algn="ctr">
                <a:lnSpc>
                  <a:spcPts val="1925"/>
                </a:lnSpc>
              </a:pPr>
            </a:p>
          </p:txBody>
        </p:sp>
      </p:grpSp>
      <p:sp>
        <p:nvSpPr>
          <p:cNvPr name="TextBox 10" id="10"/>
          <p:cNvSpPr txBox="true"/>
          <p:nvPr/>
        </p:nvSpPr>
        <p:spPr>
          <a:xfrm rot="0">
            <a:off x="11696923" y="2100264"/>
            <a:ext cx="5036131" cy="389255"/>
          </a:xfrm>
          <a:prstGeom prst="rect">
            <a:avLst/>
          </a:prstGeom>
        </p:spPr>
        <p:txBody>
          <a:bodyPr anchor="t" rtlCol="false" tIns="0" lIns="0" bIns="0" rIns="0">
            <a:spAutoFit/>
          </a:bodyPr>
          <a:lstStyle/>
          <a:p>
            <a:pPr algn="ctr">
              <a:lnSpc>
                <a:spcPts val="3219"/>
              </a:lnSpc>
              <a:spcBef>
                <a:spcPct val="0"/>
              </a:spcBef>
            </a:pPr>
            <a:r>
              <a:rPr lang="en-US" sz="2299">
                <a:solidFill>
                  <a:srgbClr val="FFFFFF"/>
                </a:solidFill>
                <a:latin typeface="Montserrat"/>
                <a:ea typeface="Montserrat"/>
                <a:cs typeface="Montserrat"/>
                <a:sym typeface="Montserrat"/>
              </a:rPr>
              <a:t>Ces supports sont disponibles </a:t>
            </a:r>
            <a:r>
              <a:rPr lang="en-US" sz="2299" u="sng">
                <a:solidFill>
                  <a:srgbClr val="FFFFFF"/>
                </a:solidFill>
                <a:latin typeface="Montserrat"/>
                <a:ea typeface="Montserrat"/>
                <a:cs typeface="Montserrat"/>
                <a:sym typeface="Montserrat"/>
                <a:hlinkClick r:id="rId8" tooltip="https://www.omedit-grand-est.ars.sante.fr/outils-de-communication-et-de-sensibilisation"/>
              </a:rPr>
              <a:t>ici</a:t>
            </a:r>
          </a:p>
        </p:txBody>
      </p:sp>
      <p:sp>
        <p:nvSpPr>
          <p:cNvPr name="TextBox 11" id="11"/>
          <p:cNvSpPr txBox="true"/>
          <p:nvPr/>
        </p:nvSpPr>
        <p:spPr>
          <a:xfrm rot="0">
            <a:off x="5490609" y="9210675"/>
            <a:ext cx="11748953" cy="488315"/>
          </a:xfrm>
          <a:prstGeom prst="rect">
            <a:avLst/>
          </a:prstGeom>
        </p:spPr>
        <p:txBody>
          <a:bodyPr anchor="t" rtlCol="false" tIns="0" lIns="0" bIns="0" rIns="0">
            <a:spAutoFit/>
          </a:bodyPr>
          <a:lstStyle/>
          <a:p>
            <a:pPr algn="r">
              <a:lnSpc>
                <a:spcPts val="4060"/>
              </a:lnSpc>
              <a:spcBef>
                <a:spcPct val="0"/>
              </a:spcBef>
            </a:pPr>
            <a:r>
              <a:rPr lang="en-US" b="true" sz="2900" spc="-237">
                <a:solidFill>
                  <a:srgbClr val="00B0A9"/>
                </a:solidFill>
                <a:latin typeface="Montserrat Bold"/>
                <a:ea typeface="Montserrat Bold"/>
                <a:cs typeface="Montserrat Bold"/>
                <a:sym typeface="Montserrat Bold"/>
              </a:rPr>
              <a:t>À </a:t>
            </a:r>
            <a:r>
              <a:rPr lang="en-US" b="true" sz="2900" spc="-237">
                <a:solidFill>
                  <a:srgbClr val="00B0A9"/>
                </a:solidFill>
                <a:latin typeface="Montserrat Bold"/>
                <a:ea typeface="Montserrat Bold"/>
                <a:cs typeface="Montserrat Bold"/>
                <a:sym typeface="Montserrat Bold"/>
              </a:rPr>
              <a:t>diffuser dans les cabinets médicaux, salles d’attente, en officines ! </a:t>
            </a:r>
          </a:p>
        </p:txBody>
      </p:sp>
      <p:sp>
        <p:nvSpPr>
          <p:cNvPr name="TextBox 12" id="12"/>
          <p:cNvSpPr txBox="true"/>
          <p:nvPr/>
        </p:nvSpPr>
        <p:spPr>
          <a:xfrm rot="0">
            <a:off x="2682444" y="552050"/>
            <a:ext cx="16094591" cy="625475"/>
          </a:xfrm>
          <a:prstGeom prst="rect">
            <a:avLst/>
          </a:prstGeom>
        </p:spPr>
        <p:txBody>
          <a:bodyPr anchor="t" rtlCol="false" tIns="0" lIns="0" bIns="0" rIns="0">
            <a:spAutoFit/>
          </a:bodyPr>
          <a:lstStyle/>
          <a:p>
            <a:pPr algn="just">
              <a:lnSpc>
                <a:spcPts val="4599"/>
              </a:lnSpc>
            </a:pPr>
            <a:r>
              <a:rPr lang="en-US" b="true" sz="3999" spc="195">
                <a:solidFill>
                  <a:srgbClr val="2D4F9B"/>
                </a:solidFill>
                <a:latin typeface="Poppins Bold"/>
                <a:ea typeface="Poppins Bold"/>
                <a:cs typeface="Poppins Bold"/>
                <a:sym typeface="Poppins Bold"/>
              </a:rPr>
              <a:t> LA SENSIBILISATION À LA DÉPRESCRIPTION</a:t>
            </a:r>
          </a:p>
        </p:txBody>
      </p:sp>
      <p:sp>
        <p:nvSpPr>
          <p:cNvPr name="TextBox 13" id="13"/>
          <p:cNvSpPr txBox="true"/>
          <p:nvPr/>
        </p:nvSpPr>
        <p:spPr>
          <a:xfrm rot="0">
            <a:off x="2979414" y="8669122"/>
            <a:ext cx="1263610" cy="330323"/>
          </a:xfrm>
          <a:prstGeom prst="rect">
            <a:avLst/>
          </a:prstGeom>
        </p:spPr>
        <p:txBody>
          <a:bodyPr anchor="t" rtlCol="false" tIns="0" lIns="0" bIns="0" rIns="0">
            <a:spAutoFit/>
          </a:bodyPr>
          <a:lstStyle/>
          <a:p>
            <a:pPr algn="ctr">
              <a:lnSpc>
                <a:spcPts val="2793"/>
              </a:lnSpc>
              <a:spcBef>
                <a:spcPct val="0"/>
              </a:spcBef>
            </a:pPr>
            <a:r>
              <a:rPr lang="en-US" sz="1995">
                <a:solidFill>
                  <a:srgbClr val="000000"/>
                </a:solidFill>
                <a:latin typeface="Garet"/>
                <a:ea typeface="Garet"/>
                <a:cs typeface="Garet"/>
                <a:sym typeface="Garet"/>
              </a:rPr>
              <a:t>Médecins</a:t>
            </a:r>
          </a:p>
        </p:txBody>
      </p:sp>
      <p:sp>
        <p:nvSpPr>
          <p:cNvPr name="TextBox 14" id="14"/>
          <p:cNvSpPr txBox="true"/>
          <p:nvPr/>
        </p:nvSpPr>
        <p:spPr>
          <a:xfrm rot="0">
            <a:off x="8515798" y="8669122"/>
            <a:ext cx="1704499" cy="330323"/>
          </a:xfrm>
          <a:prstGeom prst="rect">
            <a:avLst/>
          </a:prstGeom>
        </p:spPr>
        <p:txBody>
          <a:bodyPr anchor="t" rtlCol="false" tIns="0" lIns="0" bIns="0" rIns="0">
            <a:spAutoFit/>
          </a:bodyPr>
          <a:lstStyle/>
          <a:p>
            <a:pPr algn="ctr">
              <a:lnSpc>
                <a:spcPts val="2793"/>
              </a:lnSpc>
              <a:spcBef>
                <a:spcPct val="0"/>
              </a:spcBef>
            </a:pPr>
            <a:r>
              <a:rPr lang="en-US" sz="1995">
                <a:solidFill>
                  <a:srgbClr val="000000"/>
                </a:solidFill>
                <a:latin typeface="Garet"/>
                <a:ea typeface="Garet"/>
                <a:cs typeface="Garet"/>
                <a:sym typeface="Garet"/>
              </a:rPr>
              <a:t>Pharmaciens</a:t>
            </a:r>
          </a:p>
        </p:txBody>
      </p:sp>
      <p:sp>
        <p:nvSpPr>
          <p:cNvPr name="TextBox 15" id="15"/>
          <p:cNvSpPr txBox="true"/>
          <p:nvPr/>
        </p:nvSpPr>
        <p:spPr>
          <a:xfrm rot="0">
            <a:off x="14214989" y="8669122"/>
            <a:ext cx="1078349" cy="330323"/>
          </a:xfrm>
          <a:prstGeom prst="rect">
            <a:avLst/>
          </a:prstGeom>
        </p:spPr>
        <p:txBody>
          <a:bodyPr anchor="t" rtlCol="false" tIns="0" lIns="0" bIns="0" rIns="0">
            <a:spAutoFit/>
          </a:bodyPr>
          <a:lstStyle/>
          <a:p>
            <a:pPr algn="ctr">
              <a:lnSpc>
                <a:spcPts val="2793"/>
              </a:lnSpc>
              <a:spcBef>
                <a:spcPct val="0"/>
              </a:spcBef>
            </a:pPr>
            <a:r>
              <a:rPr lang="en-US" sz="1995">
                <a:solidFill>
                  <a:srgbClr val="000000"/>
                </a:solidFill>
                <a:latin typeface="Garet"/>
                <a:ea typeface="Garet"/>
                <a:cs typeface="Garet"/>
                <a:sym typeface="Garet"/>
              </a:rPr>
              <a:t>Patients</a:t>
            </a:r>
          </a:p>
        </p:txBody>
      </p:sp>
      <p:grpSp>
        <p:nvGrpSpPr>
          <p:cNvPr name="Group 16" id="16"/>
          <p:cNvGrpSpPr/>
          <p:nvPr/>
        </p:nvGrpSpPr>
        <p:grpSpPr>
          <a:xfrm rot="0">
            <a:off x="31370" y="-416143"/>
            <a:ext cx="2362367" cy="2327829"/>
            <a:chOff x="0" y="0"/>
            <a:chExt cx="3149822" cy="3103771"/>
          </a:xfrm>
        </p:grpSpPr>
        <p:grpSp>
          <p:nvGrpSpPr>
            <p:cNvPr name="Group 17" id="17"/>
            <p:cNvGrpSpPr/>
            <p:nvPr/>
          </p:nvGrpSpPr>
          <p:grpSpPr>
            <a:xfrm rot="0">
              <a:off x="621420" y="0"/>
              <a:ext cx="1737376" cy="3044560"/>
              <a:chOff x="0" y="0"/>
              <a:chExt cx="528634" cy="926373"/>
            </a:xfrm>
          </p:grpSpPr>
          <p:sp>
            <p:nvSpPr>
              <p:cNvPr name="Freeform 18" id="18"/>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19" id="19"/>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20" id="20"/>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9"/>
              <a:stretch>
                <a:fillRect l="0" t="0" r="0" b="0"/>
              </a:stretch>
            </a:blipFill>
          </p:spPr>
        </p:sp>
      </p:gr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solidFill>
          <a:srgbClr val="FFFFFE"/>
        </a:solidFill>
      </p:bgPr>
    </p:bg>
    <p:spTree>
      <p:nvGrpSpPr>
        <p:cNvPr id="1" name=""/>
        <p:cNvGrpSpPr/>
        <p:nvPr/>
      </p:nvGrpSpPr>
      <p:grpSpPr>
        <a:xfrm>
          <a:off x="0" y="0"/>
          <a:ext cx="0" cy="0"/>
          <a:chOff x="0" y="0"/>
          <a:chExt cx="0" cy="0"/>
        </a:xfrm>
      </p:grpSpPr>
      <p:sp>
        <p:nvSpPr>
          <p:cNvPr name="TextBox 2" id="2"/>
          <p:cNvSpPr txBox="true"/>
          <p:nvPr/>
        </p:nvSpPr>
        <p:spPr>
          <a:xfrm rot="0">
            <a:off x="2641079" y="552050"/>
            <a:ext cx="16094591" cy="625475"/>
          </a:xfrm>
          <a:prstGeom prst="rect">
            <a:avLst/>
          </a:prstGeom>
        </p:spPr>
        <p:txBody>
          <a:bodyPr anchor="t" rtlCol="false" tIns="0" lIns="0" bIns="0" rIns="0">
            <a:spAutoFit/>
          </a:bodyPr>
          <a:lstStyle/>
          <a:p>
            <a:pPr algn="just">
              <a:lnSpc>
                <a:spcPts val="4599"/>
              </a:lnSpc>
            </a:pPr>
            <a:r>
              <a:rPr lang="en-US" b="true" sz="3999" spc="195">
                <a:solidFill>
                  <a:srgbClr val="2D4F9B"/>
                </a:solidFill>
                <a:latin typeface="Poppins Bold"/>
                <a:ea typeface="Poppins Bold"/>
                <a:cs typeface="Poppins Bold"/>
                <a:sym typeface="Poppins Bold"/>
              </a:rPr>
              <a:t> LA COMMUNICATION AVEC LE PATIENT</a:t>
            </a:r>
          </a:p>
        </p:txBody>
      </p:sp>
      <p:sp>
        <p:nvSpPr>
          <p:cNvPr name="Freeform 3" id="3"/>
          <p:cNvSpPr/>
          <p:nvPr/>
        </p:nvSpPr>
        <p:spPr>
          <a:xfrm flipH="false" flipV="false" rot="0">
            <a:off x="-47630" y="9105186"/>
            <a:ext cx="3159757" cy="1181814"/>
          </a:xfrm>
          <a:custGeom>
            <a:avLst/>
            <a:gdLst/>
            <a:ahLst/>
            <a:cxnLst/>
            <a:rect r="r" b="b" t="t" l="l"/>
            <a:pathLst>
              <a:path h="1181814" w="3159757">
                <a:moveTo>
                  <a:pt x="0" y="0"/>
                </a:moveTo>
                <a:lnTo>
                  <a:pt x="3159757" y="0"/>
                </a:lnTo>
                <a:lnTo>
                  <a:pt x="3159757" y="1181814"/>
                </a:lnTo>
                <a:lnTo>
                  <a:pt x="0" y="1181814"/>
                </a:lnTo>
                <a:lnTo>
                  <a:pt x="0" y="0"/>
                </a:lnTo>
                <a:close/>
              </a:path>
            </a:pathLst>
          </a:custGeom>
          <a:blipFill>
            <a:blip r:embed="rId2"/>
            <a:stretch>
              <a:fillRect l="-134219" t="-489" r="0" b="-489"/>
            </a:stretch>
          </a:blipFill>
        </p:spPr>
      </p:sp>
      <p:sp>
        <p:nvSpPr>
          <p:cNvPr name="Freeform 4" id="4"/>
          <p:cNvSpPr/>
          <p:nvPr/>
        </p:nvSpPr>
        <p:spPr>
          <a:xfrm flipH="false" flipV="false" rot="0">
            <a:off x="2495956" y="1850535"/>
            <a:ext cx="5403197" cy="7236950"/>
          </a:xfrm>
          <a:custGeom>
            <a:avLst/>
            <a:gdLst/>
            <a:ahLst/>
            <a:cxnLst/>
            <a:rect r="r" b="b" t="t" l="l"/>
            <a:pathLst>
              <a:path h="7236950" w="5403197">
                <a:moveTo>
                  <a:pt x="0" y="0"/>
                </a:moveTo>
                <a:lnTo>
                  <a:pt x="5403197" y="0"/>
                </a:lnTo>
                <a:lnTo>
                  <a:pt x="5403197" y="7236950"/>
                </a:lnTo>
                <a:lnTo>
                  <a:pt x="0" y="7236950"/>
                </a:lnTo>
                <a:lnTo>
                  <a:pt x="0" y="0"/>
                </a:lnTo>
                <a:close/>
              </a:path>
            </a:pathLst>
          </a:custGeom>
          <a:blipFill>
            <a:blip r:embed="rId3"/>
            <a:stretch>
              <a:fillRect l="0" t="0" r="0" b="0"/>
            </a:stretch>
          </a:blipFill>
        </p:spPr>
      </p:sp>
      <p:sp>
        <p:nvSpPr>
          <p:cNvPr name="Freeform 5" id="5"/>
          <p:cNvSpPr/>
          <p:nvPr/>
        </p:nvSpPr>
        <p:spPr>
          <a:xfrm flipH="false" flipV="false" rot="1409542">
            <a:off x="7920139" y="5935969"/>
            <a:ext cx="1412013" cy="398894"/>
          </a:xfrm>
          <a:custGeom>
            <a:avLst/>
            <a:gdLst/>
            <a:ahLst/>
            <a:cxnLst/>
            <a:rect r="r" b="b" t="t" l="l"/>
            <a:pathLst>
              <a:path h="398894" w="1412013">
                <a:moveTo>
                  <a:pt x="0" y="0"/>
                </a:moveTo>
                <a:lnTo>
                  <a:pt x="1412013" y="0"/>
                </a:lnTo>
                <a:lnTo>
                  <a:pt x="1412013" y="398894"/>
                </a:lnTo>
                <a:lnTo>
                  <a:pt x="0" y="398894"/>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6" id="6"/>
          <p:cNvSpPr txBox="true"/>
          <p:nvPr/>
        </p:nvSpPr>
        <p:spPr>
          <a:xfrm rot="0">
            <a:off x="8816383" y="2619132"/>
            <a:ext cx="8777209" cy="3776345"/>
          </a:xfrm>
          <a:prstGeom prst="rect">
            <a:avLst/>
          </a:prstGeom>
        </p:spPr>
        <p:txBody>
          <a:bodyPr anchor="t" rtlCol="false" tIns="0" lIns="0" bIns="0" rIns="0">
            <a:spAutoFit/>
          </a:bodyPr>
          <a:lstStyle/>
          <a:p>
            <a:pPr algn="l" marL="474981" indent="-237491" lvl="1">
              <a:lnSpc>
                <a:spcPts val="2530"/>
              </a:lnSpc>
              <a:buFont typeface="Arial"/>
              <a:buChar char="•"/>
            </a:pPr>
            <a:r>
              <a:rPr lang="en-US" sz="2200" spc="107">
                <a:solidFill>
                  <a:srgbClr val="000000"/>
                </a:solidFill>
                <a:latin typeface="Montserrat"/>
                <a:ea typeface="Montserrat"/>
                <a:cs typeface="Montserrat"/>
                <a:sym typeface="Montserrat"/>
              </a:rPr>
              <a:t>La déprescription est une démarche souvent abordée d’un point de vue clinique, technique.... </a:t>
            </a:r>
          </a:p>
          <a:p>
            <a:pPr algn="l">
              <a:lnSpc>
                <a:spcPts val="2530"/>
              </a:lnSpc>
            </a:pPr>
          </a:p>
          <a:p>
            <a:pPr algn="l">
              <a:lnSpc>
                <a:spcPts val="2530"/>
              </a:lnSpc>
            </a:pPr>
          </a:p>
          <a:p>
            <a:pPr algn="l">
              <a:lnSpc>
                <a:spcPts val="2530"/>
              </a:lnSpc>
            </a:pPr>
          </a:p>
          <a:p>
            <a:pPr algn="l" marL="474981" indent="-237491" lvl="1">
              <a:lnSpc>
                <a:spcPts val="2530"/>
              </a:lnSpc>
              <a:buFont typeface="Arial"/>
              <a:buChar char="•"/>
            </a:pPr>
            <a:r>
              <a:rPr lang="en-US" sz="2200" spc="107">
                <a:solidFill>
                  <a:srgbClr val="000000"/>
                </a:solidFill>
                <a:latin typeface="Montserrat"/>
                <a:ea typeface="Montserrat"/>
                <a:cs typeface="Montserrat"/>
                <a:sym typeface="Montserrat"/>
              </a:rPr>
              <a:t>Il s’agit en effet d’un volet assez peu investigué, et pourtant, discuter lors de la consultation de la réduction ou l’arrêt d’un médicament peut être parfois complexe</a:t>
            </a:r>
          </a:p>
          <a:p>
            <a:pPr algn="l">
              <a:lnSpc>
                <a:spcPts val="2530"/>
              </a:lnSpc>
            </a:pPr>
          </a:p>
          <a:p>
            <a:pPr algn="l">
              <a:lnSpc>
                <a:spcPts val="2530"/>
              </a:lnSpc>
            </a:pPr>
          </a:p>
          <a:p>
            <a:pPr algn="l">
              <a:lnSpc>
                <a:spcPts val="2530"/>
              </a:lnSpc>
            </a:pPr>
          </a:p>
        </p:txBody>
      </p:sp>
      <p:grpSp>
        <p:nvGrpSpPr>
          <p:cNvPr name="Group 7" id="7"/>
          <p:cNvGrpSpPr/>
          <p:nvPr/>
        </p:nvGrpSpPr>
        <p:grpSpPr>
          <a:xfrm rot="0">
            <a:off x="10161396" y="8798290"/>
            <a:ext cx="4996697" cy="920021"/>
            <a:chOff x="0" y="0"/>
            <a:chExt cx="1316002" cy="242310"/>
          </a:xfrm>
        </p:grpSpPr>
        <p:sp>
          <p:nvSpPr>
            <p:cNvPr name="Freeform 8" id="8"/>
            <p:cNvSpPr/>
            <p:nvPr/>
          </p:nvSpPr>
          <p:spPr>
            <a:xfrm flipH="false" flipV="false" rot="0">
              <a:off x="0" y="0"/>
              <a:ext cx="1316002" cy="242310"/>
            </a:xfrm>
            <a:custGeom>
              <a:avLst/>
              <a:gdLst/>
              <a:ahLst/>
              <a:cxnLst/>
              <a:rect r="r" b="b" t="t" l="l"/>
              <a:pathLst>
                <a:path h="242310" w="1316002">
                  <a:moveTo>
                    <a:pt x="79020" y="0"/>
                  </a:moveTo>
                  <a:lnTo>
                    <a:pt x="1236983" y="0"/>
                  </a:lnTo>
                  <a:cubicBezTo>
                    <a:pt x="1257940" y="0"/>
                    <a:pt x="1278039" y="8325"/>
                    <a:pt x="1292858" y="23144"/>
                  </a:cubicBezTo>
                  <a:cubicBezTo>
                    <a:pt x="1307677" y="37963"/>
                    <a:pt x="1316002" y="58062"/>
                    <a:pt x="1316002" y="79020"/>
                  </a:cubicBezTo>
                  <a:lnTo>
                    <a:pt x="1316002" y="163290"/>
                  </a:lnTo>
                  <a:cubicBezTo>
                    <a:pt x="1316002" y="206932"/>
                    <a:pt x="1280624" y="242310"/>
                    <a:pt x="1236983" y="242310"/>
                  </a:cubicBezTo>
                  <a:lnTo>
                    <a:pt x="79020" y="242310"/>
                  </a:lnTo>
                  <a:cubicBezTo>
                    <a:pt x="58062" y="242310"/>
                    <a:pt x="37963" y="233985"/>
                    <a:pt x="23144" y="219166"/>
                  </a:cubicBezTo>
                  <a:cubicBezTo>
                    <a:pt x="8325" y="204347"/>
                    <a:pt x="0" y="184248"/>
                    <a:pt x="0" y="163290"/>
                  </a:cubicBezTo>
                  <a:lnTo>
                    <a:pt x="0" y="79020"/>
                  </a:lnTo>
                  <a:cubicBezTo>
                    <a:pt x="0" y="58062"/>
                    <a:pt x="8325" y="37963"/>
                    <a:pt x="23144" y="23144"/>
                  </a:cubicBezTo>
                  <a:cubicBezTo>
                    <a:pt x="37963" y="8325"/>
                    <a:pt x="58062" y="0"/>
                    <a:pt x="79020" y="0"/>
                  </a:cubicBezTo>
                  <a:close/>
                </a:path>
              </a:pathLst>
            </a:custGeom>
            <a:solidFill>
              <a:srgbClr val="00B0A9"/>
            </a:solidFill>
          </p:spPr>
        </p:sp>
        <p:sp>
          <p:nvSpPr>
            <p:cNvPr name="TextBox 9" id="9"/>
            <p:cNvSpPr txBox="true"/>
            <p:nvPr/>
          </p:nvSpPr>
          <p:spPr>
            <a:xfrm>
              <a:off x="0" y="85725"/>
              <a:ext cx="1316002" cy="156585"/>
            </a:xfrm>
            <a:prstGeom prst="rect">
              <a:avLst/>
            </a:prstGeom>
          </p:spPr>
          <p:txBody>
            <a:bodyPr anchor="ctr" rtlCol="false" tIns="50800" lIns="50800" bIns="50800" rIns="50800"/>
            <a:lstStyle/>
            <a:p>
              <a:pPr algn="ctr">
                <a:lnSpc>
                  <a:spcPts val="1925"/>
                </a:lnSpc>
              </a:pPr>
            </a:p>
          </p:txBody>
        </p:sp>
      </p:grpSp>
      <p:sp>
        <p:nvSpPr>
          <p:cNvPr name="TextBox 10" id="10"/>
          <p:cNvSpPr txBox="true"/>
          <p:nvPr/>
        </p:nvSpPr>
        <p:spPr>
          <a:xfrm rot="0">
            <a:off x="8306217" y="9039860"/>
            <a:ext cx="8707055" cy="389255"/>
          </a:xfrm>
          <a:prstGeom prst="rect">
            <a:avLst/>
          </a:prstGeom>
        </p:spPr>
        <p:txBody>
          <a:bodyPr anchor="t" rtlCol="false" tIns="0" lIns="0" bIns="0" rIns="0">
            <a:spAutoFit/>
          </a:bodyPr>
          <a:lstStyle/>
          <a:p>
            <a:pPr algn="ctr">
              <a:lnSpc>
                <a:spcPts val="3219"/>
              </a:lnSpc>
              <a:spcBef>
                <a:spcPct val="0"/>
              </a:spcBef>
            </a:pPr>
            <a:r>
              <a:rPr lang="en-US" sz="2299">
                <a:solidFill>
                  <a:srgbClr val="FFFFFF"/>
                </a:solidFill>
                <a:latin typeface="Montserrat"/>
                <a:ea typeface="Montserrat"/>
                <a:cs typeface="Montserrat"/>
                <a:sym typeface="Montserrat"/>
              </a:rPr>
              <a:t>Ce document est disponible </a:t>
            </a:r>
            <a:r>
              <a:rPr lang="en-US" sz="2299" u="sng">
                <a:solidFill>
                  <a:srgbClr val="FFFFFF"/>
                </a:solidFill>
                <a:latin typeface="Montserrat"/>
                <a:ea typeface="Montserrat"/>
                <a:cs typeface="Montserrat"/>
                <a:sym typeface="Montserrat"/>
                <a:hlinkClick r:id="rId6" tooltip="https://www.omedit-grand-est.ars.sante.fr/boite-outils-pour-ma-pratique"/>
              </a:rPr>
              <a:t>ici</a:t>
            </a:r>
          </a:p>
        </p:txBody>
      </p:sp>
      <p:sp>
        <p:nvSpPr>
          <p:cNvPr name="Freeform 11" id="11"/>
          <p:cNvSpPr/>
          <p:nvPr/>
        </p:nvSpPr>
        <p:spPr>
          <a:xfrm flipH="false" flipV="false" rot="-2814585">
            <a:off x="15444214" y="8719926"/>
            <a:ext cx="675660" cy="1076749"/>
          </a:xfrm>
          <a:custGeom>
            <a:avLst/>
            <a:gdLst/>
            <a:ahLst/>
            <a:cxnLst/>
            <a:rect r="r" b="b" t="t" l="l"/>
            <a:pathLst>
              <a:path h="1076749" w="675660">
                <a:moveTo>
                  <a:pt x="0" y="0"/>
                </a:moveTo>
                <a:lnTo>
                  <a:pt x="675660" y="0"/>
                </a:lnTo>
                <a:lnTo>
                  <a:pt x="675660" y="1076748"/>
                </a:lnTo>
                <a:lnTo>
                  <a:pt x="0" y="1076748"/>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12" id="12"/>
          <p:cNvSpPr txBox="true"/>
          <p:nvPr/>
        </p:nvSpPr>
        <p:spPr>
          <a:xfrm rot="0">
            <a:off x="9353139" y="3313556"/>
            <a:ext cx="6605588" cy="744344"/>
          </a:xfrm>
          <a:prstGeom prst="rect">
            <a:avLst/>
          </a:prstGeom>
        </p:spPr>
        <p:txBody>
          <a:bodyPr anchor="t" rtlCol="false" tIns="0" lIns="0" bIns="0" rIns="0">
            <a:spAutoFit/>
          </a:bodyPr>
          <a:lstStyle/>
          <a:p>
            <a:pPr algn="ctr">
              <a:lnSpc>
                <a:spcPts val="3073"/>
              </a:lnSpc>
              <a:spcBef>
                <a:spcPct val="0"/>
              </a:spcBef>
            </a:pPr>
            <a:r>
              <a:rPr lang="en-US" b="true" sz="2195">
                <a:solidFill>
                  <a:srgbClr val="00B0A9"/>
                </a:solidFill>
                <a:latin typeface="Montserrat Ultra-Bold"/>
                <a:ea typeface="Montserrat Ultra-Bold"/>
                <a:cs typeface="Montserrat Ultra-Bold"/>
                <a:sym typeface="Montserrat Ultra-Bold"/>
              </a:rPr>
              <a:t>Mais qu’en est-il de la communication entre </a:t>
            </a:r>
          </a:p>
          <a:p>
            <a:pPr algn="l">
              <a:lnSpc>
                <a:spcPts val="3073"/>
              </a:lnSpc>
              <a:spcBef>
                <a:spcPct val="0"/>
              </a:spcBef>
            </a:pPr>
            <a:r>
              <a:rPr lang="en-US" b="true" sz="2195">
                <a:solidFill>
                  <a:srgbClr val="00B0A9"/>
                </a:solidFill>
                <a:latin typeface="Montserrat Ultra-Bold"/>
                <a:ea typeface="Montserrat Ultra-Bold"/>
                <a:cs typeface="Montserrat Ultra-Bold"/>
                <a:sym typeface="Montserrat Ultra-Bold"/>
              </a:rPr>
              <a:t>médecin et patient ? </a:t>
            </a:r>
          </a:p>
        </p:txBody>
      </p:sp>
      <p:sp>
        <p:nvSpPr>
          <p:cNvPr name="TextBox 13" id="13"/>
          <p:cNvSpPr txBox="true"/>
          <p:nvPr/>
        </p:nvSpPr>
        <p:spPr>
          <a:xfrm rot="0">
            <a:off x="9516690" y="6097316"/>
            <a:ext cx="7899153" cy="2268344"/>
          </a:xfrm>
          <a:prstGeom prst="rect">
            <a:avLst/>
          </a:prstGeom>
        </p:spPr>
        <p:txBody>
          <a:bodyPr anchor="t" rtlCol="false" tIns="0" lIns="0" bIns="0" rIns="0">
            <a:spAutoFit/>
          </a:bodyPr>
          <a:lstStyle/>
          <a:p>
            <a:pPr algn="l">
              <a:lnSpc>
                <a:spcPts val="3073"/>
              </a:lnSpc>
              <a:spcBef>
                <a:spcPct val="0"/>
              </a:spcBef>
            </a:pPr>
            <a:r>
              <a:rPr lang="en-US" sz="2195">
                <a:solidFill>
                  <a:srgbClr val="000000"/>
                </a:solidFill>
                <a:latin typeface="Montserrat"/>
                <a:ea typeface="Montserrat"/>
                <a:cs typeface="Montserrat"/>
                <a:sym typeface="Montserrat"/>
              </a:rPr>
              <a:t>C’est pour cette raison qu’un document évoquant spécifiquement ces aspects a été construit : </a:t>
            </a:r>
          </a:p>
          <a:p>
            <a:pPr algn="l" marL="473930" indent="-236965" lvl="1">
              <a:lnSpc>
                <a:spcPts val="3073"/>
              </a:lnSpc>
              <a:buFont typeface="Arial"/>
              <a:buChar char="•"/>
            </a:pPr>
            <a:r>
              <a:rPr lang="en-US" sz="2195">
                <a:solidFill>
                  <a:srgbClr val="000000"/>
                </a:solidFill>
                <a:latin typeface="Montserrat"/>
                <a:ea typeface="Montserrat"/>
                <a:cs typeface="Montserrat"/>
                <a:sym typeface="Montserrat"/>
              </a:rPr>
              <a:t>Il vise à aider à orienter la discussion</a:t>
            </a:r>
          </a:p>
          <a:p>
            <a:pPr algn="l" marL="473930" indent="-236965" lvl="1">
              <a:lnSpc>
                <a:spcPts val="3073"/>
              </a:lnSpc>
              <a:buFont typeface="Arial"/>
              <a:buChar char="•"/>
            </a:pPr>
            <a:r>
              <a:rPr lang="en-US" sz="2195">
                <a:solidFill>
                  <a:srgbClr val="000000"/>
                </a:solidFill>
                <a:latin typeface="Montserrat"/>
                <a:ea typeface="Montserrat"/>
                <a:cs typeface="Montserrat"/>
                <a:sym typeface="Montserrat"/>
              </a:rPr>
              <a:t>Il met en avant des questions que le patient est susceptible de se poser dans ce cadre ainsi que des suggestions de réponses à apporter </a:t>
            </a:r>
          </a:p>
        </p:txBody>
      </p:sp>
      <p:grpSp>
        <p:nvGrpSpPr>
          <p:cNvPr name="Group 14" id="14"/>
          <p:cNvGrpSpPr/>
          <p:nvPr/>
        </p:nvGrpSpPr>
        <p:grpSpPr>
          <a:xfrm rot="0">
            <a:off x="31370" y="-416143"/>
            <a:ext cx="2362367" cy="2327829"/>
            <a:chOff x="0" y="0"/>
            <a:chExt cx="3149822" cy="3103771"/>
          </a:xfrm>
        </p:grpSpPr>
        <p:grpSp>
          <p:nvGrpSpPr>
            <p:cNvPr name="Group 15" id="15"/>
            <p:cNvGrpSpPr/>
            <p:nvPr/>
          </p:nvGrpSpPr>
          <p:grpSpPr>
            <a:xfrm rot="0">
              <a:off x="621420" y="0"/>
              <a:ext cx="1737376" cy="3044560"/>
              <a:chOff x="0" y="0"/>
              <a:chExt cx="528634" cy="926373"/>
            </a:xfrm>
          </p:grpSpPr>
          <p:sp>
            <p:nvSpPr>
              <p:cNvPr name="Freeform 16" id="16"/>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17" id="17"/>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18" id="18"/>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9"/>
              <a:stretch>
                <a:fillRect l="0" t="0" r="0" b="0"/>
              </a:stretch>
            </a:blipFill>
          </p:spPr>
        </p:sp>
      </p:gr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31370" y="-416143"/>
            <a:ext cx="2362367" cy="2327829"/>
            <a:chOff x="0" y="0"/>
            <a:chExt cx="3149822" cy="3103771"/>
          </a:xfrm>
        </p:grpSpPr>
        <p:grpSp>
          <p:nvGrpSpPr>
            <p:cNvPr name="Group 3" id="3"/>
            <p:cNvGrpSpPr/>
            <p:nvPr/>
          </p:nvGrpSpPr>
          <p:grpSpPr>
            <a:xfrm rot="0">
              <a:off x="621420" y="0"/>
              <a:ext cx="1737376" cy="3044560"/>
              <a:chOff x="0" y="0"/>
              <a:chExt cx="528634" cy="926373"/>
            </a:xfrm>
          </p:grpSpPr>
          <p:sp>
            <p:nvSpPr>
              <p:cNvPr name="Freeform 4" id="4"/>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5" id="5"/>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6" id="6"/>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2"/>
              <a:stretch>
                <a:fillRect l="0" t="0" r="0" b="0"/>
              </a:stretch>
            </a:blipFill>
          </p:spPr>
        </p:sp>
      </p:grpSp>
      <p:grpSp>
        <p:nvGrpSpPr>
          <p:cNvPr name="Group 7" id="7"/>
          <p:cNvGrpSpPr/>
          <p:nvPr/>
        </p:nvGrpSpPr>
        <p:grpSpPr>
          <a:xfrm rot="0">
            <a:off x="5714946" y="1201076"/>
            <a:ext cx="8863785" cy="8650533"/>
            <a:chOff x="0" y="0"/>
            <a:chExt cx="2334495" cy="2278330"/>
          </a:xfrm>
        </p:grpSpPr>
        <p:sp>
          <p:nvSpPr>
            <p:cNvPr name="Freeform 8" id="8"/>
            <p:cNvSpPr/>
            <p:nvPr/>
          </p:nvSpPr>
          <p:spPr>
            <a:xfrm flipH="false" flipV="false" rot="0">
              <a:off x="0" y="0"/>
              <a:ext cx="2334495" cy="2278330"/>
            </a:xfrm>
            <a:custGeom>
              <a:avLst/>
              <a:gdLst/>
              <a:ahLst/>
              <a:cxnLst/>
              <a:rect r="r" b="b" t="t" l="l"/>
              <a:pathLst>
                <a:path h="2278330" w="2334495">
                  <a:moveTo>
                    <a:pt x="44545" y="0"/>
                  </a:moveTo>
                  <a:lnTo>
                    <a:pt x="2289950" y="0"/>
                  </a:lnTo>
                  <a:cubicBezTo>
                    <a:pt x="2314551" y="0"/>
                    <a:pt x="2334495" y="19944"/>
                    <a:pt x="2334495" y="44545"/>
                  </a:cubicBezTo>
                  <a:lnTo>
                    <a:pt x="2334495" y="2233785"/>
                  </a:lnTo>
                  <a:cubicBezTo>
                    <a:pt x="2334495" y="2258386"/>
                    <a:pt x="2314551" y="2278330"/>
                    <a:pt x="2289950" y="2278330"/>
                  </a:cubicBezTo>
                  <a:lnTo>
                    <a:pt x="44545" y="2278330"/>
                  </a:lnTo>
                  <a:cubicBezTo>
                    <a:pt x="19944" y="2278330"/>
                    <a:pt x="0" y="2258386"/>
                    <a:pt x="0" y="2233785"/>
                  </a:cubicBezTo>
                  <a:lnTo>
                    <a:pt x="0" y="44545"/>
                  </a:lnTo>
                  <a:cubicBezTo>
                    <a:pt x="0" y="19944"/>
                    <a:pt x="19944" y="0"/>
                    <a:pt x="44545" y="0"/>
                  </a:cubicBezTo>
                  <a:close/>
                </a:path>
              </a:pathLst>
            </a:custGeom>
            <a:solidFill>
              <a:srgbClr val="16B2AB"/>
            </a:solidFill>
          </p:spPr>
        </p:sp>
        <p:sp>
          <p:nvSpPr>
            <p:cNvPr name="TextBox 9" id="9"/>
            <p:cNvSpPr txBox="true"/>
            <p:nvPr/>
          </p:nvSpPr>
          <p:spPr>
            <a:xfrm>
              <a:off x="0" y="-28575"/>
              <a:ext cx="2334495" cy="2306905"/>
            </a:xfrm>
            <a:prstGeom prst="rect">
              <a:avLst/>
            </a:prstGeom>
          </p:spPr>
          <p:txBody>
            <a:bodyPr anchor="ctr" rtlCol="false" tIns="50800" lIns="50800" bIns="50800" rIns="50800"/>
            <a:lstStyle/>
            <a:p>
              <a:pPr algn="ctr">
                <a:lnSpc>
                  <a:spcPts val="2793"/>
                </a:lnSpc>
              </a:pPr>
            </a:p>
          </p:txBody>
        </p:sp>
      </p:grpSp>
      <p:sp>
        <p:nvSpPr>
          <p:cNvPr name="TextBox 10" id="10"/>
          <p:cNvSpPr txBox="true"/>
          <p:nvPr/>
        </p:nvSpPr>
        <p:spPr>
          <a:xfrm rot="0">
            <a:off x="2393737" y="425509"/>
            <a:ext cx="15506204" cy="625475"/>
          </a:xfrm>
          <a:prstGeom prst="rect">
            <a:avLst/>
          </a:prstGeom>
        </p:spPr>
        <p:txBody>
          <a:bodyPr anchor="t" rtlCol="false" tIns="0" lIns="0" bIns="0" rIns="0">
            <a:spAutoFit/>
          </a:bodyPr>
          <a:lstStyle/>
          <a:p>
            <a:pPr algn="just">
              <a:lnSpc>
                <a:spcPts val="4599"/>
              </a:lnSpc>
            </a:pPr>
            <a:r>
              <a:rPr lang="en-US" b="true" sz="3999" spc="195">
                <a:solidFill>
                  <a:srgbClr val="2D4F9B"/>
                </a:solidFill>
                <a:latin typeface="Poppins Bold"/>
                <a:ea typeface="Poppins Bold"/>
                <a:cs typeface="Poppins Bold"/>
                <a:sym typeface="Poppins Bold"/>
              </a:rPr>
              <a:t>ÉTAT DES LIEUX</a:t>
            </a:r>
          </a:p>
        </p:txBody>
      </p:sp>
      <p:sp>
        <p:nvSpPr>
          <p:cNvPr name="Freeform 11" id="11"/>
          <p:cNvSpPr/>
          <p:nvPr/>
        </p:nvSpPr>
        <p:spPr>
          <a:xfrm flipH="false" flipV="false" rot="0">
            <a:off x="6295426" y="1556653"/>
            <a:ext cx="7708474" cy="7945203"/>
          </a:xfrm>
          <a:custGeom>
            <a:avLst/>
            <a:gdLst/>
            <a:ahLst/>
            <a:cxnLst/>
            <a:rect r="r" b="b" t="t" l="l"/>
            <a:pathLst>
              <a:path h="7945203" w="7708474">
                <a:moveTo>
                  <a:pt x="0" y="0"/>
                </a:moveTo>
                <a:lnTo>
                  <a:pt x="7708474" y="0"/>
                </a:lnTo>
                <a:lnTo>
                  <a:pt x="7708474" y="7945202"/>
                </a:lnTo>
                <a:lnTo>
                  <a:pt x="0" y="7945202"/>
                </a:lnTo>
                <a:lnTo>
                  <a:pt x="0" y="0"/>
                </a:lnTo>
                <a:close/>
              </a:path>
            </a:pathLst>
          </a:custGeom>
          <a:blipFill>
            <a:blip r:embed="rId3"/>
            <a:stretch>
              <a:fillRect l="0" t="0" r="0" b="0"/>
            </a:stretch>
          </a:blipFill>
        </p:spPr>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bg>
      <p:bgPr>
        <a:solidFill>
          <a:srgbClr val="FFFFFE"/>
        </a:solidFill>
      </p:bgPr>
    </p:bg>
    <p:spTree>
      <p:nvGrpSpPr>
        <p:cNvPr id="1" name=""/>
        <p:cNvGrpSpPr/>
        <p:nvPr/>
      </p:nvGrpSpPr>
      <p:grpSpPr>
        <a:xfrm>
          <a:off x="0" y="0"/>
          <a:ext cx="0" cy="0"/>
          <a:chOff x="0" y="0"/>
          <a:chExt cx="0" cy="0"/>
        </a:xfrm>
      </p:grpSpPr>
      <p:sp>
        <p:nvSpPr>
          <p:cNvPr name="TextBox 2" id="2"/>
          <p:cNvSpPr txBox="true"/>
          <p:nvPr/>
        </p:nvSpPr>
        <p:spPr>
          <a:xfrm rot="0">
            <a:off x="2641079" y="552050"/>
            <a:ext cx="16094591" cy="625475"/>
          </a:xfrm>
          <a:prstGeom prst="rect">
            <a:avLst/>
          </a:prstGeom>
        </p:spPr>
        <p:txBody>
          <a:bodyPr anchor="t" rtlCol="false" tIns="0" lIns="0" bIns="0" rIns="0">
            <a:spAutoFit/>
          </a:bodyPr>
          <a:lstStyle/>
          <a:p>
            <a:pPr algn="just">
              <a:lnSpc>
                <a:spcPts val="4599"/>
              </a:lnSpc>
            </a:pPr>
            <a:r>
              <a:rPr lang="en-US" b="true" sz="3999" spc="195">
                <a:solidFill>
                  <a:srgbClr val="2D4F9B"/>
                </a:solidFill>
                <a:latin typeface="Poppins Bold"/>
                <a:ea typeface="Poppins Bold"/>
                <a:cs typeface="Poppins Bold"/>
                <a:sym typeface="Poppins Bold"/>
              </a:rPr>
              <a:t> LA MISE EN OEUVRE</a:t>
            </a:r>
          </a:p>
        </p:txBody>
      </p:sp>
      <p:sp>
        <p:nvSpPr>
          <p:cNvPr name="Freeform 3" id="3"/>
          <p:cNvSpPr/>
          <p:nvPr/>
        </p:nvSpPr>
        <p:spPr>
          <a:xfrm flipH="false" flipV="false" rot="0">
            <a:off x="-47630" y="9105186"/>
            <a:ext cx="3159757" cy="1181814"/>
          </a:xfrm>
          <a:custGeom>
            <a:avLst/>
            <a:gdLst/>
            <a:ahLst/>
            <a:cxnLst/>
            <a:rect r="r" b="b" t="t" l="l"/>
            <a:pathLst>
              <a:path h="1181814" w="3159757">
                <a:moveTo>
                  <a:pt x="0" y="0"/>
                </a:moveTo>
                <a:lnTo>
                  <a:pt x="3159757" y="0"/>
                </a:lnTo>
                <a:lnTo>
                  <a:pt x="3159757" y="1181814"/>
                </a:lnTo>
                <a:lnTo>
                  <a:pt x="0" y="1181814"/>
                </a:lnTo>
                <a:lnTo>
                  <a:pt x="0" y="0"/>
                </a:lnTo>
                <a:close/>
              </a:path>
            </a:pathLst>
          </a:custGeom>
          <a:blipFill>
            <a:blip r:embed="rId2"/>
            <a:stretch>
              <a:fillRect l="-134219" t="-489" r="0" b="-489"/>
            </a:stretch>
          </a:blipFill>
        </p:spPr>
      </p:sp>
      <p:sp>
        <p:nvSpPr>
          <p:cNvPr name="Freeform 4" id="4"/>
          <p:cNvSpPr/>
          <p:nvPr/>
        </p:nvSpPr>
        <p:spPr>
          <a:xfrm flipH="false" flipV="false" rot="0">
            <a:off x="1644203" y="2291786"/>
            <a:ext cx="9558850" cy="6842281"/>
          </a:xfrm>
          <a:custGeom>
            <a:avLst/>
            <a:gdLst/>
            <a:ahLst/>
            <a:cxnLst/>
            <a:rect r="r" b="b" t="t" l="l"/>
            <a:pathLst>
              <a:path h="6842281" w="9558850">
                <a:moveTo>
                  <a:pt x="0" y="0"/>
                </a:moveTo>
                <a:lnTo>
                  <a:pt x="9558850" y="0"/>
                </a:lnTo>
                <a:lnTo>
                  <a:pt x="9558850" y="6842281"/>
                </a:lnTo>
                <a:lnTo>
                  <a:pt x="0" y="6842281"/>
                </a:lnTo>
                <a:lnTo>
                  <a:pt x="0" y="0"/>
                </a:lnTo>
                <a:close/>
              </a:path>
            </a:pathLst>
          </a:custGeom>
          <a:blipFill>
            <a:blip r:embed="rId3"/>
            <a:stretch>
              <a:fillRect l="0" t="-1845" r="-3709" b="0"/>
            </a:stretch>
          </a:blipFill>
        </p:spPr>
      </p:sp>
      <p:sp>
        <p:nvSpPr>
          <p:cNvPr name="TextBox 5" id="5"/>
          <p:cNvSpPr txBox="true"/>
          <p:nvPr/>
        </p:nvSpPr>
        <p:spPr>
          <a:xfrm rot="0">
            <a:off x="2551172" y="1290790"/>
            <a:ext cx="15240637" cy="744855"/>
          </a:xfrm>
          <a:prstGeom prst="rect">
            <a:avLst/>
          </a:prstGeom>
        </p:spPr>
        <p:txBody>
          <a:bodyPr anchor="t" rtlCol="false" tIns="0" lIns="0" bIns="0" rIns="0">
            <a:spAutoFit/>
          </a:bodyPr>
          <a:lstStyle/>
          <a:p>
            <a:pPr algn="l">
              <a:lnSpc>
                <a:spcPts val="6359"/>
              </a:lnSpc>
            </a:pPr>
            <a:r>
              <a:rPr lang="en-US" sz="3999" i="true" b="true">
                <a:solidFill>
                  <a:srgbClr val="2D4F9B"/>
                </a:solidFill>
                <a:latin typeface="Montserrat Bold Italics"/>
                <a:ea typeface="Montserrat Bold Italics"/>
                <a:cs typeface="Montserrat Bold Italics"/>
                <a:sym typeface="Montserrat Bold Italics"/>
              </a:rPr>
              <a:t>“10 situations pour songer à la déprescription”</a:t>
            </a:r>
          </a:p>
        </p:txBody>
      </p:sp>
      <p:sp>
        <p:nvSpPr>
          <p:cNvPr name="TextBox 6" id="6"/>
          <p:cNvSpPr txBox="true"/>
          <p:nvPr/>
        </p:nvSpPr>
        <p:spPr>
          <a:xfrm rot="0">
            <a:off x="10980202" y="2712948"/>
            <a:ext cx="6241008" cy="4672330"/>
          </a:xfrm>
          <a:prstGeom prst="rect">
            <a:avLst/>
          </a:prstGeom>
        </p:spPr>
        <p:txBody>
          <a:bodyPr anchor="t" rtlCol="false" tIns="0" lIns="0" bIns="0" rIns="0">
            <a:spAutoFit/>
          </a:bodyPr>
          <a:lstStyle/>
          <a:p>
            <a:pPr algn="l" marL="496571" indent="-248285" lvl="1">
              <a:lnSpc>
                <a:spcPts val="2645"/>
              </a:lnSpc>
              <a:buFont typeface="Arial"/>
              <a:buChar char="•"/>
            </a:pPr>
            <a:r>
              <a:rPr lang="en-US" sz="2300" spc="112">
                <a:solidFill>
                  <a:srgbClr val="000000"/>
                </a:solidFill>
                <a:latin typeface="Montserrat"/>
                <a:ea typeface="Montserrat"/>
                <a:cs typeface="Montserrat"/>
                <a:sym typeface="Montserrat"/>
              </a:rPr>
              <a:t>Il s’agit d’un document à destination des professionnels </a:t>
            </a:r>
          </a:p>
          <a:p>
            <a:pPr algn="l">
              <a:lnSpc>
                <a:spcPts val="2645"/>
              </a:lnSpc>
            </a:pPr>
          </a:p>
          <a:p>
            <a:pPr algn="l" marL="496571" indent="-248285" lvl="1">
              <a:lnSpc>
                <a:spcPts val="2645"/>
              </a:lnSpc>
              <a:buFont typeface="Arial"/>
              <a:buChar char="•"/>
            </a:pPr>
            <a:r>
              <a:rPr lang="en-US" sz="2300" spc="112">
                <a:solidFill>
                  <a:srgbClr val="000000"/>
                </a:solidFill>
                <a:latin typeface="Montserrat"/>
                <a:ea typeface="Montserrat"/>
                <a:cs typeface="Montserrat"/>
                <a:sym typeface="Montserrat"/>
              </a:rPr>
              <a:t>En effet, d</a:t>
            </a:r>
            <a:r>
              <a:rPr lang="en-US" sz="2300" spc="112">
                <a:solidFill>
                  <a:srgbClr val="000000"/>
                </a:solidFill>
                <a:latin typeface="Montserrat"/>
                <a:ea typeface="Montserrat"/>
                <a:cs typeface="Montserrat"/>
                <a:sym typeface="Montserrat"/>
              </a:rPr>
              <a:t>éprescrire peut amener des questionnements comme </a:t>
            </a:r>
            <a:r>
              <a:rPr lang="en-US" sz="2300" i="true" spc="112">
                <a:solidFill>
                  <a:srgbClr val="000000"/>
                </a:solidFill>
                <a:latin typeface="Montserrat Italics"/>
                <a:ea typeface="Montserrat Italics"/>
                <a:cs typeface="Montserrat Italics"/>
                <a:sym typeface="Montserrat Italics"/>
              </a:rPr>
              <a:t>“Pour quelle raison?”, “Quand  mettre en place une telle démarche ?”, etc.</a:t>
            </a:r>
          </a:p>
          <a:p>
            <a:pPr algn="l">
              <a:lnSpc>
                <a:spcPts val="2645"/>
              </a:lnSpc>
            </a:pPr>
          </a:p>
          <a:p>
            <a:pPr algn="l" marL="496571" indent="-248285" lvl="1">
              <a:lnSpc>
                <a:spcPts val="2645"/>
              </a:lnSpc>
              <a:buFont typeface="Arial"/>
              <a:buChar char="•"/>
            </a:pPr>
            <a:r>
              <a:rPr lang="en-US" sz="2300" spc="112">
                <a:solidFill>
                  <a:srgbClr val="000000"/>
                </a:solidFill>
                <a:latin typeface="Montserrat"/>
                <a:ea typeface="Montserrat"/>
                <a:cs typeface="Montserrat"/>
                <a:sym typeface="Montserrat"/>
              </a:rPr>
              <a:t>Ce support vise ainsi à aider à l’identification de situations rencontrées dans le quotidien pour lesquelles songer à une déprescription médicamenteuse</a:t>
            </a:r>
          </a:p>
        </p:txBody>
      </p:sp>
      <p:sp>
        <p:nvSpPr>
          <p:cNvPr name="Freeform 7" id="7"/>
          <p:cNvSpPr/>
          <p:nvPr/>
        </p:nvSpPr>
        <p:spPr>
          <a:xfrm flipH="false" flipV="false" rot="-2814585">
            <a:off x="16821276" y="8476544"/>
            <a:ext cx="675660" cy="1076749"/>
          </a:xfrm>
          <a:custGeom>
            <a:avLst/>
            <a:gdLst/>
            <a:ahLst/>
            <a:cxnLst/>
            <a:rect r="r" b="b" t="t" l="l"/>
            <a:pathLst>
              <a:path h="1076749" w="675660">
                <a:moveTo>
                  <a:pt x="0" y="0"/>
                </a:moveTo>
                <a:lnTo>
                  <a:pt x="675660" y="0"/>
                </a:lnTo>
                <a:lnTo>
                  <a:pt x="675660" y="1076748"/>
                </a:lnTo>
                <a:lnTo>
                  <a:pt x="0" y="1076748"/>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nvGrpSpPr>
          <p:cNvPr name="Group 8" id="8"/>
          <p:cNvGrpSpPr/>
          <p:nvPr/>
        </p:nvGrpSpPr>
        <p:grpSpPr>
          <a:xfrm rot="0">
            <a:off x="12295262" y="8554908"/>
            <a:ext cx="4513734" cy="920021"/>
            <a:chOff x="0" y="0"/>
            <a:chExt cx="1188802" cy="242310"/>
          </a:xfrm>
        </p:grpSpPr>
        <p:sp>
          <p:nvSpPr>
            <p:cNvPr name="Freeform 9" id="9"/>
            <p:cNvSpPr/>
            <p:nvPr/>
          </p:nvSpPr>
          <p:spPr>
            <a:xfrm flipH="false" flipV="false" rot="0">
              <a:off x="0" y="0"/>
              <a:ext cx="1188802" cy="242310"/>
            </a:xfrm>
            <a:custGeom>
              <a:avLst/>
              <a:gdLst/>
              <a:ahLst/>
              <a:cxnLst/>
              <a:rect r="r" b="b" t="t" l="l"/>
              <a:pathLst>
                <a:path h="242310" w="1188802">
                  <a:moveTo>
                    <a:pt x="87475" y="0"/>
                  </a:moveTo>
                  <a:lnTo>
                    <a:pt x="1101327" y="0"/>
                  </a:lnTo>
                  <a:cubicBezTo>
                    <a:pt x="1149638" y="0"/>
                    <a:pt x="1188802" y="39164"/>
                    <a:pt x="1188802" y="87475"/>
                  </a:cubicBezTo>
                  <a:lnTo>
                    <a:pt x="1188802" y="154835"/>
                  </a:lnTo>
                  <a:cubicBezTo>
                    <a:pt x="1188802" y="203146"/>
                    <a:pt x="1149638" y="242310"/>
                    <a:pt x="1101327" y="242310"/>
                  </a:cubicBezTo>
                  <a:lnTo>
                    <a:pt x="87475" y="242310"/>
                  </a:lnTo>
                  <a:cubicBezTo>
                    <a:pt x="64275" y="242310"/>
                    <a:pt x="42025" y="233094"/>
                    <a:pt x="25621" y="216689"/>
                  </a:cubicBezTo>
                  <a:cubicBezTo>
                    <a:pt x="9216" y="200284"/>
                    <a:pt x="0" y="178035"/>
                    <a:pt x="0" y="154835"/>
                  </a:cubicBezTo>
                  <a:lnTo>
                    <a:pt x="0" y="87475"/>
                  </a:lnTo>
                  <a:cubicBezTo>
                    <a:pt x="0" y="39164"/>
                    <a:pt x="39164" y="0"/>
                    <a:pt x="87475" y="0"/>
                  </a:cubicBezTo>
                  <a:close/>
                </a:path>
              </a:pathLst>
            </a:custGeom>
            <a:solidFill>
              <a:srgbClr val="00B0A9"/>
            </a:solidFill>
          </p:spPr>
        </p:sp>
        <p:sp>
          <p:nvSpPr>
            <p:cNvPr name="TextBox 10" id="10"/>
            <p:cNvSpPr txBox="true"/>
            <p:nvPr/>
          </p:nvSpPr>
          <p:spPr>
            <a:xfrm>
              <a:off x="0" y="85725"/>
              <a:ext cx="1188802" cy="156585"/>
            </a:xfrm>
            <a:prstGeom prst="rect">
              <a:avLst/>
            </a:prstGeom>
          </p:spPr>
          <p:txBody>
            <a:bodyPr anchor="ctr" rtlCol="false" tIns="50800" lIns="50800" bIns="50800" rIns="50800"/>
            <a:lstStyle/>
            <a:p>
              <a:pPr algn="ctr">
                <a:lnSpc>
                  <a:spcPts val="1925"/>
                </a:lnSpc>
              </a:pPr>
            </a:p>
          </p:txBody>
        </p:sp>
      </p:grpSp>
      <p:sp>
        <p:nvSpPr>
          <p:cNvPr name="TextBox 11" id="11"/>
          <p:cNvSpPr txBox="true"/>
          <p:nvPr/>
        </p:nvSpPr>
        <p:spPr>
          <a:xfrm rot="0">
            <a:off x="10171491" y="8796478"/>
            <a:ext cx="8707055" cy="389255"/>
          </a:xfrm>
          <a:prstGeom prst="rect">
            <a:avLst/>
          </a:prstGeom>
        </p:spPr>
        <p:txBody>
          <a:bodyPr anchor="t" rtlCol="false" tIns="0" lIns="0" bIns="0" rIns="0">
            <a:spAutoFit/>
          </a:bodyPr>
          <a:lstStyle/>
          <a:p>
            <a:pPr algn="ctr">
              <a:lnSpc>
                <a:spcPts val="3219"/>
              </a:lnSpc>
              <a:spcBef>
                <a:spcPct val="0"/>
              </a:spcBef>
            </a:pPr>
            <a:r>
              <a:rPr lang="en-US" sz="2299" u="sng">
                <a:solidFill>
                  <a:srgbClr val="FFFFFF"/>
                </a:solidFill>
                <a:latin typeface="Montserrat"/>
                <a:ea typeface="Montserrat"/>
                <a:cs typeface="Montserrat"/>
                <a:sym typeface="Montserrat"/>
                <a:hlinkClick r:id="rId6" tooltip="https://www.omedit-grand-est.ars.sante.fr/mise-en-oeuvre-de-la-deprescription"/>
              </a:rPr>
              <a:t>Support  disponible ici </a:t>
            </a:r>
          </a:p>
        </p:txBody>
      </p:sp>
      <p:grpSp>
        <p:nvGrpSpPr>
          <p:cNvPr name="Group 12" id="12"/>
          <p:cNvGrpSpPr/>
          <p:nvPr/>
        </p:nvGrpSpPr>
        <p:grpSpPr>
          <a:xfrm rot="0">
            <a:off x="31370" y="-416143"/>
            <a:ext cx="2362367" cy="2327829"/>
            <a:chOff x="0" y="0"/>
            <a:chExt cx="3149822" cy="3103771"/>
          </a:xfrm>
        </p:grpSpPr>
        <p:grpSp>
          <p:nvGrpSpPr>
            <p:cNvPr name="Group 13" id="13"/>
            <p:cNvGrpSpPr/>
            <p:nvPr/>
          </p:nvGrpSpPr>
          <p:grpSpPr>
            <a:xfrm rot="0">
              <a:off x="621420" y="0"/>
              <a:ext cx="1737376" cy="3044560"/>
              <a:chOff x="0" y="0"/>
              <a:chExt cx="528634" cy="926373"/>
            </a:xfrm>
          </p:grpSpPr>
          <p:sp>
            <p:nvSpPr>
              <p:cNvPr name="Freeform 14" id="14"/>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15" id="15"/>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16" id="16"/>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7"/>
              <a:stretch>
                <a:fillRect l="0" t="0" r="0" b="0"/>
              </a:stretch>
            </a:blipFill>
          </p:spPr>
        </p:sp>
      </p:gr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bg>
      <p:bgPr>
        <a:solidFill>
          <a:srgbClr val="FFFFFE"/>
        </a:solidFill>
      </p:bgPr>
    </p:bg>
    <p:spTree>
      <p:nvGrpSpPr>
        <p:cNvPr id="1" name=""/>
        <p:cNvGrpSpPr/>
        <p:nvPr/>
      </p:nvGrpSpPr>
      <p:grpSpPr>
        <a:xfrm>
          <a:off x="0" y="0"/>
          <a:ext cx="0" cy="0"/>
          <a:chOff x="0" y="0"/>
          <a:chExt cx="0" cy="0"/>
        </a:xfrm>
      </p:grpSpPr>
      <p:sp>
        <p:nvSpPr>
          <p:cNvPr name="TextBox 2" id="2"/>
          <p:cNvSpPr txBox="true"/>
          <p:nvPr/>
        </p:nvSpPr>
        <p:spPr>
          <a:xfrm rot="0">
            <a:off x="2641079" y="552050"/>
            <a:ext cx="16094591" cy="625475"/>
          </a:xfrm>
          <a:prstGeom prst="rect">
            <a:avLst/>
          </a:prstGeom>
        </p:spPr>
        <p:txBody>
          <a:bodyPr anchor="t" rtlCol="false" tIns="0" lIns="0" bIns="0" rIns="0">
            <a:spAutoFit/>
          </a:bodyPr>
          <a:lstStyle/>
          <a:p>
            <a:pPr algn="just">
              <a:lnSpc>
                <a:spcPts val="4599"/>
              </a:lnSpc>
            </a:pPr>
            <a:r>
              <a:rPr lang="en-US" b="true" sz="3999" spc="195">
                <a:solidFill>
                  <a:srgbClr val="2D4F9B"/>
                </a:solidFill>
                <a:latin typeface="Poppins Bold"/>
                <a:ea typeface="Poppins Bold"/>
                <a:cs typeface="Poppins Bold"/>
                <a:sym typeface="Poppins Bold"/>
              </a:rPr>
              <a:t> LA MISE EN OEUVRE</a:t>
            </a:r>
          </a:p>
        </p:txBody>
      </p:sp>
      <p:sp>
        <p:nvSpPr>
          <p:cNvPr name="Freeform 3" id="3"/>
          <p:cNvSpPr/>
          <p:nvPr/>
        </p:nvSpPr>
        <p:spPr>
          <a:xfrm flipH="false" flipV="false" rot="0">
            <a:off x="-47630" y="9105186"/>
            <a:ext cx="3159757" cy="1181814"/>
          </a:xfrm>
          <a:custGeom>
            <a:avLst/>
            <a:gdLst/>
            <a:ahLst/>
            <a:cxnLst/>
            <a:rect r="r" b="b" t="t" l="l"/>
            <a:pathLst>
              <a:path h="1181814" w="3159757">
                <a:moveTo>
                  <a:pt x="0" y="0"/>
                </a:moveTo>
                <a:lnTo>
                  <a:pt x="3159757" y="0"/>
                </a:lnTo>
                <a:lnTo>
                  <a:pt x="3159757" y="1181814"/>
                </a:lnTo>
                <a:lnTo>
                  <a:pt x="0" y="1181814"/>
                </a:lnTo>
                <a:lnTo>
                  <a:pt x="0" y="0"/>
                </a:lnTo>
                <a:close/>
              </a:path>
            </a:pathLst>
          </a:custGeom>
          <a:blipFill>
            <a:blip r:embed="rId3"/>
            <a:stretch>
              <a:fillRect l="-134219" t="-489" r="0" b="-489"/>
            </a:stretch>
          </a:blipFill>
        </p:spPr>
      </p:sp>
      <p:sp>
        <p:nvSpPr>
          <p:cNvPr name="TextBox 4" id="4"/>
          <p:cNvSpPr txBox="true"/>
          <p:nvPr/>
        </p:nvSpPr>
        <p:spPr>
          <a:xfrm rot="0">
            <a:off x="2641079" y="1387023"/>
            <a:ext cx="13322005" cy="744855"/>
          </a:xfrm>
          <a:prstGeom prst="rect">
            <a:avLst/>
          </a:prstGeom>
        </p:spPr>
        <p:txBody>
          <a:bodyPr anchor="t" rtlCol="false" tIns="0" lIns="0" bIns="0" rIns="0">
            <a:spAutoFit/>
          </a:bodyPr>
          <a:lstStyle/>
          <a:p>
            <a:pPr algn="l">
              <a:lnSpc>
                <a:spcPts val="6359"/>
              </a:lnSpc>
            </a:pPr>
            <a:r>
              <a:rPr lang="en-US" sz="3999" b="true">
                <a:solidFill>
                  <a:srgbClr val="074C6D"/>
                </a:solidFill>
                <a:latin typeface="Montserrat Bold"/>
                <a:ea typeface="Montserrat Bold"/>
                <a:cs typeface="Montserrat Bold"/>
                <a:sym typeface="Montserrat Bold"/>
              </a:rPr>
              <a:t>Un modèle d’ordonnance de déprescription</a:t>
            </a:r>
          </a:p>
        </p:txBody>
      </p:sp>
      <p:sp>
        <p:nvSpPr>
          <p:cNvPr name="Freeform 5" id="5"/>
          <p:cNvSpPr/>
          <p:nvPr/>
        </p:nvSpPr>
        <p:spPr>
          <a:xfrm flipH="false" flipV="false" rot="0">
            <a:off x="3124167" y="2303097"/>
            <a:ext cx="4807396" cy="6955203"/>
          </a:xfrm>
          <a:custGeom>
            <a:avLst/>
            <a:gdLst/>
            <a:ahLst/>
            <a:cxnLst/>
            <a:rect r="r" b="b" t="t" l="l"/>
            <a:pathLst>
              <a:path h="6955203" w="4807396">
                <a:moveTo>
                  <a:pt x="0" y="0"/>
                </a:moveTo>
                <a:lnTo>
                  <a:pt x="4807396" y="0"/>
                </a:lnTo>
                <a:lnTo>
                  <a:pt x="4807396" y="6955203"/>
                </a:lnTo>
                <a:lnTo>
                  <a:pt x="0" y="6955203"/>
                </a:lnTo>
                <a:lnTo>
                  <a:pt x="0" y="0"/>
                </a:lnTo>
                <a:close/>
              </a:path>
            </a:pathLst>
          </a:custGeom>
          <a:blipFill>
            <a:blip r:embed="rId4"/>
            <a:stretch>
              <a:fillRect l="0" t="0" r="0" b="0"/>
            </a:stretch>
          </a:blipFill>
          <a:ln w="38100" cap="sq">
            <a:solidFill>
              <a:srgbClr val="000000"/>
            </a:solidFill>
            <a:prstDash val="solid"/>
            <a:miter/>
          </a:ln>
        </p:spPr>
      </p:sp>
      <p:sp>
        <p:nvSpPr>
          <p:cNvPr name="Freeform 6" id="6"/>
          <p:cNvSpPr/>
          <p:nvPr/>
        </p:nvSpPr>
        <p:spPr>
          <a:xfrm flipH="false" flipV="false" rot="-2814585">
            <a:off x="15202031" y="7714187"/>
            <a:ext cx="675660" cy="1076749"/>
          </a:xfrm>
          <a:custGeom>
            <a:avLst/>
            <a:gdLst/>
            <a:ahLst/>
            <a:cxnLst/>
            <a:rect r="r" b="b" t="t" l="l"/>
            <a:pathLst>
              <a:path h="1076749" w="675660">
                <a:moveTo>
                  <a:pt x="0" y="0"/>
                </a:moveTo>
                <a:lnTo>
                  <a:pt x="675659" y="0"/>
                </a:lnTo>
                <a:lnTo>
                  <a:pt x="675659" y="1076749"/>
                </a:lnTo>
                <a:lnTo>
                  <a:pt x="0" y="1076749"/>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nvGrpSpPr>
          <p:cNvPr name="Group 7" id="7"/>
          <p:cNvGrpSpPr/>
          <p:nvPr/>
        </p:nvGrpSpPr>
        <p:grpSpPr>
          <a:xfrm rot="0">
            <a:off x="10676017" y="7792551"/>
            <a:ext cx="4513734" cy="920021"/>
            <a:chOff x="0" y="0"/>
            <a:chExt cx="1188802" cy="242310"/>
          </a:xfrm>
        </p:grpSpPr>
        <p:sp>
          <p:nvSpPr>
            <p:cNvPr name="Freeform 8" id="8"/>
            <p:cNvSpPr/>
            <p:nvPr/>
          </p:nvSpPr>
          <p:spPr>
            <a:xfrm flipH="false" flipV="false" rot="0">
              <a:off x="0" y="0"/>
              <a:ext cx="1188802" cy="242310"/>
            </a:xfrm>
            <a:custGeom>
              <a:avLst/>
              <a:gdLst/>
              <a:ahLst/>
              <a:cxnLst/>
              <a:rect r="r" b="b" t="t" l="l"/>
              <a:pathLst>
                <a:path h="242310" w="1188802">
                  <a:moveTo>
                    <a:pt x="87475" y="0"/>
                  </a:moveTo>
                  <a:lnTo>
                    <a:pt x="1101327" y="0"/>
                  </a:lnTo>
                  <a:cubicBezTo>
                    <a:pt x="1149638" y="0"/>
                    <a:pt x="1188802" y="39164"/>
                    <a:pt x="1188802" y="87475"/>
                  </a:cubicBezTo>
                  <a:lnTo>
                    <a:pt x="1188802" y="154835"/>
                  </a:lnTo>
                  <a:cubicBezTo>
                    <a:pt x="1188802" y="203146"/>
                    <a:pt x="1149638" y="242310"/>
                    <a:pt x="1101327" y="242310"/>
                  </a:cubicBezTo>
                  <a:lnTo>
                    <a:pt x="87475" y="242310"/>
                  </a:lnTo>
                  <a:cubicBezTo>
                    <a:pt x="64275" y="242310"/>
                    <a:pt x="42025" y="233094"/>
                    <a:pt x="25621" y="216689"/>
                  </a:cubicBezTo>
                  <a:cubicBezTo>
                    <a:pt x="9216" y="200284"/>
                    <a:pt x="0" y="178035"/>
                    <a:pt x="0" y="154835"/>
                  </a:cubicBezTo>
                  <a:lnTo>
                    <a:pt x="0" y="87475"/>
                  </a:lnTo>
                  <a:cubicBezTo>
                    <a:pt x="0" y="39164"/>
                    <a:pt x="39164" y="0"/>
                    <a:pt x="87475" y="0"/>
                  </a:cubicBezTo>
                  <a:close/>
                </a:path>
              </a:pathLst>
            </a:custGeom>
            <a:solidFill>
              <a:srgbClr val="00B0A9"/>
            </a:solidFill>
          </p:spPr>
        </p:sp>
        <p:sp>
          <p:nvSpPr>
            <p:cNvPr name="TextBox 9" id="9"/>
            <p:cNvSpPr txBox="true"/>
            <p:nvPr/>
          </p:nvSpPr>
          <p:spPr>
            <a:xfrm>
              <a:off x="0" y="85725"/>
              <a:ext cx="1188802" cy="156585"/>
            </a:xfrm>
            <a:prstGeom prst="rect">
              <a:avLst/>
            </a:prstGeom>
          </p:spPr>
          <p:txBody>
            <a:bodyPr anchor="ctr" rtlCol="false" tIns="50800" lIns="50800" bIns="50800" rIns="50800"/>
            <a:lstStyle/>
            <a:p>
              <a:pPr algn="ctr">
                <a:lnSpc>
                  <a:spcPts val="1925"/>
                </a:lnSpc>
              </a:pPr>
            </a:p>
          </p:txBody>
        </p:sp>
      </p:grpSp>
      <p:sp>
        <p:nvSpPr>
          <p:cNvPr name="TextBox 10" id="10"/>
          <p:cNvSpPr txBox="true"/>
          <p:nvPr/>
        </p:nvSpPr>
        <p:spPr>
          <a:xfrm rot="0">
            <a:off x="8552245" y="8034121"/>
            <a:ext cx="8707055" cy="389255"/>
          </a:xfrm>
          <a:prstGeom prst="rect">
            <a:avLst/>
          </a:prstGeom>
        </p:spPr>
        <p:txBody>
          <a:bodyPr anchor="t" rtlCol="false" tIns="0" lIns="0" bIns="0" rIns="0">
            <a:spAutoFit/>
          </a:bodyPr>
          <a:lstStyle/>
          <a:p>
            <a:pPr algn="ctr">
              <a:lnSpc>
                <a:spcPts val="3219"/>
              </a:lnSpc>
              <a:spcBef>
                <a:spcPct val="0"/>
              </a:spcBef>
            </a:pPr>
            <a:r>
              <a:rPr lang="en-US" sz="2299" u="sng">
                <a:solidFill>
                  <a:srgbClr val="FFFFFF"/>
                </a:solidFill>
                <a:latin typeface="Montserrat"/>
                <a:ea typeface="Montserrat"/>
                <a:cs typeface="Montserrat"/>
                <a:sym typeface="Montserrat"/>
                <a:hlinkClick r:id="rId7" tooltip="https://www.omedit-grand-est.ars.sante.fr/ordonnance-de-deprescription-et-cartes-de-suivi"/>
              </a:rPr>
              <a:t>Support  disponible ici </a:t>
            </a:r>
          </a:p>
        </p:txBody>
      </p:sp>
      <p:sp>
        <p:nvSpPr>
          <p:cNvPr name="TextBox 11" id="11"/>
          <p:cNvSpPr txBox="true"/>
          <p:nvPr/>
        </p:nvSpPr>
        <p:spPr>
          <a:xfrm rot="0">
            <a:off x="8695311" y="3296862"/>
            <a:ext cx="9518160" cy="1797932"/>
          </a:xfrm>
          <a:prstGeom prst="rect">
            <a:avLst/>
          </a:prstGeom>
        </p:spPr>
        <p:txBody>
          <a:bodyPr anchor="t" rtlCol="false" tIns="0" lIns="0" bIns="0" rIns="0">
            <a:spAutoFit/>
          </a:bodyPr>
          <a:lstStyle/>
          <a:p>
            <a:pPr algn="l">
              <a:lnSpc>
                <a:spcPts val="3672"/>
              </a:lnSpc>
            </a:pPr>
          </a:p>
          <a:p>
            <a:pPr algn="l" marL="495520" indent="-247760" lvl="1">
              <a:lnSpc>
                <a:spcPts val="3672"/>
              </a:lnSpc>
              <a:buFont typeface="Arial"/>
              <a:buChar char="•"/>
            </a:pPr>
            <a:r>
              <a:rPr lang="en-US" sz="2295">
                <a:solidFill>
                  <a:srgbClr val="000000"/>
                </a:solidFill>
                <a:latin typeface="Garet"/>
                <a:ea typeface="Garet"/>
                <a:cs typeface="Garet"/>
                <a:sym typeface="Garet"/>
              </a:rPr>
              <a:t>L</a:t>
            </a:r>
            <a:r>
              <a:rPr lang="en-US" sz="2295">
                <a:solidFill>
                  <a:srgbClr val="000000"/>
                </a:solidFill>
                <a:latin typeface="Garet"/>
                <a:ea typeface="Garet"/>
                <a:cs typeface="Garet"/>
                <a:sym typeface="Garet"/>
              </a:rPr>
              <a:t>’ordonnance est considérée comme un moyen d’échanges</a:t>
            </a:r>
          </a:p>
          <a:p>
            <a:pPr algn="l" marL="495520" indent="-247760" lvl="1">
              <a:lnSpc>
                <a:spcPts val="3672"/>
              </a:lnSpc>
              <a:buFont typeface="Arial"/>
              <a:buChar char="•"/>
            </a:pPr>
            <a:r>
              <a:rPr lang="en-US" b="true" sz="2295">
                <a:solidFill>
                  <a:srgbClr val="000000"/>
                </a:solidFill>
                <a:latin typeface="Garet Bold"/>
                <a:ea typeface="Garet Bold"/>
                <a:cs typeface="Garet Bold"/>
                <a:sym typeface="Garet Bold"/>
              </a:rPr>
              <a:t>Accompagner la démarche dans la consultation au quotidien</a:t>
            </a:r>
          </a:p>
        </p:txBody>
      </p:sp>
      <p:sp>
        <p:nvSpPr>
          <p:cNvPr name="TextBox 12" id="12"/>
          <p:cNvSpPr txBox="true"/>
          <p:nvPr/>
        </p:nvSpPr>
        <p:spPr>
          <a:xfrm rot="0">
            <a:off x="8791006" y="5399594"/>
            <a:ext cx="8891373" cy="1189479"/>
          </a:xfrm>
          <a:prstGeom prst="rect">
            <a:avLst/>
          </a:prstGeom>
        </p:spPr>
        <p:txBody>
          <a:bodyPr anchor="t" rtlCol="false" tIns="0" lIns="0" bIns="0" rIns="0">
            <a:spAutoFit/>
          </a:bodyPr>
          <a:lstStyle/>
          <a:p>
            <a:pPr algn="l">
              <a:lnSpc>
                <a:spcPts val="3213"/>
              </a:lnSpc>
              <a:spcBef>
                <a:spcPct val="0"/>
              </a:spcBef>
            </a:pPr>
            <a:r>
              <a:rPr lang="en-US" sz="2295" u="sng">
                <a:solidFill>
                  <a:srgbClr val="000000"/>
                </a:solidFill>
                <a:latin typeface="Garet"/>
                <a:ea typeface="Garet"/>
                <a:cs typeface="Garet"/>
                <a:sym typeface="Garet"/>
              </a:rPr>
              <a:t>Objectif</a:t>
            </a:r>
            <a:r>
              <a:rPr lang="en-US" sz="2295">
                <a:solidFill>
                  <a:srgbClr val="000000"/>
                </a:solidFill>
                <a:latin typeface="Garet"/>
                <a:ea typeface="Garet"/>
                <a:cs typeface="Garet"/>
                <a:sym typeface="Garet"/>
              </a:rPr>
              <a:t> : transmettre des informations dédiées à la déprescription au patient et optimiser la compréhension de la démarche</a:t>
            </a:r>
          </a:p>
        </p:txBody>
      </p:sp>
      <p:sp>
        <p:nvSpPr>
          <p:cNvPr name="TextBox 13" id="13"/>
          <p:cNvSpPr txBox="true"/>
          <p:nvPr/>
        </p:nvSpPr>
        <p:spPr>
          <a:xfrm rot="0">
            <a:off x="8365543" y="2603830"/>
            <a:ext cx="8367117" cy="426332"/>
          </a:xfrm>
          <a:prstGeom prst="rect">
            <a:avLst/>
          </a:prstGeom>
        </p:spPr>
        <p:txBody>
          <a:bodyPr anchor="t" rtlCol="false" tIns="0" lIns="0" bIns="0" rIns="0">
            <a:spAutoFit/>
          </a:bodyPr>
          <a:lstStyle/>
          <a:p>
            <a:pPr algn="l">
              <a:lnSpc>
                <a:spcPts val="3672"/>
              </a:lnSpc>
            </a:pPr>
            <a:r>
              <a:rPr lang="en-US" sz="2295">
                <a:solidFill>
                  <a:srgbClr val="000000"/>
                </a:solidFill>
                <a:latin typeface="Garet"/>
                <a:ea typeface="Garet"/>
                <a:cs typeface="Garet"/>
                <a:sym typeface="Garet"/>
              </a:rPr>
              <a:t>I</a:t>
            </a:r>
            <a:r>
              <a:rPr lang="en-US" sz="2295">
                <a:solidFill>
                  <a:srgbClr val="000000"/>
                </a:solidFill>
                <a:latin typeface="Garet"/>
                <a:ea typeface="Garet"/>
                <a:cs typeface="Garet"/>
                <a:sym typeface="Garet"/>
              </a:rPr>
              <a:t>mportance de l’écrit et de l’ordonnance pour le patient</a:t>
            </a:r>
          </a:p>
        </p:txBody>
      </p:sp>
      <p:sp>
        <p:nvSpPr>
          <p:cNvPr name="Freeform 14" id="14"/>
          <p:cNvSpPr/>
          <p:nvPr/>
        </p:nvSpPr>
        <p:spPr>
          <a:xfrm flipH="false" flipV="false" rot="3549124">
            <a:off x="7938945" y="3500356"/>
            <a:ext cx="972269" cy="274666"/>
          </a:xfrm>
          <a:custGeom>
            <a:avLst/>
            <a:gdLst/>
            <a:ahLst/>
            <a:cxnLst/>
            <a:rect r="r" b="b" t="t" l="l"/>
            <a:pathLst>
              <a:path h="274666" w="972269">
                <a:moveTo>
                  <a:pt x="0" y="0"/>
                </a:moveTo>
                <a:lnTo>
                  <a:pt x="972268" y="0"/>
                </a:lnTo>
                <a:lnTo>
                  <a:pt x="972268" y="274666"/>
                </a:lnTo>
                <a:lnTo>
                  <a:pt x="0" y="274666"/>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grpSp>
        <p:nvGrpSpPr>
          <p:cNvPr name="Group 15" id="15"/>
          <p:cNvGrpSpPr/>
          <p:nvPr/>
        </p:nvGrpSpPr>
        <p:grpSpPr>
          <a:xfrm rot="0">
            <a:off x="31370" y="-416143"/>
            <a:ext cx="2362367" cy="2327829"/>
            <a:chOff x="0" y="0"/>
            <a:chExt cx="3149822" cy="3103771"/>
          </a:xfrm>
        </p:grpSpPr>
        <p:grpSp>
          <p:nvGrpSpPr>
            <p:cNvPr name="Group 16" id="16"/>
            <p:cNvGrpSpPr/>
            <p:nvPr/>
          </p:nvGrpSpPr>
          <p:grpSpPr>
            <a:xfrm rot="0">
              <a:off x="621420" y="0"/>
              <a:ext cx="1737376" cy="3044560"/>
              <a:chOff x="0" y="0"/>
              <a:chExt cx="528634" cy="926373"/>
            </a:xfrm>
          </p:grpSpPr>
          <p:sp>
            <p:nvSpPr>
              <p:cNvPr name="Freeform 17" id="17"/>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18" id="18"/>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19" id="19"/>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10"/>
              <a:stretch>
                <a:fillRect l="0" t="0" r="0" b="0"/>
              </a:stretch>
            </a:blipFill>
          </p:spPr>
        </p:sp>
      </p:gr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bg>
      <p:bgPr>
        <a:solidFill>
          <a:srgbClr val="FFFFFE"/>
        </a:solidFill>
      </p:bgPr>
    </p:bg>
    <p:spTree>
      <p:nvGrpSpPr>
        <p:cNvPr id="1" name=""/>
        <p:cNvGrpSpPr/>
        <p:nvPr/>
      </p:nvGrpSpPr>
      <p:grpSpPr>
        <a:xfrm>
          <a:off x="0" y="0"/>
          <a:ext cx="0" cy="0"/>
          <a:chOff x="0" y="0"/>
          <a:chExt cx="0" cy="0"/>
        </a:xfrm>
      </p:grpSpPr>
      <p:sp>
        <p:nvSpPr>
          <p:cNvPr name="Freeform 2" id="2"/>
          <p:cNvSpPr/>
          <p:nvPr/>
        </p:nvSpPr>
        <p:spPr>
          <a:xfrm flipH="false" flipV="false" rot="0">
            <a:off x="-47630" y="9105186"/>
            <a:ext cx="3159757" cy="1181814"/>
          </a:xfrm>
          <a:custGeom>
            <a:avLst/>
            <a:gdLst/>
            <a:ahLst/>
            <a:cxnLst/>
            <a:rect r="r" b="b" t="t" l="l"/>
            <a:pathLst>
              <a:path h="1181814" w="3159757">
                <a:moveTo>
                  <a:pt x="0" y="0"/>
                </a:moveTo>
                <a:lnTo>
                  <a:pt x="3159757" y="0"/>
                </a:lnTo>
                <a:lnTo>
                  <a:pt x="3159757" y="1181814"/>
                </a:lnTo>
                <a:lnTo>
                  <a:pt x="0" y="1181814"/>
                </a:lnTo>
                <a:lnTo>
                  <a:pt x="0" y="0"/>
                </a:lnTo>
                <a:close/>
              </a:path>
            </a:pathLst>
          </a:custGeom>
          <a:blipFill>
            <a:blip r:embed="rId2"/>
            <a:stretch>
              <a:fillRect l="-134219" t="-489" r="0" b="-489"/>
            </a:stretch>
          </a:blipFill>
        </p:spPr>
      </p:sp>
      <p:sp>
        <p:nvSpPr>
          <p:cNvPr name="Freeform 3" id="3"/>
          <p:cNvSpPr/>
          <p:nvPr/>
        </p:nvSpPr>
        <p:spPr>
          <a:xfrm flipH="false" flipV="false" rot="0">
            <a:off x="832339" y="3147675"/>
            <a:ext cx="5333257" cy="3025864"/>
          </a:xfrm>
          <a:custGeom>
            <a:avLst/>
            <a:gdLst/>
            <a:ahLst/>
            <a:cxnLst/>
            <a:rect r="r" b="b" t="t" l="l"/>
            <a:pathLst>
              <a:path h="3025864" w="5333257">
                <a:moveTo>
                  <a:pt x="0" y="0"/>
                </a:moveTo>
                <a:lnTo>
                  <a:pt x="5333257" y="0"/>
                </a:lnTo>
                <a:lnTo>
                  <a:pt x="5333257" y="3025864"/>
                </a:lnTo>
                <a:lnTo>
                  <a:pt x="0" y="3025864"/>
                </a:lnTo>
                <a:lnTo>
                  <a:pt x="0" y="0"/>
                </a:lnTo>
                <a:close/>
              </a:path>
            </a:pathLst>
          </a:custGeom>
          <a:blipFill>
            <a:blip r:embed="rId3"/>
            <a:stretch>
              <a:fillRect l="0" t="0" r="0" b="0"/>
            </a:stretch>
          </a:blipFill>
        </p:spPr>
      </p:sp>
      <p:sp>
        <p:nvSpPr>
          <p:cNvPr name="Freeform 4" id="4"/>
          <p:cNvSpPr/>
          <p:nvPr/>
        </p:nvSpPr>
        <p:spPr>
          <a:xfrm flipH="false" flipV="false" rot="0">
            <a:off x="3984742" y="6294619"/>
            <a:ext cx="6573366" cy="3396662"/>
          </a:xfrm>
          <a:custGeom>
            <a:avLst/>
            <a:gdLst/>
            <a:ahLst/>
            <a:cxnLst/>
            <a:rect r="r" b="b" t="t" l="l"/>
            <a:pathLst>
              <a:path h="3396662" w="6573366">
                <a:moveTo>
                  <a:pt x="0" y="0"/>
                </a:moveTo>
                <a:lnTo>
                  <a:pt x="6573366" y="0"/>
                </a:lnTo>
                <a:lnTo>
                  <a:pt x="6573366" y="3396662"/>
                </a:lnTo>
                <a:lnTo>
                  <a:pt x="0" y="3396662"/>
                </a:lnTo>
                <a:lnTo>
                  <a:pt x="0" y="0"/>
                </a:lnTo>
                <a:close/>
              </a:path>
            </a:pathLst>
          </a:custGeom>
          <a:blipFill>
            <a:blip r:embed="rId4"/>
            <a:stretch>
              <a:fillRect l="0" t="0" r="0" b="0"/>
            </a:stretch>
          </a:blipFill>
        </p:spPr>
      </p:sp>
      <p:sp>
        <p:nvSpPr>
          <p:cNvPr name="Freeform 5" id="5"/>
          <p:cNvSpPr/>
          <p:nvPr/>
        </p:nvSpPr>
        <p:spPr>
          <a:xfrm flipH="false" flipV="false" rot="-2814585">
            <a:off x="16230731" y="8302196"/>
            <a:ext cx="675660" cy="1076749"/>
          </a:xfrm>
          <a:custGeom>
            <a:avLst/>
            <a:gdLst/>
            <a:ahLst/>
            <a:cxnLst/>
            <a:rect r="r" b="b" t="t" l="l"/>
            <a:pathLst>
              <a:path h="1076749" w="675660">
                <a:moveTo>
                  <a:pt x="0" y="0"/>
                </a:moveTo>
                <a:lnTo>
                  <a:pt x="675659" y="0"/>
                </a:lnTo>
                <a:lnTo>
                  <a:pt x="675659" y="1076748"/>
                </a:lnTo>
                <a:lnTo>
                  <a:pt x="0" y="1076748"/>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nvGrpSpPr>
          <p:cNvPr name="Group 6" id="6"/>
          <p:cNvGrpSpPr/>
          <p:nvPr/>
        </p:nvGrpSpPr>
        <p:grpSpPr>
          <a:xfrm rot="0">
            <a:off x="11704717" y="8380560"/>
            <a:ext cx="4513734" cy="920021"/>
            <a:chOff x="0" y="0"/>
            <a:chExt cx="1188802" cy="242310"/>
          </a:xfrm>
        </p:grpSpPr>
        <p:sp>
          <p:nvSpPr>
            <p:cNvPr name="Freeform 7" id="7"/>
            <p:cNvSpPr/>
            <p:nvPr/>
          </p:nvSpPr>
          <p:spPr>
            <a:xfrm flipH="false" flipV="false" rot="0">
              <a:off x="0" y="0"/>
              <a:ext cx="1188802" cy="242310"/>
            </a:xfrm>
            <a:custGeom>
              <a:avLst/>
              <a:gdLst/>
              <a:ahLst/>
              <a:cxnLst/>
              <a:rect r="r" b="b" t="t" l="l"/>
              <a:pathLst>
                <a:path h="242310" w="1188802">
                  <a:moveTo>
                    <a:pt x="87475" y="0"/>
                  </a:moveTo>
                  <a:lnTo>
                    <a:pt x="1101327" y="0"/>
                  </a:lnTo>
                  <a:cubicBezTo>
                    <a:pt x="1149638" y="0"/>
                    <a:pt x="1188802" y="39164"/>
                    <a:pt x="1188802" y="87475"/>
                  </a:cubicBezTo>
                  <a:lnTo>
                    <a:pt x="1188802" y="154835"/>
                  </a:lnTo>
                  <a:cubicBezTo>
                    <a:pt x="1188802" y="203146"/>
                    <a:pt x="1149638" y="242310"/>
                    <a:pt x="1101327" y="242310"/>
                  </a:cubicBezTo>
                  <a:lnTo>
                    <a:pt x="87475" y="242310"/>
                  </a:lnTo>
                  <a:cubicBezTo>
                    <a:pt x="64275" y="242310"/>
                    <a:pt x="42025" y="233094"/>
                    <a:pt x="25621" y="216689"/>
                  </a:cubicBezTo>
                  <a:cubicBezTo>
                    <a:pt x="9216" y="200284"/>
                    <a:pt x="0" y="178035"/>
                    <a:pt x="0" y="154835"/>
                  </a:cubicBezTo>
                  <a:lnTo>
                    <a:pt x="0" y="87475"/>
                  </a:lnTo>
                  <a:cubicBezTo>
                    <a:pt x="0" y="39164"/>
                    <a:pt x="39164" y="0"/>
                    <a:pt x="87475" y="0"/>
                  </a:cubicBezTo>
                  <a:close/>
                </a:path>
              </a:pathLst>
            </a:custGeom>
            <a:solidFill>
              <a:srgbClr val="00B0A9"/>
            </a:solidFill>
          </p:spPr>
        </p:sp>
        <p:sp>
          <p:nvSpPr>
            <p:cNvPr name="TextBox 8" id="8"/>
            <p:cNvSpPr txBox="true"/>
            <p:nvPr/>
          </p:nvSpPr>
          <p:spPr>
            <a:xfrm>
              <a:off x="0" y="85725"/>
              <a:ext cx="1188802" cy="156585"/>
            </a:xfrm>
            <a:prstGeom prst="rect">
              <a:avLst/>
            </a:prstGeom>
          </p:spPr>
          <p:txBody>
            <a:bodyPr anchor="ctr" rtlCol="false" tIns="50800" lIns="50800" bIns="50800" rIns="50800"/>
            <a:lstStyle/>
            <a:p>
              <a:pPr algn="ctr">
                <a:lnSpc>
                  <a:spcPts val="1925"/>
                </a:lnSpc>
              </a:pPr>
            </a:p>
          </p:txBody>
        </p:sp>
      </p:grpSp>
      <p:sp>
        <p:nvSpPr>
          <p:cNvPr name="Freeform 9" id="9"/>
          <p:cNvSpPr/>
          <p:nvPr/>
        </p:nvSpPr>
        <p:spPr>
          <a:xfrm flipH="false" flipV="false" rot="2265944">
            <a:off x="8691783" y="3464047"/>
            <a:ext cx="2032490" cy="1316037"/>
          </a:xfrm>
          <a:custGeom>
            <a:avLst/>
            <a:gdLst/>
            <a:ahLst/>
            <a:cxnLst/>
            <a:rect r="r" b="b" t="t" l="l"/>
            <a:pathLst>
              <a:path h="1316037" w="2032490">
                <a:moveTo>
                  <a:pt x="0" y="0"/>
                </a:moveTo>
                <a:lnTo>
                  <a:pt x="2032490" y="0"/>
                </a:lnTo>
                <a:lnTo>
                  <a:pt x="2032490" y="1316037"/>
                </a:lnTo>
                <a:lnTo>
                  <a:pt x="0" y="1316037"/>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10" id="10"/>
          <p:cNvSpPr txBox="true"/>
          <p:nvPr/>
        </p:nvSpPr>
        <p:spPr>
          <a:xfrm rot="0">
            <a:off x="2641079" y="552050"/>
            <a:ext cx="16094591" cy="625475"/>
          </a:xfrm>
          <a:prstGeom prst="rect">
            <a:avLst/>
          </a:prstGeom>
        </p:spPr>
        <p:txBody>
          <a:bodyPr anchor="t" rtlCol="false" tIns="0" lIns="0" bIns="0" rIns="0">
            <a:spAutoFit/>
          </a:bodyPr>
          <a:lstStyle/>
          <a:p>
            <a:pPr algn="just">
              <a:lnSpc>
                <a:spcPts val="4599"/>
              </a:lnSpc>
            </a:pPr>
            <a:r>
              <a:rPr lang="en-US" b="true" sz="3999" spc="195">
                <a:solidFill>
                  <a:srgbClr val="2D4F9B"/>
                </a:solidFill>
                <a:latin typeface="Poppins Bold"/>
                <a:ea typeface="Poppins Bold"/>
                <a:cs typeface="Poppins Bold"/>
                <a:sym typeface="Poppins Bold"/>
              </a:rPr>
              <a:t> LA MISE EN OEUVRE</a:t>
            </a:r>
          </a:p>
        </p:txBody>
      </p:sp>
      <p:sp>
        <p:nvSpPr>
          <p:cNvPr name="TextBox 11" id="11"/>
          <p:cNvSpPr txBox="true"/>
          <p:nvPr/>
        </p:nvSpPr>
        <p:spPr>
          <a:xfrm rot="0">
            <a:off x="2681752" y="1450320"/>
            <a:ext cx="13322005" cy="744855"/>
          </a:xfrm>
          <a:prstGeom prst="rect">
            <a:avLst/>
          </a:prstGeom>
        </p:spPr>
        <p:txBody>
          <a:bodyPr anchor="t" rtlCol="false" tIns="0" lIns="0" bIns="0" rIns="0">
            <a:spAutoFit/>
          </a:bodyPr>
          <a:lstStyle/>
          <a:p>
            <a:pPr algn="l">
              <a:lnSpc>
                <a:spcPts val="6359"/>
              </a:lnSpc>
            </a:pPr>
            <a:r>
              <a:rPr lang="en-US" sz="3999" b="true">
                <a:solidFill>
                  <a:srgbClr val="074C6D"/>
                </a:solidFill>
                <a:latin typeface="Montserrat Bold"/>
                <a:ea typeface="Montserrat Bold"/>
                <a:cs typeface="Montserrat Bold"/>
                <a:sym typeface="Montserrat Bold"/>
              </a:rPr>
              <a:t>Une carte de suivi à remettre au patient </a:t>
            </a:r>
          </a:p>
        </p:txBody>
      </p:sp>
      <p:sp>
        <p:nvSpPr>
          <p:cNvPr name="TextBox 12" id="12"/>
          <p:cNvSpPr txBox="true"/>
          <p:nvPr/>
        </p:nvSpPr>
        <p:spPr>
          <a:xfrm rot="0">
            <a:off x="6343333" y="4670132"/>
            <a:ext cx="928092" cy="308610"/>
          </a:xfrm>
          <a:prstGeom prst="rect">
            <a:avLst/>
          </a:prstGeom>
        </p:spPr>
        <p:txBody>
          <a:bodyPr anchor="t" rtlCol="false" tIns="0" lIns="0" bIns="0" rIns="0">
            <a:spAutoFit/>
          </a:bodyPr>
          <a:lstStyle/>
          <a:p>
            <a:pPr algn="l">
              <a:lnSpc>
                <a:spcPts val="2415"/>
              </a:lnSpc>
            </a:pPr>
            <a:r>
              <a:rPr lang="en-US" sz="2100" i="true" spc="102">
                <a:solidFill>
                  <a:srgbClr val="000000"/>
                </a:solidFill>
                <a:latin typeface="Montserrat Italics"/>
                <a:ea typeface="Montserrat Italics"/>
                <a:cs typeface="Montserrat Italics"/>
                <a:sym typeface="Montserrat Italics"/>
              </a:rPr>
              <a:t>Recto </a:t>
            </a:r>
          </a:p>
        </p:txBody>
      </p:sp>
      <p:sp>
        <p:nvSpPr>
          <p:cNvPr name="TextBox 13" id="13"/>
          <p:cNvSpPr txBox="true"/>
          <p:nvPr/>
        </p:nvSpPr>
        <p:spPr>
          <a:xfrm rot="0">
            <a:off x="2681752" y="7684340"/>
            <a:ext cx="817215" cy="308610"/>
          </a:xfrm>
          <a:prstGeom prst="rect">
            <a:avLst/>
          </a:prstGeom>
        </p:spPr>
        <p:txBody>
          <a:bodyPr anchor="t" rtlCol="false" tIns="0" lIns="0" bIns="0" rIns="0">
            <a:spAutoFit/>
          </a:bodyPr>
          <a:lstStyle/>
          <a:p>
            <a:pPr algn="l">
              <a:lnSpc>
                <a:spcPts val="2415"/>
              </a:lnSpc>
            </a:pPr>
            <a:r>
              <a:rPr lang="en-US" sz="2100" i="true" spc="102">
                <a:solidFill>
                  <a:srgbClr val="000000"/>
                </a:solidFill>
                <a:latin typeface="Montserrat Italics"/>
                <a:ea typeface="Montserrat Italics"/>
                <a:cs typeface="Montserrat Italics"/>
                <a:sym typeface="Montserrat Italics"/>
              </a:rPr>
              <a:t>Verso</a:t>
            </a:r>
          </a:p>
        </p:txBody>
      </p:sp>
      <p:sp>
        <p:nvSpPr>
          <p:cNvPr name="TextBox 14" id="14"/>
          <p:cNvSpPr txBox="true"/>
          <p:nvPr/>
        </p:nvSpPr>
        <p:spPr>
          <a:xfrm rot="0">
            <a:off x="11041795" y="3266599"/>
            <a:ext cx="6690366" cy="4005580"/>
          </a:xfrm>
          <a:prstGeom prst="rect">
            <a:avLst/>
          </a:prstGeom>
        </p:spPr>
        <p:txBody>
          <a:bodyPr anchor="t" rtlCol="false" tIns="0" lIns="0" bIns="0" rIns="0">
            <a:spAutoFit/>
          </a:bodyPr>
          <a:lstStyle/>
          <a:p>
            <a:pPr algn="l">
              <a:lnSpc>
                <a:spcPts val="2645"/>
              </a:lnSpc>
            </a:pPr>
          </a:p>
          <a:p>
            <a:pPr algn="l">
              <a:lnSpc>
                <a:spcPts val="2645"/>
              </a:lnSpc>
            </a:pPr>
          </a:p>
          <a:p>
            <a:pPr algn="l" marL="496571" indent="-248285" lvl="1">
              <a:lnSpc>
                <a:spcPts val="2645"/>
              </a:lnSpc>
              <a:buFont typeface="Arial"/>
              <a:buChar char="•"/>
            </a:pPr>
            <a:r>
              <a:rPr lang="en-US" sz="2300" spc="112">
                <a:solidFill>
                  <a:srgbClr val="000000"/>
                </a:solidFill>
                <a:latin typeface="Montserrat"/>
                <a:ea typeface="Montserrat"/>
                <a:cs typeface="Montserrat"/>
                <a:sym typeface="Montserrat"/>
              </a:rPr>
              <a:t>Ce support personnalisé à remettre au patient vient compléter l’usage de l’ordonnance de déprescription </a:t>
            </a:r>
          </a:p>
          <a:p>
            <a:pPr algn="l">
              <a:lnSpc>
                <a:spcPts val="2645"/>
              </a:lnSpc>
            </a:pPr>
          </a:p>
          <a:p>
            <a:pPr algn="l" marL="496571" indent="-248285" lvl="1">
              <a:lnSpc>
                <a:spcPts val="2645"/>
              </a:lnSpc>
              <a:buFont typeface="Arial"/>
              <a:buChar char="•"/>
            </a:pPr>
            <a:r>
              <a:rPr lang="en-US" sz="2300" spc="112">
                <a:solidFill>
                  <a:srgbClr val="000000"/>
                </a:solidFill>
                <a:latin typeface="Montserrat"/>
                <a:ea typeface="Montserrat"/>
                <a:cs typeface="Montserrat"/>
                <a:sym typeface="Montserrat"/>
              </a:rPr>
              <a:t>Au verso, on y retrouve quelques rappels sur la démarche ainsi qu’un endroit où indiquer les prochaines consultations de suivi : car le suivi dans une déprescription c’est important ! </a:t>
            </a:r>
          </a:p>
        </p:txBody>
      </p:sp>
      <p:sp>
        <p:nvSpPr>
          <p:cNvPr name="TextBox 15" id="15"/>
          <p:cNvSpPr txBox="true"/>
          <p:nvPr/>
        </p:nvSpPr>
        <p:spPr>
          <a:xfrm rot="0">
            <a:off x="9580945" y="8622130"/>
            <a:ext cx="8707055" cy="389255"/>
          </a:xfrm>
          <a:prstGeom prst="rect">
            <a:avLst/>
          </a:prstGeom>
        </p:spPr>
        <p:txBody>
          <a:bodyPr anchor="t" rtlCol="false" tIns="0" lIns="0" bIns="0" rIns="0">
            <a:spAutoFit/>
          </a:bodyPr>
          <a:lstStyle/>
          <a:p>
            <a:pPr algn="ctr">
              <a:lnSpc>
                <a:spcPts val="3219"/>
              </a:lnSpc>
              <a:spcBef>
                <a:spcPct val="0"/>
              </a:spcBef>
            </a:pPr>
            <a:r>
              <a:rPr lang="en-US" sz="2299" u="sng">
                <a:solidFill>
                  <a:srgbClr val="FFFFFF"/>
                </a:solidFill>
                <a:latin typeface="Montserrat"/>
                <a:ea typeface="Montserrat"/>
                <a:cs typeface="Montserrat"/>
                <a:sym typeface="Montserrat"/>
                <a:hlinkClick r:id="rId9" tooltip="https://www.omedit-grand-est.ars.sante.fr/boite-outils-pour-ma-pratique"/>
              </a:rPr>
              <a:t>Support disponible ici </a:t>
            </a:r>
          </a:p>
        </p:txBody>
      </p:sp>
      <p:grpSp>
        <p:nvGrpSpPr>
          <p:cNvPr name="Group 16" id="16"/>
          <p:cNvGrpSpPr/>
          <p:nvPr/>
        </p:nvGrpSpPr>
        <p:grpSpPr>
          <a:xfrm rot="0">
            <a:off x="31370" y="-416143"/>
            <a:ext cx="2362367" cy="2327829"/>
            <a:chOff x="0" y="0"/>
            <a:chExt cx="3149822" cy="3103771"/>
          </a:xfrm>
        </p:grpSpPr>
        <p:grpSp>
          <p:nvGrpSpPr>
            <p:cNvPr name="Group 17" id="17"/>
            <p:cNvGrpSpPr/>
            <p:nvPr/>
          </p:nvGrpSpPr>
          <p:grpSpPr>
            <a:xfrm rot="0">
              <a:off x="621420" y="0"/>
              <a:ext cx="1737376" cy="3044560"/>
              <a:chOff x="0" y="0"/>
              <a:chExt cx="528634" cy="926373"/>
            </a:xfrm>
          </p:grpSpPr>
          <p:sp>
            <p:nvSpPr>
              <p:cNvPr name="Freeform 18" id="18"/>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19" id="19"/>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20" id="20"/>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10"/>
              <a:stretch>
                <a:fillRect l="0" t="0" r="0" b="0"/>
              </a:stretch>
            </a:blipFill>
          </p:spPr>
        </p:sp>
      </p:gr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31370" y="-416143"/>
            <a:ext cx="2362367" cy="2327829"/>
            <a:chOff x="0" y="0"/>
            <a:chExt cx="3149822" cy="3103771"/>
          </a:xfrm>
        </p:grpSpPr>
        <p:grpSp>
          <p:nvGrpSpPr>
            <p:cNvPr name="Group 3" id="3"/>
            <p:cNvGrpSpPr/>
            <p:nvPr/>
          </p:nvGrpSpPr>
          <p:grpSpPr>
            <a:xfrm rot="0">
              <a:off x="621420" y="0"/>
              <a:ext cx="1737376" cy="3044560"/>
              <a:chOff x="0" y="0"/>
              <a:chExt cx="528634" cy="926373"/>
            </a:xfrm>
          </p:grpSpPr>
          <p:sp>
            <p:nvSpPr>
              <p:cNvPr name="Freeform 4" id="4"/>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5" id="5"/>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6" id="6"/>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2"/>
              <a:stretch>
                <a:fillRect l="0" t="0" r="0" b="0"/>
              </a:stretch>
            </a:blipFill>
          </p:spPr>
        </p:sp>
      </p:grpSp>
      <p:grpSp>
        <p:nvGrpSpPr>
          <p:cNvPr name="Group 7" id="7"/>
          <p:cNvGrpSpPr/>
          <p:nvPr/>
        </p:nvGrpSpPr>
        <p:grpSpPr>
          <a:xfrm rot="0">
            <a:off x="5714946" y="1201076"/>
            <a:ext cx="8863785" cy="8650533"/>
            <a:chOff x="0" y="0"/>
            <a:chExt cx="2334495" cy="2278330"/>
          </a:xfrm>
        </p:grpSpPr>
        <p:sp>
          <p:nvSpPr>
            <p:cNvPr name="Freeform 8" id="8"/>
            <p:cNvSpPr/>
            <p:nvPr/>
          </p:nvSpPr>
          <p:spPr>
            <a:xfrm flipH="false" flipV="false" rot="0">
              <a:off x="0" y="0"/>
              <a:ext cx="2334495" cy="2278330"/>
            </a:xfrm>
            <a:custGeom>
              <a:avLst/>
              <a:gdLst/>
              <a:ahLst/>
              <a:cxnLst/>
              <a:rect r="r" b="b" t="t" l="l"/>
              <a:pathLst>
                <a:path h="2278330" w="2334495">
                  <a:moveTo>
                    <a:pt x="44545" y="0"/>
                  </a:moveTo>
                  <a:lnTo>
                    <a:pt x="2289950" y="0"/>
                  </a:lnTo>
                  <a:cubicBezTo>
                    <a:pt x="2314551" y="0"/>
                    <a:pt x="2334495" y="19944"/>
                    <a:pt x="2334495" y="44545"/>
                  </a:cubicBezTo>
                  <a:lnTo>
                    <a:pt x="2334495" y="2233785"/>
                  </a:lnTo>
                  <a:cubicBezTo>
                    <a:pt x="2334495" y="2258386"/>
                    <a:pt x="2314551" y="2278330"/>
                    <a:pt x="2289950" y="2278330"/>
                  </a:cubicBezTo>
                  <a:lnTo>
                    <a:pt x="44545" y="2278330"/>
                  </a:lnTo>
                  <a:cubicBezTo>
                    <a:pt x="19944" y="2278330"/>
                    <a:pt x="0" y="2258386"/>
                    <a:pt x="0" y="2233785"/>
                  </a:cubicBezTo>
                  <a:lnTo>
                    <a:pt x="0" y="44545"/>
                  </a:lnTo>
                  <a:cubicBezTo>
                    <a:pt x="0" y="19944"/>
                    <a:pt x="19944" y="0"/>
                    <a:pt x="44545" y="0"/>
                  </a:cubicBezTo>
                  <a:close/>
                </a:path>
              </a:pathLst>
            </a:custGeom>
            <a:solidFill>
              <a:srgbClr val="16B2AB"/>
            </a:solidFill>
          </p:spPr>
        </p:sp>
        <p:sp>
          <p:nvSpPr>
            <p:cNvPr name="TextBox 9" id="9"/>
            <p:cNvSpPr txBox="true"/>
            <p:nvPr/>
          </p:nvSpPr>
          <p:spPr>
            <a:xfrm>
              <a:off x="0" y="-28575"/>
              <a:ext cx="2334495" cy="2306905"/>
            </a:xfrm>
            <a:prstGeom prst="rect">
              <a:avLst/>
            </a:prstGeom>
          </p:spPr>
          <p:txBody>
            <a:bodyPr anchor="ctr" rtlCol="false" tIns="50800" lIns="50800" bIns="50800" rIns="50800"/>
            <a:lstStyle/>
            <a:p>
              <a:pPr algn="ctr">
                <a:lnSpc>
                  <a:spcPts val="2793"/>
                </a:lnSpc>
              </a:pPr>
            </a:p>
          </p:txBody>
        </p:sp>
      </p:grpSp>
      <p:sp>
        <p:nvSpPr>
          <p:cNvPr name="TextBox 10" id="10"/>
          <p:cNvSpPr txBox="true"/>
          <p:nvPr/>
        </p:nvSpPr>
        <p:spPr>
          <a:xfrm rot="0">
            <a:off x="2393737" y="425509"/>
            <a:ext cx="15506204" cy="625475"/>
          </a:xfrm>
          <a:prstGeom prst="rect">
            <a:avLst/>
          </a:prstGeom>
        </p:spPr>
        <p:txBody>
          <a:bodyPr anchor="t" rtlCol="false" tIns="0" lIns="0" bIns="0" rIns="0">
            <a:spAutoFit/>
          </a:bodyPr>
          <a:lstStyle/>
          <a:p>
            <a:pPr algn="just">
              <a:lnSpc>
                <a:spcPts val="4599"/>
              </a:lnSpc>
            </a:pPr>
            <a:r>
              <a:rPr lang="en-US" b="true" sz="3999" spc="195">
                <a:solidFill>
                  <a:srgbClr val="2D4F9B"/>
                </a:solidFill>
                <a:latin typeface="Poppins Bold"/>
                <a:ea typeface="Poppins Bold"/>
                <a:cs typeface="Poppins Bold"/>
                <a:sym typeface="Poppins Bold"/>
              </a:rPr>
              <a:t>ÉTAT DES LIEUX</a:t>
            </a:r>
          </a:p>
        </p:txBody>
      </p:sp>
      <p:sp>
        <p:nvSpPr>
          <p:cNvPr name="Freeform 11" id="11"/>
          <p:cNvSpPr/>
          <p:nvPr/>
        </p:nvSpPr>
        <p:spPr>
          <a:xfrm flipH="false" flipV="false" rot="0">
            <a:off x="6330754" y="1637847"/>
            <a:ext cx="7632169" cy="7776992"/>
          </a:xfrm>
          <a:custGeom>
            <a:avLst/>
            <a:gdLst/>
            <a:ahLst/>
            <a:cxnLst/>
            <a:rect r="r" b="b" t="t" l="l"/>
            <a:pathLst>
              <a:path h="7776992" w="7632169">
                <a:moveTo>
                  <a:pt x="0" y="0"/>
                </a:moveTo>
                <a:lnTo>
                  <a:pt x="7632169" y="0"/>
                </a:lnTo>
                <a:lnTo>
                  <a:pt x="7632169" y="7776992"/>
                </a:lnTo>
                <a:lnTo>
                  <a:pt x="0" y="7776992"/>
                </a:lnTo>
                <a:lnTo>
                  <a:pt x="0" y="0"/>
                </a:lnTo>
                <a:close/>
              </a:path>
            </a:pathLst>
          </a:custGeom>
          <a:blipFill>
            <a:blip r:embed="rId3"/>
            <a:stretch>
              <a:fillRect l="0" t="0" r="0" b="0"/>
            </a:stretch>
          </a:blipFill>
        </p:spPr>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FFFFFE"/>
        </a:solidFill>
      </p:bgPr>
    </p:bg>
    <p:spTree>
      <p:nvGrpSpPr>
        <p:cNvPr id="1" name=""/>
        <p:cNvGrpSpPr/>
        <p:nvPr/>
      </p:nvGrpSpPr>
      <p:grpSpPr>
        <a:xfrm>
          <a:off x="0" y="0"/>
          <a:ext cx="0" cy="0"/>
          <a:chOff x="0" y="0"/>
          <a:chExt cx="0" cy="0"/>
        </a:xfrm>
      </p:grpSpPr>
      <p:grpSp>
        <p:nvGrpSpPr>
          <p:cNvPr name="Group 2" id="2"/>
          <p:cNvGrpSpPr/>
          <p:nvPr/>
        </p:nvGrpSpPr>
        <p:grpSpPr>
          <a:xfrm rot="0">
            <a:off x="1224643" y="2433907"/>
            <a:ext cx="5070480" cy="2175063"/>
            <a:chOff x="0" y="0"/>
            <a:chExt cx="1959087" cy="840382"/>
          </a:xfrm>
        </p:grpSpPr>
        <p:sp>
          <p:nvSpPr>
            <p:cNvPr name="Freeform 3" id="3"/>
            <p:cNvSpPr/>
            <p:nvPr/>
          </p:nvSpPr>
          <p:spPr>
            <a:xfrm flipH="false" flipV="false" rot="0">
              <a:off x="0" y="0"/>
              <a:ext cx="1959087" cy="840382"/>
            </a:xfrm>
            <a:custGeom>
              <a:avLst/>
              <a:gdLst/>
              <a:ahLst/>
              <a:cxnLst/>
              <a:rect r="r" b="b" t="t" l="l"/>
              <a:pathLst>
                <a:path h="840382" w="1959087">
                  <a:moveTo>
                    <a:pt x="22903" y="0"/>
                  </a:moveTo>
                  <a:lnTo>
                    <a:pt x="1936184" y="0"/>
                  </a:lnTo>
                  <a:cubicBezTo>
                    <a:pt x="1948833" y="0"/>
                    <a:pt x="1959087" y="10254"/>
                    <a:pt x="1959087" y="22903"/>
                  </a:cubicBezTo>
                  <a:lnTo>
                    <a:pt x="1959087" y="817479"/>
                  </a:lnTo>
                  <a:cubicBezTo>
                    <a:pt x="1959087" y="823553"/>
                    <a:pt x="1956674" y="829378"/>
                    <a:pt x="1952379" y="833673"/>
                  </a:cubicBezTo>
                  <a:cubicBezTo>
                    <a:pt x="1948083" y="837969"/>
                    <a:pt x="1942258" y="840382"/>
                    <a:pt x="1936184" y="840382"/>
                  </a:cubicBezTo>
                  <a:lnTo>
                    <a:pt x="22903" y="840382"/>
                  </a:lnTo>
                  <a:cubicBezTo>
                    <a:pt x="10254" y="840382"/>
                    <a:pt x="0" y="830128"/>
                    <a:pt x="0" y="817479"/>
                  </a:cubicBezTo>
                  <a:lnTo>
                    <a:pt x="0" y="22903"/>
                  </a:lnTo>
                  <a:cubicBezTo>
                    <a:pt x="0" y="10254"/>
                    <a:pt x="10254" y="0"/>
                    <a:pt x="22903" y="0"/>
                  </a:cubicBezTo>
                  <a:close/>
                </a:path>
              </a:pathLst>
            </a:custGeom>
            <a:solidFill>
              <a:srgbClr val="00B0A9"/>
            </a:solidFill>
          </p:spPr>
        </p:sp>
        <p:sp>
          <p:nvSpPr>
            <p:cNvPr name="TextBox 4" id="4"/>
            <p:cNvSpPr txBox="true"/>
            <p:nvPr/>
          </p:nvSpPr>
          <p:spPr>
            <a:xfrm>
              <a:off x="0" y="85725"/>
              <a:ext cx="1959087" cy="754657"/>
            </a:xfrm>
            <a:prstGeom prst="rect">
              <a:avLst/>
            </a:prstGeom>
          </p:spPr>
          <p:txBody>
            <a:bodyPr anchor="ctr" rtlCol="false" tIns="50800" lIns="50800" bIns="50800" rIns="50800"/>
            <a:lstStyle/>
            <a:p>
              <a:pPr algn="ctr">
                <a:lnSpc>
                  <a:spcPts val="1925"/>
                </a:lnSpc>
              </a:pPr>
            </a:p>
          </p:txBody>
        </p:sp>
      </p:grpSp>
      <p:grpSp>
        <p:nvGrpSpPr>
          <p:cNvPr name="Group 5" id="5"/>
          <p:cNvGrpSpPr/>
          <p:nvPr/>
        </p:nvGrpSpPr>
        <p:grpSpPr>
          <a:xfrm rot="0">
            <a:off x="6695173" y="2433907"/>
            <a:ext cx="5070480" cy="2175063"/>
            <a:chOff x="0" y="0"/>
            <a:chExt cx="1959087" cy="840382"/>
          </a:xfrm>
        </p:grpSpPr>
        <p:sp>
          <p:nvSpPr>
            <p:cNvPr name="Freeform 6" id="6"/>
            <p:cNvSpPr/>
            <p:nvPr/>
          </p:nvSpPr>
          <p:spPr>
            <a:xfrm flipH="false" flipV="false" rot="0">
              <a:off x="0" y="0"/>
              <a:ext cx="1959087" cy="840382"/>
            </a:xfrm>
            <a:custGeom>
              <a:avLst/>
              <a:gdLst/>
              <a:ahLst/>
              <a:cxnLst/>
              <a:rect r="r" b="b" t="t" l="l"/>
              <a:pathLst>
                <a:path h="840382" w="1959087">
                  <a:moveTo>
                    <a:pt x="22903" y="0"/>
                  </a:moveTo>
                  <a:lnTo>
                    <a:pt x="1936184" y="0"/>
                  </a:lnTo>
                  <a:cubicBezTo>
                    <a:pt x="1948833" y="0"/>
                    <a:pt x="1959087" y="10254"/>
                    <a:pt x="1959087" y="22903"/>
                  </a:cubicBezTo>
                  <a:lnTo>
                    <a:pt x="1959087" y="817479"/>
                  </a:lnTo>
                  <a:cubicBezTo>
                    <a:pt x="1959087" y="823553"/>
                    <a:pt x="1956674" y="829378"/>
                    <a:pt x="1952379" y="833673"/>
                  </a:cubicBezTo>
                  <a:cubicBezTo>
                    <a:pt x="1948083" y="837969"/>
                    <a:pt x="1942258" y="840382"/>
                    <a:pt x="1936184" y="840382"/>
                  </a:cubicBezTo>
                  <a:lnTo>
                    <a:pt x="22903" y="840382"/>
                  </a:lnTo>
                  <a:cubicBezTo>
                    <a:pt x="10254" y="840382"/>
                    <a:pt x="0" y="830128"/>
                    <a:pt x="0" y="817479"/>
                  </a:cubicBezTo>
                  <a:lnTo>
                    <a:pt x="0" y="22903"/>
                  </a:lnTo>
                  <a:cubicBezTo>
                    <a:pt x="0" y="10254"/>
                    <a:pt x="10254" y="0"/>
                    <a:pt x="22903" y="0"/>
                  </a:cubicBezTo>
                  <a:close/>
                </a:path>
              </a:pathLst>
            </a:custGeom>
            <a:solidFill>
              <a:srgbClr val="BEBDC2"/>
            </a:solidFill>
          </p:spPr>
        </p:sp>
        <p:sp>
          <p:nvSpPr>
            <p:cNvPr name="TextBox 7" id="7"/>
            <p:cNvSpPr txBox="true"/>
            <p:nvPr/>
          </p:nvSpPr>
          <p:spPr>
            <a:xfrm>
              <a:off x="0" y="85725"/>
              <a:ext cx="1959087" cy="754657"/>
            </a:xfrm>
            <a:prstGeom prst="rect">
              <a:avLst/>
            </a:prstGeom>
          </p:spPr>
          <p:txBody>
            <a:bodyPr anchor="ctr" rtlCol="false" tIns="50800" lIns="50800" bIns="50800" rIns="50800"/>
            <a:lstStyle/>
            <a:p>
              <a:pPr algn="r">
                <a:lnSpc>
                  <a:spcPts val="1925"/>
                </a:lnSpc>
              </a:pPr>
            </a:p>
          </p:txBody>
        </p:sp>
      </p:grpSp>
      <p:grpSp>
        <p:nvGrpSpPr>
          <p:cNvPr name="Group 8" id="8"/>
          <p:cNvGrpSpPr/>
          <p:nvPr/>
        </p:nvGrpSpPr>
        <p:grpSpPr>
          <a:xfrm rot="0">
            <a:off x="1223956" y="4874745"/>
            <a:ext cx="16035344" cy="3298279"/>
            <a:chOff x="0" y="0"/>
            <a:chExt cx="6195593" cy="1274360"/>
          </a:xfrm>
        </p:grpSpPr>
        <p:sp>
          <p:nvSpPr>
            <p:cNvPr name="Freeform 9" id="9"/>
            <p:cNvSpPr/>
            <p:nvPr/>
          </p:nvSpPr>
          <p:spPr>
            <a:xfrm flipH="false" flipV="false" rot="0">
              <a:off x="0" y="0"/>
              <a:ext cx="6195593" cy="1274360"/>
            </a:xfrm>
            <a:custGeom>
              <a:avLst/>
              <a:gdLst/>
              <a:ahLst/>
              <a:cxnLst/>
              <a:rect r="r" b="b" t="t" l="l"/>
              <a:pathLst>
                <a:path h="1274360" w="6195593">
                  <a:moveTo>
                    <a:pt x="7242" y="0"/>
                  </a:moveTo>
                  <a:lnTo>
                    <a:pt x="6188351" y="0"/>
                  </a:lnTo>
                  <a:cubicBezTo>
                    <a:pt x="6192350" y="0"/>
                    <a:pt x="6195593" y="3242"/>
                    <a:pt x="6195593" y="7242"/>
                  </a:cubicBezTo>
                  <a:lnTo>
                    <a:pt x="6195593" y="1267118"/>
                  </a:lnTo>
                  <a:cubicBezTo>
                    <a:pt x="6195593" y="1271117"/>
                    <a:pt x="6192350" y="1274360"/>
                    <a:pt x="6188351" y="1274360"/>
                  </a:cubicBezTo>
                  <a:lnTo>
                    <a:pt x="7242" y="1274360"/>
                  </a:lnTo>
                  <a:cubicBezTo>
                    <a:pt x="3242" y="1274360"/>
                    <a:pt x="0" y="1271117"/>
                    <a:pt x="0" y="1267118"/>
                  </a:cubicBezTo>
                  <a:lnTo>
                    <a:pt x="0" y="7242"/>
                  </a:lnTo>
                  <a:cubicBezTo>
                    <a:pt x="0" y="3242"/>
                    <a:pt x="3242" y="0"/>
                    <a:pt x="7242" y="0"/>
                  </a:cubicBezTo>
                  <a:close/>
                </a:path>
              </a:pathLst>
            </a:custGeom>
            <a:solidFill>
              <a:srgbClr val="737373"/>
            </a:solidFill>
          </p:spPr>
        </p:sp>
        <p:sp>
          <p:nvSpPr>
            <p:cNvPr name="TextBox 10" id="10"/>
            <p:cNvSpPr txBox="true"/>
            <p:nvPr/>
          </p:nvSpPr>
          <p:spPr>
            <a:xfrm>
              <a:off x="0" y="66675"/>
              <a:ext cx="6195593" cy="1207685"/>
            </a:xfrm>
            <a:prstGeom prst="rect">
              <a:avLst/>
            </a:prstGeom>
          </p:spPr>
          <p:txBody>
            <a:bodyPr anchor="ctr" rtlCol="false" tIns="50800" lIns="50800" bIns="50800" rIns="50800"/>
            <a:lstStyle/>
            <a:p>
              <a:pPr algn="ctr">
                <a:lnSpc>
                  <a:spcPts val="1540"/>
                </a:lnSpc>
              </a:pPr>
            </a:p>
          </p:txBody>
        </p:sp>
      </p:grpSp>
      <p:grpSp>
        <p:nvGrpSpPr>
          <p:cNvPr name="Group 11" id="11"/>
          <p:cNvGrpSpPr/>
          <p:nvPr/>
        </p:nvGrpSpPr>
        <p:grpSpPr>
          <a:xfrm rot="0">
            <a:off x="12188820" y="2433907"/>
            <a:ext cx="5070480" cy="2175063"/>
            <a:chOff x="0" y="0"/>
            <a:chExt cx="1959087" cy="840382"/>
          </a:xfrm>
        </p:grpSpPr>
        <p:sp>
          <p:nvSpPr>
            <p:cNvPr name="Freeform 12" id="12"/>
            <p:cNvSpPr/>
            <p:nvPr/>
          </p:nvSpPr>
          <p:spPr>
            <a:xfrm flipH="false" flipV="false" rot="0">
              <a:off x="0" y="0"/>
              <a:ext cx="1959087" cy="840382"/>
            </a:xfrm>
            <a:custGeom>
              <a:avLst/>
              <a:gdLst/>
              <a:ahLst/>
              <a:cxnLst/>
              <a:rect r="r" b="b" t="t" l="l"/>
              <a:pathLst>
                <a:path h="840382" w="1959087">
                  <a:moveTo>
                    <a:pt x="22903" y="0"/>
                  </a:moveTo>
                  <a:lnTo>
                    <a:pt x="1936184" y="0"/>
                  </a:lnTo>
                  <a:cubicBezTo>
                    <a:pt x="1948833" y="0"/>
                    <a:pt x="1959087" y="10254"/>
                    <a:pt x="1959087" y="22903"/>
                  </a:cubicBezTo>
                  <a:lnTo>
                    <a:pt x="1959087" y="817479"/>
                  </a:lnTo>
                  <a:cubicBezTo>
                    <a:pt x="1959087" y="823553"/>
                    <a:pt x="1956674" y="829378"/>
                    <a:pt x="1952379" y="833673"/>
                  </a:cubicBezTo>
                  <a:cubicBezTo>
                    <a:pt x="1948083" y="837969"/>
                    <a:pt x="1942258" y="840382"/>
                    <a:pt x="1936184" y="840382"/>
                  </a:cubicBezTo>
                  <a:lnTo>
                    <a:pt x="22903" y="840382"/>
                  </a:lnTo>
                  <a:cubicBezTo>
                    <a:pt x="10254" y="840382"/>
                    <a:pt x="0" y="830128"/>
                    <a:pt x="0" y="817479"/>
                  </a:cubicBezTo>
                  <a:lnTo>
                    <a:pt x="0" y="22903"/>
                  </a:lnTo>
                  <a:cubicBezTo>
                    <a:pt x="0" y="10254"/>
                    <a:pt x="10254" y="0"/>
                    <a:pt x="22903" y="0"/>
                  </a:cubicBezTo>
                  <a:close/>
                </a:path>
              </a:pathLst>
            </a:custGeom>
            <a:solidFill>
              <a:srgbClr val="00B0A9"/>
            </a:solidFill>
          </p:spPr>
        </p:sp>
        <p:sp>
          <p:nvSpPr>
            <p:cNvPr name="TextBox 13" id="13"/>
            <p:cNvSpPr txBox="true"/>
            <p:nvPr/>
          </p:nvSpPr>
          <p:spPr>
            <a:xfrm>
              <a:off x="0" y="85725"/>
              <a:ext cx="1959087" cy="754657"/>
            </a:xfrm>
            <a:prstGeom prst="rect">
              <a:avLst/>
            </a:prstGeom>
          </p:spPr>
          <p:txBody>
            <a:bodyPr anchor="ctr" rtlCol="false" tIns="50800" lIns="50800" bIns="50800" rIns="50800"/>
            <a:lstStyle/>
            <a:p>
              <a:pPr algn="ctr">
                <a:lnSpc>
                  <a:spcPts val="1925"/>
                </a:lnSpc>
              </a:pPr>
            </a:p>
          </p:txBody>
        </p:sp>
      </p:grpSp>
      <p:sp>
        <p:nvSpPr>
          <p:cNvPr name="Freeform 14" id="14"/>
          <p:cNvSpPr/>
          <p:nvPr/>
        </p:nvSpPr>
        <p:spPr>
          <a:xfrm flipH="false" flipV="false" rot="0">
            <a:off x="963153" y="2311299"/>
            <a:ext cx="999894" cy="968648"/>
          </a:xfrm>
          <a:custGeom>
            <a:avLst/>
            <a:gdLst/>
            <a:ahLst/>
            <a:cxnLst/>
            <a:rect r="r" b="b" t="t" l="l"/>
            <a:pathLst>
              <a:path h="968648" w="999894">
                <a:moveTo>
                  <a:pt x="0" y="0"/>
                </a:moveTo>
                <a:lnTo>
                  <a:pt x="999895" y="0"/>
                </a:lnTo>
                <a:lnTo>
                  <a:pt x="999895" y="968647"/>
                </a:lnTo>
                <a:lnTo>
                  <a:pt x="0" y="968647"/>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15" id="15"/>
          <p:cNvSpPr/>
          <p:nvPr/>
        </p:nvSpPr>
        <p:spPr>
          <a:xfrm flipH="false" flipV="false" rot="0">
            <a:off x="16481809" y="3782927"/>
            <a:ext cx="1091817" cy="1091817"/>
          </a:xfrm>
          <a:custGeom>
            <a:avLst/>
            <a:gdLst/>
            <a:ahLst/>
            <a:cxnLst/>
            <a:rect r="r" b="b" t="t" l="l"/>
            <a:pathLst>
              <a:path h="1091817" w="1091817">
                <a:moveTo>
                  <a:pt x="0" y="0"/>
                </a:moveTo>
                <a:lnTo>
                  <a:pt x="1091817" y="0"/>
                </a:lnTo>
                <a:lnTo>
                  <a:pt x="1091817" y="1091818"/>
                </a:lnTo>
                <a:lnTo>
                  <a:pt x="0" y="1091818"/>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16" id="16"/>
          <p:cNvSpPr/>
          <p:nvPr/>
        </p:nvSpPr>
        <p:spPr>
          <a:xfrm flipH="false" flipV="false" rot="0">
            <a:off x="15845438" y="6714171"/>
            <a:ext cx="1182279" cy="1358942"/>
          </a:xfrm>
          <a:custGeom>
            <a:avLst/>
            <a:gdLst/>
            <a:ahLst/>
            <a:cxnLst/>
            <a:rect r="r" b="b" t="t" l="l"/>
            <a:pathLst>
              <a:path h="1358942" w="1182279">
                <a:moveTo>
                  <a:pt x="0" y="0"/>
                </a:moveTo>
                <a:lnTo>
                  <a:pt x="1182280" y="0"/>
                </a:lnTo>
                <a:lnTo>
                  <a:pt x="1182280" y="1358942"/>
                </a:lnTo>
                <a:lnTo>
                  <a:pt x="0" y="1358942"/>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7" id="17"/>
          <p:cNvSpPr/>
          <p:nvPr/>
        </p:nvSpPr>
        <p:spPr>
          <a:xfrm flipH="false" flipV="false" rot="0">
            <a:off x="1569842" y="8540588"/>
            <a:ext cx="786411" cy="1071770"/>
          </a:xfrm>
          <a:custGeom>
            <a:avLst/>
            <a:gdLst/>
            <a:ahLst/>
            <a:cxnLst/>
            <a:rect r="r" b="b" t="t" l="l"/>
            <a:pathLst>
              <a:path h="1071770" w="786411">
                <a:moveTo>
                  <a:pt x="0" y="0"/>
                </a:moveTo>
                <a:lnTo>
                  <a:pt x="786411" y="0"/>
                </a:lnTo>
                <a:lnTo>
                  <a:pt x="786411" y="1071769"/>
                </a:lnTo>
                <a:lnTo>
                  <a:pt x="0" y="1071769"/>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18" id="18">
            <a:hlinkClick r:id="rId11" tooltip="https://www.omedit-grand-est.ars.sante.fr"/>
          </p:cNvPr>
          <p:cNvSpPr/>
          <p:nvPr/>
        </p:nvSpPr>
        <p:spPr>
          <a:xfrm flipH="false" flipV="false" rot="0">
            <a:off x="238559" y="256121"/>
            <a:ext cx="2449083" cy="1426528"/>
          </a:xfrm>
          <a:custGeom>
            <a:avLst/>
            <a:gdLst/>
            <a:ahLst/>
            <a:cxnLst/>
            <a:rect r="r" b="b" t="t" l="l"/>
            <a:pathLst>
              <a:path h="1426528" w="2449083">
                <a:moveTo>
                  <a:pt x="0" y="0"/>
                </a:moveTo>
                <a:lnTo>
                  <a:pt x="2449083" y="0"/>
                </a:lnTo>
                <a:lnTo>
                  <a:pt x="2449083" y="1426528"/>
                </a:lnTo>
                <a:lnTo>
                  <a:pt x="0" y="1426528"/>
                </a:lnTo>
                <a:lnTo>
                  <a:pt x="0" y="0"/>
                </a:lnTo>
                <a:close/>
              </a:path>
            </a:pathLst>
          </a:custGeom>
          <a:blipFill>
            <a:blip r:embed="rId10"/>
            <a:stretch>
              <a:fillRect l="0" t="0" r="0" b="0"/>
            </a:stretch>
          </a:blipFill>
        </p:spPr>
      </p:sp>
      <p:grpSp>
        <p:nvGrpSpPr>
          <p:cNvPr name="Group 19" id="19"/>
          <p:cNvGrpSpPr/>
          <p:nvPr/>
        </p:nvGrpSpPr>
        <p:grpSpPr>
          <a:xfrm rot="0">
            <a:off x="16040017" y="-456029"/>
            <a:ext cx="2362367" cy="2327829"/>
            <a:chOff x="0" y="0"/>
            <a:chExt cx="3149822" cy="3103771"/>
          </a:xfrm>
        </p:grpSpPr>
        <p:grpSp>
          <p:nvGrpSpPr>
            <p:cNvPr name="Group 20" id="20"/>
            <p:cNvGrpSpPr/>
            <p:nvPr/>
          </p:nvGrpSpPr>
          <p:grpSpPr>
            <a:xfrm rot="0">
              <a:off x="621420" y="0"/>
              <a:ext cx="1737376" cy="3044560"/>
              <a:chOff x="0" y="0"/>
              <a:chExt cx="528634" cy="926373"/>
            </a:xfrm>
          </p:grpSpPr>
          <p:sp>
            <p:nvSpPr>
              <p:cNvPr name="Freeform 21" id="21"/>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22" id="22"/>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23" id="23"/>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12"/>
              <a:stretch>
                <a:fillRect l="0" t="0" r="0" b="0"/>
              </a:stretch>
            </a:blipFill>
          </p:spPr>
        </p:sp>
      </p:grpSp>
      <p:sp>
        <p:nvSpPr>
          <p:cNvPr name="Freeform 24" id="24"/>
          <p:cNvSpPr/>
          <p:nvPr/>
        </p:nvSpPr>
        <p:spPr>
          <a:xfrm flipH="false" flipV="false" rot="0">
            <a:off x="14841508" y="8327546"/>
            <a:ext cx="2007860" cy="1861507"/>
          </a:xfrm>
          <a:custGeom>
            <a:avLst/>
            <a:gdLst/>
            <a:ahLst/>
            <a:cxnLst/>
            <a:rect r="r" b="b" t="t" l="l"/>
            <a:pathLst>
              <a:path h="1861507" w="2007860">
                <a:moveTo>
                  <a:pt x="0" y="0"/>
                </a:moveTo>
                <a:lnTo>
                  <a:pt x="2007860" y="0"/>
                </a:lnTo>
                <a:lnTo>
                  <a:pt x="2007860" y="1861508"/>
                </a:lnTo>
                <a:lnTo>
                  <a:pt x="0" y="1861508"/>
                </a:lnTo>
                <a:lnTo>
                  <a:pt x="0" y="0"/>
                </a:lnTo>
                <a:close/>
              </a:path>
            </a:pathLst>
          </a:custGeom>
          <a:blipFill>
            <a:blip r:embed="rId13"/>
            <a:stretch>
              <a:fillRect l="0" t="0" r="0" b="0"/>
            </a:stretch>
          </a:blipFill>
        </p:spPr>
      </p:sp>
      <p:sp>
        <p:nvSpPr>
          <p:cNvPr name="TextBox 25" id="25"/>
          <p:cNvSpPr txBox="true"/>
          <p:nvPr/>
        </p:nvSpPr>
        <p:spPr>
          <a:xfrm rot="0">
            <a:off x="1275661" y="4867550"/>
            <a:ext cx="15752057" cy="3255518"/>
          </a:xfrm>
          <a:prstGeom prst="rect">
            <a:avLst/>
          </a:prstGeom>
        </p:spPr>
        <p:txBody>
          <a:bodyPr anchor="t" rtlCol="false" tIns="0" lIns="0" bIns="0" rIns="0">
            <a:spAutoFit/>
          </a:bodyPr>
          <a:lstStyle/>
          <a:p>
            <a:pPr algn="just">
              <a:lnSpc>
                <a:spcPts val="3255"/>
              </a:lnSpc>
            </a:pPr>
            <a:r>
              <a:rPr lang="en-US" sz="2199" spc="35">
                <a:solidFill>
                  <a:srgbClr val="FBF6F1"/>
                </a:solidFill>
                <a:latin typeface="Montserrat"/>
                <a:ea typeface="Montserrat"/>
                <a:cs typeface="Montserrat"/>
                <a:sym typeface="Montserrat"/>
              </a:rPr>
              <a:t> </a:t>
            </a:r>
            <a:r>
              <a:rPr lang="en-US" b="true" sz="2199" spc="35">
                <a:solidFill>
                  <a:srgbClr val="FBF6F1"/>
                </a:solidFill>
                <a:latin typeface="Montserrat Bold"/>
                <a:ea typeface="Montserrat Bold"/>
                <a:cs typeface="Montserrat Bold"/>
                <a:sym typeface="Montserrat Bold"/>
              </a:rPr>
              <a:t>Les missions concernent les différents secteurs (ambulatoire, hospitalier, médico-social) et portent sur : </a:t>
            </a:r>
          </a:p>
          <a:p>
            <a:pPr algn="just" marL="949959" indent="-316653" lvl="2">
              <a:lnSpc>
                <a:spcPts val="3255"/>
              </a:lnSpc>
              <a:buFont typeface="Arial"/>
              <a:buChar char="⚬"/>
            </a:pPr>
            <a:r>
              <a:rPr lang="en-US" b="true" sz="2199" spc="35" u="none">
                <a:solidFill>
                  <a:srgbClr val="AFCB08"/>
                </a:solidFill>
                <a:latin typeface="Montserrat Bold"/>
                <a:ea typeface="Montserrat Bold"/>
                <a:cs typeface="Montserrat Bold"/>
                <a:sym typeface="Montserrat Bold"/>
              </a:rPr>
              <a:t>le bon usage des médicaments et dispositifs médicaux</a:t>
            </a:r>
            <a:r>
              <a:rPr lang="en-US" b="true" sz="2199" spc="35" u="none">
                <a:solidFill>
                  <a:srgbClr val="FBF6F1"/>
                </a:solidFill>
                <a:latin typeface="Montserrat Bold"/>
                <a:ea typeface="Montserrat Bold"/>
                <a:cs typeface="Montserrat Bold"/>
                <a:sym typeface="Montserrat Bold"/>
              </a:rPr>
              <a:t>, </a:t>
            </a:r>
          </a:p>
          <a:p>
            <a:pPr algn="just" marL="949959" indent="-316653" lvl="2">
              <a:lnSpc>
                <a:spcPts val="3255"/>
              </a:lnSpc>
              <a:buFont typeface="Arial"/>
              <a:buChar char="⚬"/>
            </a:pPr>
            <a:r>
              <a:rPr lang="en-US" b="true" sz="2199" spc="35" u="none">
                <a:solidFill>
                  <a:srgbClr val="FBF6F1"/>
                </a:solidFill>
                <a:latin typeface="Montserrat Bold"/>
                <a:ea typeface="Montserrat Bold"/>
                <a:cs typeface="Montserrat Bold"/>
                <a:sym typeface="Montserrat Bold"/>
              </a:rPr>
              <a:t>la médico-économie, </a:t>
            </a:r>
          </a:p>
          <a:p>
            <a:pPr algn="just" marL="949959" indent="-316653" lvl="2">
              <a:lnSpc>
                <a:spcPts val="3255"/>
              </a:lnSpc>
              <a:buFont typeface="Arial"/>
              <a:buChar char="⚬"/>
            </a:pPr>
            <a:r>
              <a:rPr lang="en-US" b="true" sz="2199" spc="35" u="none">
                <a:solidFill>
                  <a:srgbClr val="FBF6F1"/>
                </a:solidFill>
                <a:latin typeface="Montserrat Bold"/>
                <a:ea typeface="Montserrat Bold"/>
                <a:cs typeface="Montserrat Bold"/>
                <a:sym typeface="Montserrat Bold"/>
              </a:rPr>
              <a:t>la gestion des évènements indésirables graves associés aux soins (en appui des structures membres </a:t>
            </a:r>
          </a:p>
          <a:p>
            <a:pPr algn="just">
              <a:lnSpc>
                <a:spcPts val="3255"/>
              </a:lnSpc>
            </a:pPr>
            <a:r>
              <a:rPr lang="en-US" b="true" sz="2199" spc="35" u="none">
                <a:solidFill>
                  <a:srgbClr val="FBF6F1"/>
                </a:solidFill>
                <a:latin typeface="Montserrat Bold"/>
                <a:ea typeface="Montserrat Bold"/>
                <a:cs typeface="Montserrat Bold"/>
                <a:sym typeface="Montserrat Bold"/>
              </a:rPr>
              <a:t>          </a:t>
            </a:r>
            <a:r>
              <a:rPr lang="en-US" b="true" sz="2199" spc="35" u="none">
                <a:solidFill>
                  <a:srgbClr val="FBF6F1"/>
                </a:solidFill>
                <a:latin typeface="Montserrat Bold"/>
                <a:ea typeface="Montserrat Bold"/>
                <a:cs typeface="Montserrat Bold"/>
                <a:sym typeface="Montserrat Bold"/>
              </a:rPr>
              <a:t>du Réseau Régional de Vigilances et d’Appui (RREVA)),</a:t>
            </a:r>
          </a:p>
          <a:p>
            <a:pPr algn="just" marL="949959" indent="-316653" lvl="2">
              <a:lnSpc>
                <a:spcPts val="3255"/>
              </a:lnSpc>
              <a:buFont typeface="Arial"/>
              <a:buChar char="⚬"/>
            </a:pPr>
            <a:r>
              <a:rPr lang="en-US" b="true" sz="2199" spc="35" u="none">
                <a:solidFill>
                  <a:srgbClr val="AFCB08"/>
                </a:solidFill>
                <a:latin typeface="Montserrat Bold"/>
                <a:ea typeface="Montserrat Bold"/>
                <a:cs typeface="Montserrat Bold"/>
                <a:sym typeface="Montserrat Bold"/>
              </a:rPr>
              <a:t>la lutte contre la iatrogénie médicamenteuse</a:t>
            </a:r>
            <a:r>
              <a:rPr lang="en-US" b="true" sz="2199" spc="35" u="none">
                <a:solidFill>
                  <a:srgbClr val="FBF6F1"/>
                </a:solidFill>
                <a:latin typeface="Montserrat Bold"/>
                <a:ea typeface="Montserrat Bold"/>
                <a:cs typeface="Montserrat Bold"/>
                <a:sym typeface="Montserrat Bold"/>
              </a:rPr>
              <a:t>,</a:t>
            </a:r>
          </a:p>
          <a:p>
            <a:pPr algn="just" marL="949959" indent="-316653" lvl="2">
              <a:lnSpc>
                <a:spcPts val="3255"/>
              </a:lnSpc>
              <a:buFont typeface="Arial"/>
              <a:buChar char="⚬"/>
            </a:pPr>
            <a:r>
              <a:rPr lang="en-US" b="true" sz="2199" spc="35" u="none">
                <a:solidFill>
                  <a:srgbClr val="FBF6F1"/>
                </a:solidFill>
                <a:latin typeface="Montserrat Bold"/>
                <a:ea typeface="Montserrat Bold"/>
                <a:cs typeface="Montserrat Bold"/>
                <a:sym typeface="Montserrat Bold"/>
              </a:rPr>
              <a:t>la contractualisation ...</a:t>
            </a:r>
          </a:p>
        </p:txBody>
      </p:sp>
      <p:sp>
        <p:nvSpPr>
          <p:cNvPr name="TextBox 26" id="26"/>
          <p:cNvSpPr txBox="true"/>
          <p:nvPr/>
        </p:nvSpPr>
        <p:spPr>
          <a:xfrm rot="0">
            <a:off x="1434359" y="2590142"/>
            <a:ext cx="4651047" cy="1699387"/>
          </a:xfrm>
          <a:prstGeom prst="rect">
            <a:avLst/>
          </a:prstGeom>
        </p:spPr>
        <p:txBody>
          <a:bodyPr anchor="t" rtlCol="false" tIns="0" lIns="0" bIns="0" rIns="0">
            <a:spAutoFit/>
          </a:bodyPr>
          <a:lstStyle/>
          <a:p>
            <a:pPr algn="ctr" marL="0" indent="0" lvl="0">
              <a:lnSpc>
                <a:spcPts val="3403"/>
              </a:lnSpc>
            </a:pPr>
            <a:r>
              <a:rPr lang="en-US" b="true" sz="2299" spc="36">
                <a:solidFill>
                  <a:srgbClr val="FBF6F1"/>
                </a:solidFill>
                <a:latin typeface="Montserrat Bold"/>
                <a:ea typeface="Montserrat Bold"/>
                <a:cs typeface="Montserrat Bold"/>
                <a:sym typeface="Montserrat Bold"/>
              </a:rPr>
              <a:t>          L’</a:t>
            </a:r>
            <a:r>
              <a:rPr lang="en-US" b="true" sz="2299" spc="36">
                <a:solidFill>
                  <a:srgbClr val="154D9D"/>
                </a:solidFill>
                <a:latin typeface="Montserrat Bold"/>
                <a:ea typeface="Montserrat Bold"/>
                <a:cs typeface="Montserrat Bold"/>
                <a:sym typeface="Montserrat Bold"/>
              </a:rPr>
              <a:t>Omédit</a:t>
            </a:r>
            <a:r>
              <a:rPr lang="en-US" b="true" sz="2299" spc="36">
                <a:solidFill>
                  <a:srgbClr val="FBF6F1"/>
                </a:solidFill>
                <a:latin typeface="Montserrat Bold"/>
                <a:ea typeface="Montserrat Bold"/>
                <a:cs typeface="Montserrat Bold"/>
                <a:sym typeface="Montserrat Bold"/>
              </a:rPr>
              <a:t> : </a:t>
            </a:r>
            <a:r>
              <a:rPr lang="en-US" b="true" sz="2299" spc="36">
                <a:solidFill>
                  <a:srgbClr val="2D4F9B"/>
                </a:solidFill>
                <a:latin typeface="Montserrat Bold"/>
                <a:ea typeface="Montserrat Bold"/>
                <a:cs typeface="Montserrat Bold"/>
                <a:sym typeface="Montserrat Bold"/>
              </a:rPr>
              <a:t>O</a:t>
            </a:r>
            <a:r>
              <a:rPr lang="en-US" b="true" sz="2299" spc="36">
                <a:solidFill>
                  <a:srgbClr val="FBF6F1"/>
                </a:solidFill>
                <a:latin typeface="Montserrat Bold"/>
                <a:ea typeface="Montserrat Bold"/>
                <a:cs typeface="Montserrat Bold"/>
                <a:sym typeface="Montserrat Bold"/>
              </a:rPr>
              <a:t>bservatoire des </a:t>
            </a:r>
            <a:r>
              <a:rPr lang="en-US" b="true" sz="2299" spc="36">
                <a:solidFill>
                  <a:srgbClr val="2D4F9B"/>
                </a:solidFill>
                <a:latin typeface="Montserrat Bold"/>
                <a:ea typeface="Montserrat Bold"/>
                <a:cs typeface="Montserrat Bold"/>
                <a:sym typeface="Montserrat Bold"/>
              </a:rPr>
              <a:t>Mé</a:t>
            </a:r>
            <a:r>
              <a:rPr lang="en-US" b="true" sz="2299" spc="36">
                <a:solidFill>
                  <a:srgbClr val="FBF6F1"/>
                </a:solidFill>
                <a:latin typeface="Montserrat Bold"/>
                <a:ea typeface="Montserrat Bold"/>
                <a:cs typeface="Montserrat Bold"/>
                <a:sym typeface="Montserrat Bold"/>
              </a:rPr>
              <a:t>dicaments, des </a:t>
            </a:r>
            <a:r>
              <a:rPr lang="en-US" b="true" sz="2299" spc="36">
                <a:solidFill>
                  <a:srgbClr val="2D4F9B"/>
                </a:solidFill>
                <a:latin typeface="Montserrat Bold"/>
                <a:ea typeface="Montserrat Bold"/>
                <a:cs typeface="Montserrat Bold"/>
                <a:sym typeface="Montserrat Bold"/>
              </a:rPr>
              <a:t>D</a:t>
            </a:r>
            <a:r>
              <a:rPr lang="en-US" b="true" sz="2299" spc="36">
                <a:solidFill>
                  <a:srgbClr val="FBF6F1"/>
                </a:solidFill>
                <a:latin typeface="Montserrat Bold"/>
                <a:ea typeface="Montserrat Bold"/>
                <a:cs typeface="Montserrat Bold"/>
                <a:sym typeface="Montserrat Bold"/>
              </a:rPr>
              <a:t>ispositifs </a:t>
            </a:r>
            <a:r>
              <a:rPr lang="en-US" b="true" sz="2299" spc="36">
                <a:solidFill>
                  <a:srgbClr val="FCFCFC"/>
                </a:solidFill>
                <a:latin typeface="Montserrat Bold"/>
                <a:ea typeface="Montserrat Bold"/>
                <a:cs typeface="Montserrat Bold"/>
                <a:sym typeface="Montserrat Bold"/>
              </a:rPr>
              <a:t>Médicaux et de l’</a:t>
            </a:r>
            <a:r>
              <a:rPr lang="en-US" b="true" sz="2299" spc="36">
                <a:solidFill>
                  <a:srgbClr val="2D4F9B"/>
                </a:solidFill>
                <a:latin typeface="Montserrat Bold"/>
                <a:ea typeface="Montserrat Bold"/>
                <a:cs typeface="Montserrat Bold"/>
                <a:sym typeface="Montserrat Bold"/>
              </a:rPr>
              <a:t>I</a:t>
            </a:r>
            <a:r>
              <a:rPr lang="en-US" b="true" sz="2299" spc="36">
                <a:solidFill>
                  <a:srgbClr val="FCFCFC"/>
                </a:solidFill>
                <a:latin typeface="Montserrat Bold"/>
                <a:ea typeface="Montserrat Bold"/>
                <a:cs typeface="Montserrat Bold"/>
                <a:sym typeface="Montserrat Bold"/>
              </a:rPr>
              <a:t>nnovation</a:t>
            </a:r>
            <a:r>
              <a:rPr lang="en-US" b="true" sz="2299" spc="36">
                <a:solidFill>
                  <a:srgbClr val="2D4F9B"/>
                </a:solidFill>
                <a:latin typeface="Montserrat Bold"/>
                <a:ea typeface="Montserrat Bold"/>
                <a:cs typeface="Montserrat Bold"/>
                <a:sym typeface="Montserrat Bold"/>
              </a:rPr>
              <a:t> T</a:t>
            </a:r>
            <a:r>
              <a:rPr lang="en-US" b="true" sz="2299" spc="36">
                <a:solidFill>
                  <a:srgbClr val="FBF6F1"/>
                </a:solidFill>
                <a:latin typeface="Montserrat Bold"/>
                <a:ea typeface="Montserrat Bold"/>
                <a:cs typeface="Montserrat Bold"/>
                <a:sym typeface="Montserrat Bold"/>
              </a:rPr>
              <a:t>hérapeutique</a:t>
            </a:r>
          </a:p>
        </p:txBody>
      </p:sp>
      <p:sp>
        <p:nvSpPr>
          <p:cNvPr name="TextBox 27" id="27"/>
          <p:cNvSpPr txBox="true"/>
          <p:nvPr/>
        </p:nvSpPr>
        <p:spPr>
          <a:xfrm rot="0">
            <a:off x="4172127" y="441325"/>
            <a:ext cx="10139001" cy="587375"/>
          </a:xfrm>
          <a:prstGeom prst="rect">
            <a:avLst/>
          </a:prstGeom>
        </p:spPr>
        <p:txBody>
          <a:bodyPr anchor="t" rtlCol="false" tIns="0" lIns="0" bIns="0" rIns="0">
            <a:spAutoFit/>
          </a:bodyPr>
          <a:lstStyle/>
          <a:p>
            <a:pPr algn="l">
              <a:lnSpc>
                <a:spcPts val="4600"/>
              </a:lnSpc>
            </a:pPr>
            <a:r>
              <a:rPr lang="en-US" b="true" sz="4000" spc="196">
                <a:solidFill>
                  <a:srgbClr val="2D4F9B"/>
                </a:solidFill>
                <a:latin typeface="Montserrat Bold"/>
                <a:ea typeface="Montserrat Bold"/>
                <a:cs typeface="Montserrat Bold"/>
                <a:sym typeface="Montserrat Bold"/>
              </a:rPr>
              <a:t>L’OMÉDIT, QU’EST-CE QUE C’EST ?</a:t>
            </a:r>
          </a:p>
        </p:txBody>
      </p:sp>
      <p:sp>
        <p:nvSpPr>
          <p:cNvPr name="TextBox 28" id="28"/>
          <p:cNvSpPr txBox="true"/>
          <p:nvPr/>
        </p:nvSpPr>
        <p:spPr>
          <a:xfrm rot="0">
            <a:off x="6695173" y="2991717"/>
            <a:ext cx="5070480" cy="1544320"/>
          </a:xfrm>
          <a:prstGeom prst="rect">
            <a:avLst/>
          </a:prstGeom>
        </p:spPr>
        <p:txBody>
          <a:bodyPr anchor="t" rtlCol="false" tIns="0" lIns="0" bIns="0" rIns="0">
            <a:spAutoFit/>
          </a:bodyPr>
          <a:lstStyle/>
          <a:p>
            <a:pPr algn="ctr">
              <a:lnSpc>
                <a:spcPts val="3079"/>
              </a:lnSpc>
              <a:spcBef>
                <a:spcPct val="0"/>
              </a:spcBef>
            </a:pPr>
            <a:r>
              <a:rPr lang="en-US" b="true" sz="2199">
                <a:solidFill>
                  <a:srgbClr val="FFFFFE"/>
                </a:solidFill>
                <a:latin typeface="Montserrat Bold"/>
                <a:ea typeface="Montserrat Bold"/>
                <a:cs typeface="Montserrat Bold"/>
                <a:sym typeface="Montserrat Bold"/>
              </a:rPr>
              <a:t>Il s’agit d’une</a:t>
            </a:r>
            <a:r>
              <a:rPr lang="en-US" b="true" sz="2199">
                <a:solidFill>
                  <a:srgbClr val="FFFFFE"/>
                </a:solidFill>
                <a:latin typeface="Montserrat Bold"/>
                <a:ea typeface="Montserrat Bold"/>
                <a:cs typeface="Montserrat Bold"/>
                <a:sym typeface="Montserrat Bold"/>
              </a:rPr>
              <a:t> structure régionale d’expertise et d’appui placée auprès de l’Agence Régionale de Santé (ARS) Grand Est </a:t>
            </a:r>
          </a:p>
        </p:txBody>
      </p:sp>
      <p:sp>
        <p:nvSpPr>
          <p:cNvPr name="TextBox 29" id="29"/>
          <p:cNvSpPr txBox="true"/>
          <p:nvPr/>
        </p:nvSpPr>
        <p:spPr>
          <a:xfrm rot="0">
            <a:off x="12254912" y="2579411"/>
            <a:ext cx="4916430" cy="1842135"/>
          </a:xfrm>
          <a:prstGeom prst="rect">
            <a:avLst/>
          </a:prstGeom>
        </p:spPr>
        <p:txBody>
          <a:bodyPr anchor="t" rtlCol="false" tIns="0" lIns="0" bIns="0" rIns="0">
            <a:spAutoFit/>
          </a:bodyPr>
          <a:lstStyle/>
          <a:p>
            <a:pPr algn="ctr">
              <a:lnSpc>
                <a:spcPts val="2939"/>
              </a:lnSpc>
              <a:spcBef>
                <a:spcPct val="0"/>
              </a:spcBef>
            </a:pPr>
            <a:r>
              <a:rPr lang="en-US" b="true" sz="2099">
                <a:solidFill>
                  <a:srgbClr val="FFFFFE"/>
                </a:solidFill>
                <a:latin typeface="Montserrat Bold"/>
                <a:ea typeface="Montserrat Bold"/>
                <a:cs typeface="Montserrat Bold"/>
                <a:sym typeface="Montserrat Bold"/>
              </a:rPr>
              <a:t>L’observatoire anime une</a:t>
            </a:r>
            <a:r>
              <a:rPr lang="en-US" b="true" sz="2099">
                <a:solidFill>
                  <a:srgbClr val="FFFFFE"/>
                </a:solidFill>
                <a:latin typeface="Montserrat Bold"/>
                <a:ea typeface="Montserrat Bold"/>
                <a:cs typeface="Montserrat Bold"/>
                <a:sym typeface="Montserrat Bold"/>
              </a:rPr>
              <a:t> politique coordonnée pour le bon usage des produits de santé et des bonnes pratiques en termes de qualité, sécurité et efficience </a:t>
            </a:r>
          </a:p>
        </p:txBody>
      </p:sp>
      <p:sp>
        <p:nvSpPr>
          <p:cNvPr name="TextBox 30" id="30"/>
          <p:cNvSpPr txBox="true"/>
          <p:nvPr/>
        </p:nvSpPr>
        <p:spPr>
          <a:xfrm rot="0">
            <a:off x="2569984" y="8306374"/>
            <a:ext cx="12992938" cy="1589405"/>
          </a:xfrm>
          <a:prstGeom prst="rect">
            <a:avLst/>
          </a:prstGeom>
        </p:spPr>
        <p:txBody>
          <a:bodyPr anchor="t" rtlCol="false" tIns="0" lIns="0" bIns="0" rIns="0">
            <a:spAutoFit/>
          </a:bodyPr>
          <a:lstStyle/>
          <a:p>
            <a:pPr algn="l">
              <a:lnSpc>
                <a:spcPts val="3219"/>
              </a:lnSpc>
              <a:spcBef>
                <a:spcPct val="0"/>
              </a:spcBef>
            </a:pPr>
            <a:r>
              <a:rPr lang="en-US" b="true" sz="2299">
                <a:solidFill>
                  <a:srgbClr val="2D4F9B"/>
                </a:solidFill>
                <a:latin typeface="Montserrat Bold"/>
                <a:ea typeface="Montserrat Bold"/>
                <a:cs typeface="Montserrat Bold"/>
                <a:sym typeface="Montserrat Bold"/>
              </a:rPr>
              <a:t>U</a:t>
            </a:r>
            <a:r>
              <a:rPr lang="en-US" b="true" sz="2299">
                <a:solidFill>
                  <a:srgbClr val="2D4F9B"/>
                </a:solidFill>
                <a:latin typeface="Montserrat Bold"/>
                <a:ea typeface="Montserrat Bold"/>
                <a:cs typeface="Montserrat Bold"/>
                <a:sym typeface="Montserrat Bold"/>
              </a:rPr>
              <a:t>n Omédit par région et un regroupement des Omédits sous forme de réseau  “Résomédit”. Ce réseau permet d’avoir des échanges réguliers, des groupes de travail, des enquêtes nationales etc.</a:t>
            </a:r>
          </a:p>
          <a:p>
            <a:pPr algn="l">
              <a:lnSpc>
                <a:spcPts val="3219"/>
              </a:lnSpc>
              <a:spcBef>
                <a:spcPct val="0"/>
              </a:spcBef>
            </a:pPr>
            <a:r>
              <a:rPr lang="en-US" sz="2299" u="sng">
                <a:solidFill>
                  <a:srgbClr val="2D4F9B"/>
                </a:solidFill>
                <a:latin typeface="Montserrat"/>
                <a:ea typeface="Montserrat"/>
                <a:cs typeface="Montserrat"/>
                <a:sym typeface="Montserrat"/>
                <a:hlinkClick r:id="rId14" tooltip="https://www.resomedit.fr"/>
              </a:rPr>
              <a:t>https://www.resomedit.fr/</a:t>
            </a:r>
          </a:p>
        </p:txBody>
      </p:sp>
      <p:sp>
        <p:nvSpPr>
          <p:cNvPr name="Freeform 31" id="31"/>
          <p:cNvSpPr/>
          <p:nvPr/>
        </p:nvSpPr>
        <p:spPr>
          <a:xfrm flipH="false" flipV="false" rot="-2814585">
            <a:off x="2798102" y="1333426"/>
            <a:ext cx="675660" cy="1076749"/>
          </a:xfrm>
          <a:custGeom>
            <a:avLst/>
            <a:gdLst/>
            <a:ahLst/>
            <a:cxnLst/>
            <a:rect r="r" b="b" t="t" l="l"/>
            <a:pathLst>
              <a:path h="1076749" w="675660">
                <a:moveTo>
                  <a:pt x="0" y="0"/>
                </a:moveTo>
                <a:lnTo>
                  <a:pt x="675659" y="0"/>
                </a:lnTo>
                <a:lnTo>
                  <a:pt x="675659" y="1076748"/>
                </a:lnTo>
                <a:lnTo>
                  <a:pt x="0" y="1076748"/>
                </a:lnTo>
                <a:lnTo>
                  <a:pt x="0" y="0"/>
                </a:lnTo>
                <a:close/>
              </a:path>
            </a:pathLst>
          </a:custGeom>
          <a:blipFill>
            <a:blip r:embed="rId15">
              <a:extLst>
                <a:ext uri="{96DAC541-7B7A-43D3-8B79-37D633B846F1}">
                  <asvg:svgBlip xmlns:asvg="http://schemas.microsoft.com/office/drawing/2016/SVG/main" r:embed="rId16"/>
                </a:ext>
              </a:extLst>
            </a:blip>
            <a:stretch>
              <a:fillRect l="0" t="0" r="0" b="0"/>
            </a:stretch>
          </a:blipFill>
        </p:spPr>
      </p:sp>
      <p:sp>
        <p:nvSpPr>
          <p:cNvPr name="Freeform 32" id="32"/>
          <p:cNvSpPr/>
          <p:nvPr/>
        </p:nvSpPr>
        <p:spPr>
          <a:xfrm flipH="false" flipV="false" rot="0">
            <a:off x="7293809" y="1624225"/>
            <a:ext cx="3700381" cy="1374147"/>
          </a:xfrm>
          <a:custGeom>
            <a:avLst/>
            <a:gdLst/>
            <a:ahLst/>
            <a:cxnLst/>
            <a:rect r="r" b="b" t="t" l="l"/>
            <a:pathLst>
              <a:path h="1374147" w="3700381">
                <a:moveTo>
                  <a:pt x="0" y="0"/>
                </a:moveTo>
                <a:lnTo>
                  <a:pt x="3700382" y="0"/>
                </a:lnTo>
                <a:lnTo>
                  <a:pt x="3700382" y="1374147"/>
                </a:lnTo>
                <a:lnTo>
                  <a:pt x="0" y="1374147"/>
                </a:lnTo>
                <a:lnTo>
                  <a:pt x="0" y="0"/>
                </a:lnTo>
                <a:close/>
              </a:path>
            </a:pathLst>
          </a:custGeom>
          <a:blipFill>
            <a:blip r:embed="rId17"/>
            <a:stretch>
              <a:fillRect l="-2989" t="-25666" r="-5473" b="-42426"/>
            </a:stretch>
          </a:blipFill>
        </p:spPr>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bg>
      <p:bgPr>
        <a:solidFill>
          <a:srgbClr val="FFFFFE"/>
        </a:solidFill>
      </p:bgPr>
    </p:bg>
    <p:spTree>
      <p:nvGrpSpPr>
        <p:cNvPr id="1" name=""/>
        <p:cNvGrpSpPr/>
        <p:nvPr/>
      </p:nvGrpSpPr>
      <p:grpSpPr>
        <a:xfrm>
          <a:off x="0" y="0"/>
          <a:ext cx="0" cy="0"/>
          <a:chOff x="0" y="0"/>
          <a:chExt cx="0" cy="0"/>
        </a:xfrm>
      </p:grpSpPr>
      <p:sp>
        <p:nvSpPr>
          <p:cNvPr name="Freeform 2" id="2"/>
          <p:cNvSpPr/>
          <p:nvPr/>
        </p:nvSpPr>
        <p:spPr>
          <a:xfrm flipH="false" flipV="false" rot="0">
            <a:off x="-47630" y="9105186"/>
            <a:ext cx="3159757" cy="1181814"/>
          </a:xfrm>
          <a:custGeom>
            <a:avLst/>
            <a:gdLst/>
            <a:ahLst/>
            <a:cxnLst/>
            <a:rect r="r" b="b" t="t" l="l"/>
            <a:pathLst>
              <a:path h="1181814" w="3159757">
                <a:moveTo>
                  <a:pt x="0" y="0"/>
                </a:moveTo>
                <a:lnTo>
                  <a:pt x="3159757" y="0"/>
                </a:lnTo>
                <a:lnTo>
                  <a:pt x="3159757" y="1181814"/>
                </a:lnTo>
                <a:lnTo>
                  <a:pt x="0" y="1181814"/>
                </a:lnTo>
                <a:lnTo>
                  <a:pt x="0" y="0"/>
                </a:lnTo>
                <a:close/>
              </a:path>
            </a:pathLst>
          </a:custGeom>
          <a:blipFill>
            <a:blip r:embed="rId3"/>
            <a:stretch>
              <a:fillRect l="-134219" t="-489" r="0" b="-489"/>
            </a:stretch>
          </a:blipFill>
        </p:spPr>
      </p:sp>
      <p:grpSp>
        <p:nvGrpSpPr>
          <p:cNvPr name="Group 3" id="3"/>
          <p:cNvGrpSpPr/>
          <p:nvPr/>
        </p:nvGrpSpPr>
        <p:grpSpPr>
          <a:xfrm rot="0">
            <a:off x="2261115" y="1814371"/>
            <a:ext cx="2379421" cy="2379421"/>
            <a:chOff x="0" y="0"/>
            <a:chExt cx="812800" cy="812800"/>
          </a:xfrm>
        </p:grpSpPr>
        <p:sp>
          <p:nvSpPr>
            <p:cNvPr name="Freeform 4" id="4"/>
            <p:cNvSpPr/>
            <p:nvPr/>
          </p:nvSpPr>
          <p:spPr>
            <a:xfrm flipH="false" flipV="false" rot="0">
              <a:off x="0" y="0"/>
              <a:ext cx="812800" cy="812800"/>
            </a:xfrm>
            <a:custGeom>
              <a:avLst/>
              <a:gdLst/>
              <a:ahLst/>
              <a:cxnLst/>
              <a:rect r="r" b="b" t="t" l="l"/>
              <a:pathLst>
                <a:path h="812800" w="812800">
                  <a:moveTo>
                    <a:pt x="165939" y="0"/>
                  </a:moveTo>
                  <a:lnTo>
                    <a:pt x="646861" y="0"/>
                  </a:lnTo>
                  <a:cubicBezTo>
                    <a:pt x="738507" y="0"/>
                    <a:pt x="812800" y="74293"/>
                    <a:pt x="812800" y="165939"/>
                  </a:cubicBezTo>
                  <a:lnTo>
                    <a:pt x="812800" y="646861"/>
                  </a:lnTo>
                  <a:cubicBezTo>
                    <a:pt x="812800" y="738507"/>
                    <a:pt x="738507" y="812800"/>
                    <a:pt x="646861" y="812800"/>
                  </a:cubicBezTo>
                  <a:lnTo>
                    <a:pt x="165939" y="812800"/>
                  </a:lnTo>
                  <a:cubicBezTo>
                    <a:pt x="74293" y="812800"/>
                    <a:pt x="0" y="738507"/>
                    <a:pt x="0" y="646861"/>
                  </a:cubicBezTo>
                  <a:lnTo>
                    <a:pt x="0" y="165939"/>
                  </a:lnTo>
                  <a:cubicBezTo>
                    <a:pt x="0" y="74293"/>
                    <a:pt x="74293" y="0"/>
                    <a:pt x="165939" y="0"/>
                  </a:cubicBezTo>
                  <a:close/>
                </a:path>
              </a:pathLst>
            </a:custGeom>
            <a:solidFill>
              <a:srgbClr val="00B0A9">
                <a:alpha val="81961"/>
              </a:srgbClr>
            </a:solidFill>
          </p:spPr>
        </p:sp>
        <p:sp>
          <p:nvSpPr>
            <p:cNvPr name="TextBox 5" id="5"/>
            <p:cNvSpPr txBox="true"/>
            <p:nvPr/>
          </p:nvSpPr>
          <p:spPr>
            <a:xfrm>
              <a:off x="0" y="-47625"/>
              <a:ext cx="812800" cy="860425"/>
            </a:xfrm>
            <a:prstGeom prst="rect">
              <a:avLst/>
            </a:prstGeom>
          </p:spPr>
          <p:txBody>
            <a:bodyPr anchor="ctr" rtlCol="false" tIns="50800" lIns="50800" bIns="50800" rIns="50800"/>
            <a:lstStyle/>
            <a:p>
              <a:pPr algn="ctr">
                <a:lnSpc>
                  <a:spcPts val="4193"/>
                </a:lnSpc>
              </a:pPr>
              <a:r>
                <a:rPr lang="en-US" b="true" sz="2995">
                  <a:solidFill>
                    <a:srgbClr val="000000">
                      <a:alpha val="81961"/>
                    </a:srgbClr>
                  </a:solidFill>
                  <a:latin typeface="Garet Ultra-Bold"/>
                  <a:ea typeface="Garet Ultra-Bold"/>
                  <a:cs typeface="Garet Ultra-Bold"/>
                  <a:sym typeface="Garet Ultra-Bold"/>
                </a:rPr>
                <a:t>IPP</a:t>
              </a:r>
            </a:p>
          </p:txBody>
        </p:sp>
      </p:grpSp>
      <p:sp>
        <p:nvSpPr>
          <p:cNvPr name="Freeform 6" id="6"/>
          <p:cNvSpPr/>
          <p:nvPr/>
        </p:nvSpPr>
        <p:spPr>
          <a:xfrm flipH="false" flipV="false" rot="0">
            <a:off x="5447646" y="1563239"/>
            <a:ext cx="6863382" cy="2286352"/>
          </a:xfrm>
          <a:custGeom>
            <a:avLst/>
            <a:gdLst/>
            <a:ahLst/>
            <a:cxnLst/>
            <a:rect r="r" b="b" t="t" l="l"/>
            <a:pathLst>
              <a:path h="2286352" w="6863382">
                <a:moveTo>
                  <a:pt x="0" y="0"/>
                </a:moveTo>
                <a:lnTo>
                  <a:pt x="6863383" y="0"/>
                </a:lnTo>
                <a:lnTo>
                  <a:pt x="6863383" y="2286352"/>
                </a:lnTo>
                <a:lnTo>
                  <a:pt x="0" y="2286352"/>
                </a:lnTo>
                <a:lnTo>
                  <a:pt x="0" y="0"/>
                </a:lnTo>
                <a:close/>
              </a:path>
            </a:pathLst>
          </a:custGeom>
          <a:blipFill>
            <a:blip r:embed="rId4"/>
            <a:stretch>
              <a:fillRect l="-3330" t="0" r="-3330" b="-6727"/>
            </a:stretch>
          </a:blipFill>
          <a:ln w="9525" cap="sq">
            <a:solidFill>
              <a:srgbClr val="000000"/>
            </a:solidFill>
            <a:prstDash val="solid"/>
            <a:miter/>
          </a:ln>
        </p:spPr>
      </p:sp>
      <p:sp>
        <p:nvSpPr>
          <p:cNvPr name="Freeform 7" id="7"/>
          <p:cNvSpPr/>
          <p:nvPr/>
        </p:nvSpPr>
        <p:spPr>
          <a:xfrm flipH="false" flipV="false" rot="0">
            <a:off x="12647805" y="5790043"/>
            <a:ext cx="5197263" cy="3664070"/>
          </a:xfrm>
          <a:custGeom>
            <a:avLst/>
            <a:gdLst/>
            <a:ahLst/>
            <a:cxnLst/>
            <a:rect r="r" b="b" t="t" l="l"/>
            <a:pathLst>
              <a:path h="3664070" w="5197263">
                <a:moveTo>
                  <a:pt x="0" y="0"/>
                </a:moveTo>
                <a:lnTo>
                  <a:pt x="5197263" y="0"/>
                </a:lnTo>
                <a:lnTo>
                  <a:pt x="5197263" y="3664070"/>
                </a:lnTo>
                <a:lnTo>
                  <a:pt x="0" y="3664070"/>
                </a:lnTo>
                <a:lnTo>
                  <a:pt x="0" y="0"/>
                </a:lnTo>
                <a:close/>
              </a:path>
            </a:pathLst>
          </a:custGeom>
          <a:blipFill>
            <a:blip r:embed="rId5"/>
            <a:stretch>
              <a:fillRect l="0" t="0" r="0" b="0"/>
            </a:stretch>
          </a:blipFill>
          <a:ln w="9525" cap="sq">
            <a:solidFill>
              <a:srgbClr val="000000"/>
            </a:solidFill>
            <a:prstDash val="solid"/>
            <a:miter/>
          </a:ln>
        </p:spPr>
      </p:sp>
      <p:sp>
        <p:nvSpPr>
          <p:cNvPr name="Freeform 8" id="8"/>
          <p:cNvSpPr/>
          <p:nvPr/>
        </p:nvSpPr>
        <p:spPr>
          <a:xfrm flipH="false" flipV="false" rot="0">
            <a:off x="13290723" y="383901"/>
            <a:ext cx="3911427" cy="5240362"/>
          </a:xfrm>
          <a:custGeom>
            <a:avLst/>
            <a:gdLst/>
            <a:ahLst/>
            <a:cxnLst/>
            <a:rect r="r" b="b" t="t" l="l"/>
            <a:pathLst>
              <a:path h="5240362" w="3911427">
                <a:moveTo>
                  <a:pt x="0" y="0"/>
                </a:moveTo>
                <a:lnTo>
                  <a:pt x="3911427" y="0"/>
                </a:lnTo>
                <a:lnTo>
                  <a:pt x="3911427" y="5240362"/>
                </a:lnTo>
                <a:lnTo>
                  <a:pt x="0" y="5240362"/>
                </a:lnTo>
                <a:lnTo>
                  <a:pt x="0" y="0"/>
                </a:lnTo>
                <a:close/>
              </a:path>
            </a:pathLst>
          </a:custGeom>
          <a:blipFill>
            <a:blip r:embed="rId6"/>
            <a:stretch>
              <a:fillRect l="0" t="0" r="0" b="-4942"/>
            </a:stretch>
          </a:blipFill>
          <a:ln w="9525" cap="sq">
            <a:solidFill>
              <a:srgbClr val="000000"/>
            </a:solidFill>
            <a:prstDash val="solid"/>
            <a:miter/>
          </a:ln>
        </p:spPr>
      </p:sp>
      <p:grpSp>
        <p:nvGrpSpPr>
          <p:cNvPr name="Group 9" id="9"/>
          <p:cNvGrpSpPr/>
          <p:nvPr/>
        </p:nvGrpSpPr>
        <p:grpSpPr>
          <a:xfrm rot="0">
            <a:off x="31370" y="-416143"/>
            <a:ext cx="2362367" cy="2327829"/>
            <a:chOff x="0" y="0"/>
            <a:chExt cx="3149822" cy="3103771"/>
          </a:xfrm>
        </p:grpSpPr>
        <p:grpSp>
          <p:nvGrpSpPr>
            <p:cNvPr name="Group 10" id="10"/>
            <p:cNvGrpSpPr/>
            <p:nvPr/>
          </p:nvGrpSpPr>
          <p:grpSpPr>
            <a:xfrm rot="0">
              <a:off x="621420" y="0"/>
              <a:ext cx="1737376" cy="3044560"/>
              <a:chOff x="0" y="0"/>
              <a:chExt cx="528634" cy="926373"/>
            </a:xfrm>
          </p:grpSpPr>
          <p:sp>
            <p:nvSpPr>
              <p:cNvPr name="Freeform 11" id="11"/>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12" id="12"/>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13" id="13"/>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7"/>
              <a:stretch>
                <a:fillRect l="0" t="0" r="0" b="0"/>
              </a:stretch>
            </a:blipFill>
          </p:spPr>
        </p:sp>
      </p:grpSp>
      <p:sp>
        <p:nvSpPr>
          <p:cNvPr name="Freeform 14" id="14"/>
          <p:cNvSpPr/>
          <p:nvPr/>
        </p:nvSpPr>
        <p:spPr>
          <a:xfrm flipH="false" flipV="false" rot="0">
            <a:off x="4105579" y="4831967"/>
            <a:ext cx="7009536" cy="4004198"/>
          </a:xfrm>
          <a:custGeom>
            <a:avLst/>
            <a:gdLst/>
            <a:ahLst/>
            <a:cxnLst/>
            <a:rect r="r" b="b" t="t" l="l"/>
            <a:pathLst>
              <a:path h="4004198" w="7009536">
                <a:moveTo>
                  <a:pt x="0" y="0"/>
                </a:moveTo>
                <a:lnTo>
                  <a:pt x="7009537" y="0"/>
                </a:lnTo>
                <a:lnTo>
                  <a:pt x="7009537" y="4004198"/>
                </a:lnTo>
                <a:lnTo>
                  <a:pt x="0" y="4004198"/>
                </a:lnTo>
                <a:lnTo>
                  <a:pt x="0" y="0"/>
                </a:lnTo>
                <a:close/>
              </a:path>
            </a:pathLst>
          </a:custGeom>
          <a:blipFill>
            <a:blip r:embed="rId8"/>
            <a:stretch>
              <a:fillRect l="0" t="0" r="0" b="0"/>
            </a:stretch>
          </a:blipFill>
          <a:ln w="9525" cap="sq">
            <a:solidFill>
              <a:srgbClr val="000000"/>
            </a:solidFill>
            <a:prstDash val="solid"/>
            <a:miter/>
          </a:ln>
        </p:spPr>
      </p:sp>
      <p:sp>
        <p:nvSpPr>
          <p:cNvPr name="TextBox 15" id="15"/>
          <p:cNvSpPr txBox="true"/>
          <p:nvPr/>
        </p:nvSpPr>
        <p:spPr>
          <a:xfrm rot="0">
            <a:off x="2641079" y="552050"/>
            <a:ext cx="16094591" cy="625475"/>
          </a:xfrm>
          <a:prstGeom prst="rect">
            <a:avLst/>
          </a:prstGeom>
        </p:spPr>
        <p:txBody>
          <a:bodyPr anchor="t" rtlCol="false" tIns="0" lIns="0" bIns="0" rIns="0">
            <a:spAutoFit/>
          </a:bodyPr>
          <a:lstStyle/>
          <a:p>
            <a:pPr algn="just">
              <a:lnSpc>
                <a:spcPts val="4599"/>
              </a:lnSpc>
            </a:pPr>
            <a:r>
              <a:rPr lang="en-US" b="true" sz="3999" spc="195">
                <a:solidFill>
                  <a:srgbClr val="2D4F9B"/>
                </a:solidFill>
                <a:latin typeface="Poppins Bold"/>
                <a:ea typeface="Poppins Bold"/>
                <a:cs typeface="Poppins Bold"/>
                <a:sym typeface="Poppins Bold"/>
              </a:rPr>
              <a:t> PAR CLASSE THERAPEUTIQUE</a:t>
            </a:r>
          </a:p>
        </p:txBody>
      </p:sp>
      <p:sp>
        <p:nvSpPr>
          <p:cNvPr name="TextBox 16" id="16"/>
          <p:cNvSpPr txBox="true"/>
          <p:nvPr/>
        </p:nvSpPr>
        <p:spPr>
          <a:xfrm rot="0">
            <a:off x="5333960" y="8902638"/>
            <a:ext cx="4771138" cy="682748"/>
          </a:xfrm>
          <a:prstGeom prst="rect">
            <a:avLst/>
          </a:prstGeom>
        </p:spPr>
        <p:txBody>
          <a:bodyPr anchor="t" rtlCol="false" tIns="0" lIns="0" bIns="0" rIns="0">
            <a:spAutoFit/>
          </a:bodyPr>
          <a:lstStyle/>
          <a:p>
            <a:pPr algn="ctr">
              <a:lnSpc>
                <a:spcPts val="2793"/>
              </a:lnSpc>
              <a:spcBef>
                <a:spcPct val="0"/>
              </a:spcBef>
            </a:pPr>
            <a:r>
              <a:rPr lang="en-US" sz="1995">
                <a:solidFill>
                  <a:srgbClr val="000000"/>
                </a:solidFill>
                <a:latin typeface="Garet"/>
                <a:ea typeface="Garet"/>
                <a:cs typeface="Garet"/>
                <a:sym typeface="Garet"/>
              </a:rPr>
              <a:t>Vidéo modélisant une consultation médicale de déprescription d’un IPP</a:t>
            </a:r>
          </a:p>
        </p:txBody>
      </p:sp>
      <p:sp>
        <p:nvSpPr>
          <p:cNvPr name="TextBox 17" id="17"/>
          <p:cNvSpPr txBox="true"/>
          <p:nvPr/>
        </p:nvSpPr>
        <p:spPr>
          <a:xfrm rot="0">
            <a:off x="6343978" y="3985118"/>
            <a:ext cx="4771138" cy="330323"/>
          </a:xfrm>
          <a:prstGeom prst="rect">
            <a:avLst/>
          </a:prstGeom>
        </p:spPr>
        <p:txBody>
          <a:bodyPr anchor="t" rtlCol="false" tIns="0" lIns="0" bIns="0" rIns="0">
            <a:spAutoFit/>
          </a:bodyPr>
          <a:lstStyle/>
          <a:p>
            <a:pPr algn="ctr">
              <a:lnSpc>
                <a:spcPts val="2793"/>
              </a:lnSpc>
              <a:spcBef>
                <a:spcPct val="0"/>
              </a:spcBef>
            </a:pPr>
            <a:r>
              <a:rPr lang="en-US" sz="1995">
                <a:solidFill>
                  <a:srgbClr val="000000"/>
                </a:solidFill>
                <a:latin typeface="Garet"/>
                <a:ea typeface="Garet"/>
                <a:cs typeface="Garet"/>
                <a:sym typeface="Garet"/>
              </a:rPr>
              <a:t>Journal d’actus </a:t>
            </a:r>
          </a:p>
        </p:txBody>
      </p:sp>
      <p:sp>
        <p:nvSpPr>
          <p:cNvPr name="TextBox 18" id="18"/>
          <p:cNvSpPr txBox="true"/>
          <p:nvPr/>
        </p:nvSpPr>
        <p:spPr>
          <a:xfrm rot="0">
            <a:off x="12329626" y="9657993"/>
            <a:ext cx="5833622" cy="330323"/>
          </a:xfrm>
          <a:prstGeom prst="rect">
            <a:avLst/>
          </a:prstGeom>
        </p:spPr>
        <p:txBody>
          <a:bodyPr anchor="t" rtlCol="false" tIns="0" lIns="0" bIns="0" rIns="0">
            <a:spAutoFit/>
          </a:bodyPr>
          <a:lstStyle/>
          <a:p>
            <a:pPr algn="ctr">
              <a:lnSpc>
                <a:spcPts val="2793"/>
              </a:lnSpc>
              <a:spcBef>
                <a:spcPct val="0"/>
              </a:spcBef>
            </a:pPr>
            <a:r>
              <a:rPr lang="en-US" sz="1995">
                <a:solidFill>
                  <a:srgbClr val="000000"/>
                </a:solidFill>
                <a:latin typeface="Garet"/>
                <a:ea typeface="Garet"/>
                <a:cs typeface="Garet"/>
                <a:sym typeface="Garet"/>
              </a:rPr>
              <a:t>Ordonnance de déprescription pré-remplie</a:t>
            </a:r>
          </a:p>
        </p:txBody>
      </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31370" y="-416143"/>
            <a:ext cx="2362367" cy="2327829"/>
            <a:chOff x="0" y="0"/>
            <a:chExt cx="3149822" cy="3103771"/>
          </a:xfrm>
        </p:grpSpPr>
        <p:grpSp>
          <p:nvGrpSpPr>
            <p:cNvPr name="Group 3" id="3"/>
            <p:cNvGrpSpPr/>
            <p:nvPr/>
          </p:nvGrpSpPr>
          <p:grpSpPr>
            <a:xfrm rot="0">
              <a:off x="621420" y="0"/>
              <a:ext cx="1737376" cy="3044560"/>
              <a:chOff x="0" y="0"/>
              <a:chExt cx="528634" cy="926373"/>
            </a:xfrm>
          </p:grpSpPr>
          <p:sp>
            <p:nvSpPr>
              <p:cNvPr name="Freeform 4" id="4"/>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5" id="5"/>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6" id="6"/>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2"/>
              <a:stretch>
                <a:fillRect l="0" t="0" r="0" b="0"/>
              </a:stretch>
            </a:blipFill>
          </p:spPr>
        </p:sp>
      </p:grpSp>
      <p:grpSp>
        <p:nvGrpSpPr>
          <p:cNvPr name="Group 7" id="7"/>
          <p:cNvGrpSpPr/>
          <p:nvPr/>
        </p:nvGrpSpPr>
        <p:grpSpPr>
          <a:xfrm rot="0">
            <a:off x="5714946" y="1201076"/>
            <a:ext cx="8863785" cy="8650533"/>
            <a:chOff x="0" y="0"/>
            <a:chExt cx="2334495" cy="2278330"/>
          </a:xfrm>
        </p:grpSpPr>
        <p:sp>
          <p:nvSpPr>
            <p:cNvPr name="Freeform 8" id="8"/>
            <p:cNvSpPr/>
            <p:nvPr/>
          </p:nvSpPr>
          <p:spPr>
            <a:xfrm flipH="false" flipV="false" rot="0">
              <a:off x="0" y="0"/>
              <a:ext cx="2334495" cy="2278330"/>
            </a:xfrm>
            <a:custGeom>
              <a:avLst/>
              <a:gdLst/>
              <a:ahLst/>
              <a:cxnLst/>
              <a:rect r="r" b="b" t="t" l="l"/>
              <a:pathLst>
                <a:path h="2278330" w="2334495">
                  <a:moveTo>
                    <a:pt x="44545" y="0"/>
                  </a:moveTo>
                  <a:lnTo>
                    <a:pt x="2289950" y="0"/>
                  </a:lnTo>
                  <a:cubicBezTo>
                    <a:pt x="2314551" y="0"/>
                    <a:pt x="2334495" y="19944"/>
                    <a:pt x="2334495" y="44545"/>
                  </a:cubicBezTo>
                  <a:lnTo>
                    <a:pt x="2334495" y="2233785"/>
                  </a:lnTo>
                  <a:cubicBezTo>
                    <a:pt x="2334495" y="2258386"/>
                    <a:pt x="2314551" y="2278330"/>
                    <a:pt x="2289950" y="2278330"/>
                  </a:cubicBezTo>
                  <a:lnTo>
                    <a:pt x="44545" y="2278330"/>
                  </a:lnTo>
                  <a:cubicBezTo>
                    <a:pt x="19944" y="2278330"/>
                    <a:pt x="0" y="2258386"/>
                    <a:pt x="0" y="2233785"/>
                  </a:cubicBezTo>
                  <a:lnTo>
                    <a:pt x="0" y="44545"/>
                  </a:lnTo>
                  <a:cubicBezTo>
                    <a:pt x="0" y="19944"/>
                    <a:pt x="19944" y="0"/>
                    <a:pt x="44545" y="0"/>
                  </a:cubicBezTo>
                  <a:close/>
                </a:path>
              </a:pathLst>
            </a:custGeom>
            <a:solidFill>
              <a:srgbClr val="16B2AB"/>
            </a:solidFill>
          </p:spPr>
        </p:sp>
        <p:sp>
          <p:nvSpPr>
            <p:cNvPr name="TextBox 9" id="9"/>
            <p:cNvSpPr txBox="true"/>
            <p:nvPr/>
          </p:nvSpPr>
          <p:spPr>
            <a:xfrm>
              <a:off x="0" y="-28575"/>
              <a:ext cx="2334495" cy="2306905"/>
            </a:xfrm>
            <a:prstGeom prst="rect">
              <a:avLst/>
            </a:prstGeom>
          </p:spPr>
          <p:txBody>
            <a:bodyPr anchor="ctr" rtlCol="false" tIns="50800" lIns="50800" bIns="50800" rIns="50800"/>
            <a:lstStyle/>
            <a:p>
              <a:pPr algn="ctr">
                <a:lnSpc>
                  <a:spcPts val="2793"/>
                </a:lnSpc>
              </a:pPr>
            </a:p>
          </p:txBody>
        </p:sp>
      </p:grpSp>
      <p:sp>
        <p:nvSpPr>
          <p:cNvPr name="TextBox 10" id="10"/>
          <p:cNvSpPr txBox="true"/>
          <p:nvPr/>
        </p:nvSpPr>
        <p:spPr>
          <a:xfrm rot="0">
            <a:off x="2393737" y="425509"/>
            <a:ext cx="15506204" cy="625475"/>
          </a:xfrm>
          <a:prstGeom prst="rect">
            <a:avLst/>
          </a:prstGeom>
        </p:spPr>
        <p:txBody>
          <a:bodyPr anchor="t" rtlCol="false" tIns="0" lIns="0" bIns="0" rIns="0">
            <a:spAutoFit/>
          </a:bodyPr>
          <a:lstStyle/>
          <a:p>
            <a:pPr algn="just">
              <a:lnSpc>
                <a:spcPts val="4599"/>
              </a:lnSpc>
            </a:pPr>
            <a:r>
              <a:rPr lang="en-US" b="true" sz="3999" spc="195">
                <a:solidFill>
                  <a:srgbClr val="2D4F9B"/>
                </a:solidFill>
                <a:latin typeface="Poppins Bold"/>
                <a:ea typeface="Poppins Bold"/>
                <a:cs typeface="Poppins Bold"/>
                <a:sym typeface="Poppins Bold"/>
              </a:rPr>
              <a:t>ÉTAT DES LIEUX</a:t>
            </a:r>
          </a:p>
        </p:txBody>
      </p:sp>
      <p:sp>
        <p:nvSpPr>
          <p:cNvPr name="Freeform 11" id="11"/>
          <p:cNvSpPr/>
          <p:nvPr/>
        </p:nvSpPr>
        <p:spPr>
          <a:xfrm flipH="false" flipV="false" rot="0">
            <a:off x="6311184" y="1639643"/>
            <a:ext cx="7698266" cy="7800714"/>
          </a:xfrm>
          <a:custGeom>
            <a:avLst/>
            <a:gdLst/>
            <a:ahLst/>
            <a:cxnLst/>
            <a:rect r="r" b="b" t="t" l="l"/>
            <a:pathLst>
              <a:path h="7800714" w="7698266">
                <a:moveTo>
                  <a:pt x="0" y="0"/>
                </a:moveTo>
                <a:lnTo>
                  <a:pt x="7698266" y="0"/>
                </a:lnTo>
                <a:lnTo>
                  <a:pt x="7698266" y="7800714"/>
                </a:lnTo>
                <a:lnTo>
                  <a:pt x="0" y="7800714"/>
                </a:lnTo>
                <a:lnTo>
                  <a:pt x="0" y="0"/>
                </a:lnTo>
                <a:close/>
              </a:path>
            </a:pathLst>
          </a:custGeom>
          <a:blipFill>
            <a:blip r:embed="rId3"/>
            <a:stretch>
              <a:fillRect l="0" t="0" r="0" b="0"/>
            </a:stretch>
          </a:blipFill>
        </p:spPr>
      </p:sp>
    </p:spTree>
  </p:cSld>
  <p:clrMapOvr>
    <a:masterClrMapping/>
  </p:clrMapOvr>
</p:sld>
</file>

<file path=ppt/slides/slide22.xml><?xml version="1.0" encoding="utf-8"?>
<p:sld xmlns:p="http://schemas.openxmlformats.org/presentationml/2006/main" xmlns:a="http://schemas.openxmlformats.org/drawingml/2006/main" xmlns:r="http://schemas.openxmlformats.org/officeDocument/2006/relationships">
  <p:cSld>
    <p:bg>
      <p:bgPr>
        <a:solidFill>
          <a:srgbClr val="FFFFFE"/>
        </a:solidFill>
      </p:bgPr>
    </p:bg>
    <p:spTree>
      <p:nvGrpSpPr>
        <p:cNvPr id="1" name=""/>
        <p:cNvGrpSpPr/>
        <p:nvPr/>
      </p:nvGrpSpPr>
      <p:grpSpPr>
        <a:xfrm>
          <a:off x="0" y="0"/>
          <a:ext cx="0" cy="0"/>
          <a:chOff x="0" y="0"/>
          <a:chExt cx="0" cy="0"/>
        </a:xfrm>
      </p:grpSpPr>
      <p:sp>
        <p:nvSpPr>
          <p:cNvPr name="Freeform 2" id="2"/>
          <p:cNvSpPr/>
          <p:nvPr/>
        </p:nvSpPr>
        <p:spPr>
          <a:xfrm flipH="false" flipV="false" rot="0">
            <a:off x="-47630" y="9105186"/>
            <a:ext cx="3159757" cy="1181814"/>
          </a:xfrm>
          <a:custGeom>
            <a:avLst/>
            <a:gdLst/>
            <a:ahLst/>
            <a:cxnLst/>
            <a:rect r="r" b="b" t="t" l="l"/>
            <a:pathLst>
              <a:path h="1181814" w="3159757">
                <a:moveTo>
                  <a:pt x="0" y="0"/>
                </a:moveTo>
                <a:lnTo>
                  <a:pt x="3159757" y="0"/>
                </a:lnTo>
                <a:lnTo>
                  <a:pt x="3159757" y="1181814"/>
                </a:lnTo>
                <a:lnTo>
                  <a:pt x="0" y="1181814"/>
                </a:lnTo>
                <a:lnTo>
                  <a:pt x="0" y="0"/>
                </a:lnTo>
                <a:close/>
              </a:path>
            </a:pathLst>
          </a:custGeom>
          <a:blipFill>
            <a:blip r:embed="rId2"/>
            <a:stretch>
              <a:fillRect l="-134219" t="-489" r="0" b="-489"/>
            </a:stretch>
          </a:blipFill>
        </p:spPr>
      </p:sp>
      <p:sp>
        <p:nvSpPr>
          <p:cNvPr name="Freeform 3" id="3"/>
          <p:cNvSpPr/>
          <p:nvPr/>
        </p:nvSpPr>
        <p:spPr>
          <a:xfrm flipH="false" flipV="false" rot="0">
            <a:off x="9144000" y="1409749"/>
            <a:ext cx="7670409" cy="2080598"/>
          </a:xfrm>
          <a:custGeom>
            <a:avLst/>
            <a:gdLst/>
            <a:ahLst/>
            <a:cxnLst/>
            <a:rect r="r" b="b" t="t" l="l"/>
            <a:pathLst>
              <a:path h="2080598" w="7670409">
                <a:moveTo>
                  <a:pt x="0" y="0"/>
                </a:moveTo>
                <a:lnTo>
                  <a:pt x="7670409" y="0"/>
                </a:lnTo>
                <a:lnTo>
                  <a:pt x="7670409" y="2080599"/>
                </a:lnTo>
                <a:lnTo>
                  <a:pt x="0" y="2080599"/>
                </a:lnTo>
                <a:lnTo>
                  <a:pt x="0" y="0"/>
                </a:lnTo>
                <a:close/>
              </a:path>
            </a:pathLst>
          </a:custGeom>
          <a:blipFill>
            <a:blip r:embed="rId3"/>
            <a:stretch>
              <a:fillRect l="0" t="0" r="0" b="0"/>
            </a:stretch>
          </a:blipFill>
          <a:ln w="9525" cap="sq">
            <a:solidFill>
              <a:srgbClr val="000000"/>
            </a:solidFill>
            <a:prstDash val="solid"/>
            <a:miter/>
          </a:ln>
        </p:spPr>
      </p:sp>
      <p:sp>
        <p:nvSpPr>
          <p:cNvPr name="Freeform 4" id="4"/>
          <p:cNvSpPr/>
          <p:nvPr/>
        </p:nvSpPr>
        <p:spPr>
          <a:xfrm flipH="false" flipV="false" rot="0">
            <a:off x="5502486" y="3718948"/>
            <a:ext cx="9418903" cy="5851494"/>
          </a:xfrm>
          <a:custGeom>
            <a:avLst/>
            <a:gdLst/>
            <a:ahLst/>
            <a:cxnLst/>
            <a:rect r="r" b="b" t="t" l="l"/>
            <a:pathLst>
              <a:path h="5851494" w="9418903">
                <a:moveTo>
                  <a:pt x="0" y="0"/>
                </a:moveTo>
                <a:lnTo>
                  <a:pt x="9418903" y="0"/>
                </a:lnTo>
                <a:lnTo>
                  <a:pt x="9418903" y="5851493"/>
                </a:lnTo>
                <a:lnTo>
                  <a:pt x="0" y="5851493"/>
                </a:lnTo>
                <a:lnTo>
                  <a:pt x="0" y="0"/>
                </a:lnTo>
                <a:close/>
              </a:path>
            </a:pathLst>
          </a:custGeom>
          <a:blipFill>
            <a:blip r:embed="rId4"/>
            <a:stretch>
              <a:fillRect l="0" t="0" r="0" b="0"/>
            </a:stretch>
          </a:blipFill>
          <a:ln w="9525" cap="sq">
            <a:solidFill>
              <a:srgbClr val="000000"/>
            </a:solidFill>
            <a:prstDash val="solid"/>
            <a:miter/>
          </a:ln>
        </p:spPr>
      </p:sp>
      <p:grpSp>
        <p:nvGrpSpPr>
          <p:cNvPr name="Group 5" id="5"/>
          <p:cNvGrpSpPr/>
          <p:nvPr/>
        </p:nvGrpSpPr>
        <p:grpSpPr>
          <a:xfrm rot="0">
            <a:off x="2261115" y="1814371"/>
            <a:ext cx="2379421" cy="2379421"/>
            <a:chOff x="0" y="0"/>
            <a:chExt cx="812800" cy="812800"/>
          </a:xfrm>
        </p:grpSpPr>
        <p:sp>
          <p:nvSpPr>
            <p:cNvPr name="Freeform 6" id="6"/>
            <p:cNvSpPr/>
            <p:nvPr/>
          </p:nvSpPr>
          <p:spPr>
            <a:xfrm flipH="false" flipV="false" rot="0">
              <a:off x="0" y="0"/>
              <a:ext cx="812800" cy="812800"/>
            </a:xfrm>
            <a:custGeom>
              <a:avLst/>
              <a:gdLst/>
              <a:ahLst/>
              <a:cxnLst/>
              <a:rect r="r" b="b" t="t" l="l"/>
              <a:pathLst>
                <a:path h="812800" w="812800">
                  <a:moveTo>
                    <a:pt x="165939" y="0"/>
                  </a:moveTo>
                  <a:lnTo>
                    <a:pt x="646861" y="0"/>
                  </a:lnTo>
                  <a:cubicBezTo>
                    <a:pt x="738507" y="0"/>
                    <a:pt x="812800" y="74293"/>
                    <a:pt x="812800" y="165939"/>
                  </a:cubicBezTo>
                  <a:lnTo>
                    <a:pt x="812800" y="646861"/>
                  </a:lnTo>
                  <a:cubicBezTo>
                    <a:pt x="812800" y="738507"/>
                    <a:pt x="738507" y="812800"/>
                    <a:pt x="646861" y="812800"/>
                  </a:cubicBezTo>
                  <a:lnTo>
                    <a:pt x="165939" y="812800"/>
                  </a:lnTo>
                  <a:cubicBezTo>
                    <a:pt x="74293" y="812800"/>
                    <a:pt x="0" y="738507"/>
                    <a:pt x="0" y="646861"/>
                  </a:cubicBezTo>
                  <a:lnTo>
                    <a:pt x="0" y="165939"/>
                  </a:lnTo>
                  <a:cubicBezTo>
                    <a:pt x="0" y="74293"/>
                    <a:pt x="74293" y="0"/>
                    <a:pt x="165939" y="0"/>
                  </a:cubicBezTo>
                  <a:close/>
                </a:path>
              </a:pathLst>
            </a:custGeom>
            <a:solidFill>
              <a:srgbClr val="00B0A9">
                <a:alpha val="81961"/>
              </a:srgbClr>
            </a:solidFill>
          </p:spPr>
        </p:sp>
        <p:sp>
          <p:nvSpPr>
            <p:cNvPr name="TextBox 7" id="7"/>
            <p:cNvSpPr txBox="true"/>
            <p:nvPr/>
          </p:nvSpPr>
          <p:spPr>
            <a:xfrm>
              <a:off x="0" y="-28575"/>
              <a:ext cx="812800" cy="841375"/>
            </a:xfrm>
            <a:prstGeom prst="rect">
              <a:avLst/>
            </a:prstGeom>
          </p:spPr>
          <p:txBody>
            <a:bodyPr anchor="ctr" rtlCol="false" tIns="50800" lIns="50800" bIns="50800" rIns="50800"/>
            <a:lstStyle/>
            <a:p>
              <a:pPr algn="ctr">
                <a:lnSpc>
                  <a:spcPts val="2793"/>
                </a:lnSpc>
              </a:pPr>
              <a:r>
                <a:rPr lang="en-US" b="true" sz="1995">
                  <a:solidFill>
                    <a:srgbClr val="000000">
                      <a:alpha val="81961"/>
                    </a:srgbClr>
                  </a:solidFill>
                  <a:latin typeface="Garet Ultra-Bold"/>
                  <a:ea typeface="Garet Ultra-Bold"/>
                  <a:cs typeface="Garet Ultra-Bold"/>
                  <a:sym typeface="Garet Ultra-Bold"/>
                </a:rPr>
                <a:t>Benzodiazépines</a:t>
              </a:r>
            </a:p>
          </p:txBody>
        </p:sp>
      </p:grpSp>
      <p:sp>
        <p:nvSpPr>
          <p:cNvPr name="Freeform 8" id="8"/>
          <p:cNvSpPr/>
          <p:nvPr/>
        </p:nvSpPr>
        <p:spPr>
          <a:xfrm flipH="false" flipV="false" rot="0">
            <a:off x="9904224" y="4193792"/>
            <a:ext cx="615426" cy="225315"/>
          </a:xfrm>
          <a:custGeom>
            <a:avLst/>
            <a:gdLst/>
            <a:ahLst/>
            <a:cxnLst/>
            <a:rect r="r" b="b" t="t" l="l"/>
            <a:pathLst>
              <a:path h="225315" w="615426">
                <a:moveTo>
                  <a:pt x="0" y="0"/>
                </a:moveTo>
                <a:lnTo>
                  <a:pt x="615426" y="0"/>
                </a:lnTo>
                <a:lnTo>
                  <a:pt x="615426" y="225315"/>
                </a:lnTo>
                <a:lnTo>
                  <a:pt x="0" y="225315"/>
                </a:lnTo>
                <a:lnTo>
                  <a:pt x="0" y="0"/>
                </a:lnTo>
                <a:close/>
              </a:path>
            </a:pathLst>
          </a:custGeom>
          <a:blipFill>
            <a:blip r:embed="rId5"/>
            <a:stretch>
              <a:fillRect l="-17209" t="-5431" r="-8594" b="0"/>
            </a:stretch>
          </a:blipFill>
        </p:spPr>
      </p:sp>
      <p:sp>
        <p:nvSpPr>
          <p:cNvPr name="TextBox 9" id="9"/>
          <p:cNvSpPr txBox="true"/>
          <p:nvPr/>
        </p:nvSpPr>
        <p:spPr>
          <a:xfrm rot="0">
            <a:off x="2641079" y="552050"/>
            <a:ext cx="16094591" cy="625475"/>
          </a:xfrm>
          <a:prstGeom prst="rect">
            <a:avLst/>
          </a:prstGeom>
        </p:spPr>
        <p:txBody>
          <a:bodyPr anchor="t" rtlCol="false" tIns="0" lIns="0" bIns="0" rIns="0">
            <a:spAutoFit/>
          </a:bodyPr>
          <a:lstStyle/>
          <a:p>
            <a:pPr algn="just">
              <a:lnSpc>
                <a:spcPts val="4599"/>
              </a:lnSpc>
            </a:pPr>
            <a:r>
              <a:rPr lang="en-US" b="true" sz="3999" spc="195">
                <a:solidFill>
                  <a:srgbClr val="2D4F9B"/>
                </a:solidFill>
                <a:latin typeface="Poppins Bold"/>
                <a:ea typeface="Poppins Bold"/>
                <a:cs typeface="Poppins Bold"/>
                <a:sym typeface="Poppins Bold"/>
              </a:rPr>
              <a:t> PAR CLASSE THERAPEUTIQUE</a:t>
            </a:r>
          </a:p>
        </p:txBody>
      </p:sp>
      <p:grpSp>
        <p:nvGrpSpPr>
          <p:cNvPr name="Group 10" id="10"/>
          <p:cNvGrpSpPr/>
          <p:nvPr/>
        </p:nvGrpSpPr>
        <p:grpSpPr>
          <a:xfrm rot="0">
            <a:off x="31370" y="-416143"/>
            <a:ext cx="2362367" cy="2327829"/>
            <a:chOff x="0" y="0"/>
            <a:chExt cx="3149822" cy="3103771"/>
          </a:xfrm>
        </p:grpSpPr>
        <p:grpSp>
          <p:nvGrpSpPr>
            <p:cNvPr name="Group 11" id="11"/>
            <p:cNvGrpSpPr/>
            <p:nvPr/>
          </p:nvGrpSpPr>
          <p:grpSpPr>
            <a:xfrm rot="0">
              <a:off x="621420" y="0"/>
              <a:ext cx="1737376" cy="3044560"/>
              <a:chOff x="0" y="0"/>
              <a:chExt cx="528634" cy="926373"/>
            </a:xfrm>
          </p:grpSpPr>
          <p:sp>
            <p:nvSpPr>
              <p:cNvPr name="Freeform 12" id="12"/>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13" id="13"/>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14" id="14"/>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6"/>
              <a:stretch>
                <a:fillRect l="0" t="0" r="0" b="0"/>
              </a:stretch>
            </a:blipFill>
          </p:spPr>
        </p:sp>
      </p:grpSp>
      <p:sp>
        <p:nvSpPr>
          <p:cNvPr name="TextBox 15" id="15"/>
          <p:cNvSpPr txBox="true"/>
          <p:nvPr/>
        </p:nvSpPr>
        <p:spPr>
          <a:xfrm rot="0">
            <a:off x="5440799" y="2119725"/>
            <a:ext cx="4771138" cy="330323"/>
          </a:xfrm>
          <a:prstGeom prst="rect">
            <a:avLst/>
          </a:prstGeom>
        </p:spPr>
        <p:txBody>
          <a:bodyPr anchor="t" rtlCol="false" tIns="0" lIns="0" bIns="0" rIns="0">
            <a:spAutoFit/>
          </a:bodyPr>
          <a:lstStyle/>
          <a:p>
            <a:pPr algn="ctr">
              <a:lnSpc>
                <a:spcPts val="2793"/>
              </a:lnSpc>
              <a:spcBef>
                <a:spcPct val="0"/>
              </a:spcBef>
            </a:pPr>
            <a:r>
              <a:rPr lang="en-US" sz="1995">
                <a:solidFill>
                  <a:srgbClr val="000000"/>
                </a:solidFill>
                <a:latin typeface="Garet"/>
                <a:ea typeface="Garet"/>
                <a:cs typeface="Garet"/>
                <a:sym typeface="Garet"/>
              </a:rPr>
              <a:t>Journal d’actus </a:t>
            </a:r>
          </a:p>
        </p:txBody>
      </p:sp>
      <p:sp>
        <p:nvSpPr>
          <p:cNvPr name="TextBox 16" id="16"/>
          <p:cNvSpPr txBox="true"/>
          <p:nvPr/>
        </p:nvSpPr>
        <p:spPr>
          <a:xfrm rot="0">
            <a:off x="6987413" y="9715143"/>
            <a:ext cx="5833622" cy="330323"/>
          </a:xfrm>
          <a:prstGeom prst="rect">
            <a:avLst/>
          </a:prstGeom>
        </p:spPr>
        <p:txBody>
          <a:bodyPr anchor="t" rtlCol="false" tIns="0" lIns="0" bIns="0" rIns="0">
            <a:spAutoFit/>
          </a:bodyPr>
          <a:lstStyle/>
          <a:p>
            <a:pPr algn="ctr">
              <a:lnSpc>
                <a:spcPts val="2793"/>
              </a:lnSpc>
              <a:spcBef>
                <a:spcPct val="0"/>
              </a:spcBef>
            </a:pPr>
            <a:r>
              <a:rPr lang="en-US" sz="1995">
                <a:solidFill>
                  <a:srgbClr val="000000"/>
                </a:solidFill>
                <a:latin typeface="Garet"/>
                <a:ea typeface="Garet"/>
                <a:cs typeface="Garet"/>
                <a:sym typeface="Garet"/>
              </a:rPr>
              <a:t>Ordonnance de déprescription pré-remplie</a:t>
            </a:r>
          </a:p>
        </p:txBody>
      </p:sp>
    </p:spTree>
  </p:cSld>
  <p:clrMapOvr>
    <a:masterClrMapping/>
  </p:clrMapOvr>
</p:sld>
</file>

<file path=ppt/slides/slide23.xml><?xml version="1.0" encoding="utf-8"?>
<p:sld xmlns:p="http://schemas.openxmlformats.org/presentationml/2006/main" xmlns:a="http://schemas.openxmlformats.org/drawingml/2006/main" xmlns:r="http://schemas.openxmlformats.org/officeDocument/2006/relationships">
  <p:cSld>
    <p:bg>
      <p:bgPr>
        <a:solidFill>
          <a:srgbClr val="FFFFFE"/>
        </a:solidFill>
      </p:bgPr>
    </p:bg>
    <p:spTree>
      <p:nvGrpSpPr>
        <p:cNvPr id="1" name=""/>
        <p:cNvGrpSpPr/>
        <p:nvPr/>
      </p:nvGrpSpPr>
      <p:grpSpPr>
        <a:xfrm>
          <a:off x="0" y="0"/>
          <a:ext cx="0" cy="0"/>
          <a:chOff x="0" y="0"/>
          <a:chExt cx="0" cy="0"/>
        </a:xfrm>
      </p:grpSpPr>
      <p:sp>
        <p:nvSpPr>
          <p:cNvPr name="Freeform 2" id="2"/>
          <p:cNvSpPr/>
          <p:nvPr/>
        </p:nvSpPr>
        <p:spPr>
          <a:xfrm flipH="false" flipV="false" rot="0">
            <a:off x="-47630" y="9105186"/>
            <a:ext cx="3159757" cy="1181814"/>
          </a:xfrm>
          <a:custGeom>
            <a:avLst/>
            <a:gdLst/>
            <a:ahLst/>
            <a:cxnLst/>
            <a:rect r="r" b="b" t="t" l="l"/>
            <a:pathLst>
              <a:path h="1181814" w="3159757">
                <a:moveTo>
                  <a:pt x="0" y="0"/>
                </a:moveTo>
                <a:lnTo>
                  <a:pt x="3159757" y="0"/>
                </a:lnTo>
                <a:lnTo>
                  <a:pt x="3159757" y="1181814"/>
                </a:lnTo>
                <a:lnTo>
                  <a:pt x="0" y="1181814"/>
                </a:lnTo>
                <a:lnTo>
                  <a:pt x="0" y="0"/>
                </a:lnTo>
                <a:close/>
              </a:path>
            </a:pathLst>
          </a:custGeom>
          <a:blipFill>
            <a:blip r:embed="rId2"/>
            <a:stretch>
              <a:fillRect l="-134219" t="-489" r="0" b="-489"/>
            </a:stretch>
          </a:blipFill>
        </p:spPr>
      </p:sp>
      <p:sp>
        <p:nvSpPr>
          <p:cNvPr name="TextBox 3" id="3"/>
          <p:cNvSpPr txBox="true"/>
          <p:nvPr/>
        </p:nvSpPr>
        <p:spPr>
          <a:xfrm rot="0">
            <a:off x="2641079" y="552050"/>
            <a:ext cx="16094591" cy="625475"/>
          </a:xfrm>
          <a:prstGeom prst="rect">
            <a:avLst/>
          </a:prstGeom>
        </p:spPr>
        <p:txBody>
          <a:bodyPr anchor="t" rtlCol="false" tIns="0" lIns="0" bIns="0" rIns="0">
            <a:spAutoFit/>
          </a:bodyPr>
          <a:lstStyle/>
          <a:p>
            <a:pPr algn="just">
              <a:lnSpc>
                <a:spcPts val="4599"/>
              </a:lnSpc>
            </a:pPr>
            <a:r>
              <a:rPr lang="en-US" b="true" sz="3999" spc="195">
                <a:solidFill>
                  <a:srgbClr val="2D4F9B"/>
                </a:solidFill>
                <a:latin typeface="Poppins Bold"/>
                <a:ea typeface="Poppins Bold"/>
                <a:cs typeface="Poppins Bold"/>
                <a:sym typeface="Poppins Bold"/>
              </a:rPr>
              <a:t> PAR CLASSE THERAPEUTIQUE</a:t>
            </a:r>
          </a:p>
        </p:txBody>
      </p:sp>
      <p:sp>
        <p:nvSpPr>
          <p:cNvPr name="Freeform 4" id="4"/>
          <p:cNvSpPr/>
          <p:nvPr/>
        </p:nvSpPr>
        <p:spPr>
          <a:xfrm flipH="false" flipV="false" rot="0">
            <a:off x="5466654" y="1713337"/>
            <a:ext cx="6922216" cy="2007443"/>
          </a:xfrm>
          <a:custGeom>
            <a:avLst/>
            <a:gdLst/>
            <a:ahLst/>
            <a:cxnLst/>
            <a:rect r="r" b="b" t="t" l="l"/>
            <a:pathLst>
              <a:path h="2007443" w="6922216">
                <a:moveTo>
                  <a:pt x="0" y="0"/>
                </a:moveTo>
                <a:lnTo>
                  <a:pt x="6922216" y="0"/>
                </a:lnTo>
                <a:lnTo>
                  <a:pt x="6922216" y="2007442"/>
                </a:lnTo>
                <a:lnTo>
                  <a:pt x="0" y="2007442"/>
                </a:lnTo>
                <a:lnTo>
                  <a:pt x="0" y="0"/>
                </a:lnTo>
                <a:close/>
              </a:path>
            </a:pathLst>
          </a:custGeom>
          <a:blipFill>
            <a:blip r:embed="rId3"/>
            <a:stretch>
              <a:fillRect l="0" t="0" r="0" b="0"/>
            </a:stretch>
          </a:blipFill>
          <a:ln w="9525" cap="sq">
            <a:solidFill>
              <a:srgbClr val="000000"/>
            </a:solidFill>
            <a:prstDash val="solid"/>
            <a:miter/>
          </a:ln>
        </p:spPr>
      </p:sp>
      <p:sp>
        <p:nvSpPr>
          <p:cNvPr name="Freeform 5" id="5"/>
          <p:cNvSpPr/>
          <p:nvPr/>
        </p:nvSpPr>
        <p:spPr>
          <a:xfrm flipH="false" flipV="false" rot="0">
            <a:off x="6805262" y="4026971"/>
            <a:ext cx="9433665" cy="5966793"/>
          </a:xfrm>
          <a:custGeom>
            <a:avLst/>
            <a:gdLst/>
            <a:ahLst/>
            <a:cxnLst/>
            <a:rect r="r" b="b" t="t" l="l"/>
            <a:pathLst>
              <a:path h="5966793" w="9433665">
                <a:moveTo>
                  <a:pt x="0" y="0"/>
                </a:moveTo>
                <a:lnTo>
                  <a:pt x="9433666" y="0"/>
                </a:lnTo>
                <a:lnTo>
                  <a:pt x="9433666" y="5966793"/>
                </a:lnTo>
                <a:lnTo>
                  <a:pt x="0" y="5966793"/>
                </a:lnTo>
                <a:lnTo>
                  <a:pt x="0" y="0"/>
                </a:lnTo>
                <a:close/>
              </a:path>
            </a:pathLst>
          </a:custGeom>
          <a:blipFill>
            <a:blip r:embed="rId4"/>
            <a:stretch>
              <a:fillRect l="0" t="0" r="0" b="0"/>
            </a:stretch>
          </a:blipFill>
          <a:ln w="9525" cap="sq">
            <a:solidFill>
              <a:srgbClr val="000000"/>
            </a:solidFill>
            <a:prstDash val="solid"/>
            <a:miter/>
          </a:ln>
        </p:spPr>
      </p:sp>
      <p:grpSp>
        <p:nvGrpSpPr>
          <p:cNvPr name="Group 6" id="6"/>
          <p:cNvGrpSpPr/>
          <p:nvPr/>
        </p:nvGrpSpPr>
        <p:grpSpPr>
          <a:xfrm rot="0">
            <a:off x="2261115" y="1814371"/>
            <a:ext cx="2379421" cy="2379421"/>
            <a:chOff x="0" y="0"/>
            <a:chExt cx="812800" cy="812800"/>
          </a:xfrm>
        </p:grpSpPr>
        <p:sp>
          <p:nvSpPr>
            <p:cNvPr name="Freeform 7" id="7"/>
            <p:cNvSpPr/>
            <p:nvPr/>
          </p:nvSpPr>
          <p:spPr>
            <a:xfrm flipH="false" flipV="false" rot="0">
              <a:off x="0" y="0"/>
              <a:ext cx="812800" cy="812800"/>
            </a:xfrm>
            <a:custGeom>
              <a:avLst/>
              <a:gdLst/>
              <a:ahLst/>
              <a:cxnLst/>
              <a:rect r="r" b="b" t="t" l="l"/>
              <a:pathLst>
                <a:path h="812800" w="812800">
                  <a:moveTo>
                    <a:pt x="165939" y="0"/>
                  </a:moveTo>
                  <a:lnTo>
                    <a:pt x="646861" y="0"/>
                  </a:lnTo>
                  <a:cubicBezTo>
                    <a:pt x="738507" y="0"/>
                    <a:pt x="812800" y="74293"/>
                    <a:pt x="812800" y="165939"/>
                  </a:cubicBezTo>
                  <a:lnTo>
                    <a:pt x="812800" y="646861"/>
                  </a:lnTo>
                  <a:cubicBezTo>
                    <a:pt x="812800" y="738507"/>
                    <a:pt x="738507" y="812800"/>
                    <a:pt x="646861" y="812800"/>
                  </a:cubicBezTo>
                  <a:lnTo>
                    <a:pt x="165939" y="812800"/>
                  </a:lnTo>
                  <a:cubicBezTo>
                    <a:pt x="74293" y="812800"/>
                    <a:pt x="0" y="738507"/>
                    <a:pt x="0" y="646861"/>
                  </a:cubicBezTo>
                  <a:lnTo>
                    <a:pt x="0" y="165939"/>
                  </a:lnTo>
                  <a:cubicBezTo>
                    <a:pt x="0" y="74293"/>
                    <a:pt x="74293" y="0"/>
                    <a:pt x="165939" y="0"/>
                  </a:cubicBezTo>
                  <a:close/>
                </a:path>
              </a:pathLst>
            </a:custGeom>
            <a:solidFill>
              <a:srgbClr val="00B0A9">
                <a:alpha val="81961"/>
              </a:srgbClr>
            </a:solidFill>
          </p:spPr>
        </p:sp>
        <p:sp>
          <p:nvSpPr>
            <p:cNvPr name="TextBox 8" id="8"/>
            <p:cNvSpPr txBox="true"/>
            <p:nvPr/>
          </p:nvSpPr>
          <p:spPr>
            <a:xfrm>
              <a:off x="0" y="-28575"/>
              <a:ext cx="812800" cy="841375"/>
            </a:xfrm>
            <a:prstGeom prst="rect">
              <a:avLst/>
            </a:prstGeom>
          </p:spPr>
          <p:txBody>
            <a:bodyPr anchor="ctr" rtlCol="false" tIns="50800" lIns="50800" bIns="50800" rIns="50800"/>
            <a:lstStyle/>
            <a:p>
              <a:pPr algn="ctr">
                <a:lnSpc>
                  <a:spcPts val="2793"/>
                </a:lnSpc>
              </a:pPr>
              <a:r>
                <a:rPr lang="en-US" b="true" sz="1995">
                  <a:solidFill>
                    <a:srgbClr val="000000">
                      <a:alpha val="81961"/>
                    </a:srgbClr>
                  </a:solidFill>
                  <a:latin typeface="Garet Ultra-Bold"/>
                  <a:ea typeface="Garet Ultra-Bold"/>
                  <a:cs typeface="Garet Ultra-Bold"/>
                  <a:sym typeface="Garet Ultra-Bold"/>
                </a:rPr>
                <a:t>Antidépresseurs</a:t>
              </a:r>
            </a:p>
          </p:txBody>
        </p:sp>
      </p:grpSp>
      <p:grpSp>
        <p:nvGrpSpPr>
          <p:cNvPr name="Group 9" id="9"/>
          <p:cNvGrpSpPr/>
          <p:nvPr/>
        </p:nvGrpSpPr>
        <p:grpSpPr>
          <a:xfrm rot="0">
            <a:off x="31370" y="-416143"/>
            <a:ext cx="2362367" cy="2327829"/>
            <a:chOff x="0" y="0"/>
            <a:chExt cx="3149822" cy="3103771"/>
          </a:xfrm>
        </p:grpSpPr>
        <p:grpSp>
          <p:nvGrpSpPr>
            <p:cNvPr name="Group 10" id="10"/>
            <p:cNvGrpSpPr/>
            <p:nvPr/>
          </p:nvGrpSpPr>
          <p:grpSpPr>
            <a:xfrm rot="0">
              <a:off x="621420" y="0"/>
              <a:ext cx="1737376" cy="3044560"/>
              <a:chOff x="0" y="0"/>
              <a:chExt cx="528634" cy="926373"/>
            </a:xfrm>
          </p:grpSpPr>
          <p:sp>
            <p:nvSpPr>
              <p:cNvPr name="Freeform 11" id="11"/>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12" id="12"/>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13" id="13"/>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5"/>
              <a:stretch>
                <a:fillRect l="0" t="0" r="0" b="0"/>
              </a:stretch>
            </a:blipFill>
          </p:spPr>
        </p:sp>
      </p:grpSp>
      <p:sp>
        <p:nvSpPr>
          <p:cNvPr name="TextBox 14" id="14"/>
          <p:cNvSpPr txBox="true"/>
          <p:nvPr/>
        </p:nvSpPr>
        <p:spPr>
          <a:xfrm rot="0">
            <a:off x="629264" y="8501497"/>
            <a:ext cx="5833622" cy="330323"/>
          </a:xfrm>
          <a:prstGeom prst="rect">
            <a:avLst/>
          </a:prstGeom>
        </p:spPr>
        <p:txBody>
          <a:bodyPr anchor="t" rtlCol="false" tIns="0" lIns="0" bIns="0" rIns="0">
            <a:spAutoFit/>
          </a:bodyPr>
          <a:lstStyle/>
          <a:p>
            <a:pPr algn="ctr">
              <a:lnSpc>
                <a:spcPts val="2793"/>
              </a:lnSpc>
              <a:spcBef>
                <a:spcPct val="0"/>
              </a:spcBef>
            </a:pPr>
            <a:r>
              <a:rPr lang="en-US" sz="1995">
                <a:solidFill>
                  <a:srgbClr val="000000"/>
                </a:solidFill>
                <a:latin typeface="Garet"/>
                <a:ea typeface="Garet"/>
                <a:cs typeface="Garet"/>
                <a:sym typeface="Garet"/>
              </a:rPr>
              <a:t>Ordonnance de déprescription pré-remplie</a:t>
            </a:r>
          </a:p>
        </p:txBody>
      </p:sp>
      <p:sp>
        <p:nvSpPr>
          <p:cNvPr name="TextBox 15" id="15"/>
          <p:cNvSpPr txBox="true"/>
          <p:nvPr/>
        </p:nvSpPr>
        <p:spPr>
          <a:xfrm rot="0">
            <a:off x="12488162" y="2537609"/>
            <a:ext cx="4771138" cy="330323"/>
          </a:xfrm>
          <a:prstGeom prst="rect">
            <a:avLst/>
          </a:prstGeom>
        </p:spPr>
        <p:txBody>
          <a:bodyPr anchor="t" rtlCol="false" tIns="0" lIns="0" bIns="0" rIns="0">
            <a:spAutoFit/>
          </a:bodyPr>
          <a:lstStyle/>
          <a:p>
            <a:pPr algn="ctr">
              <a:lnSpc>
                <a:spcPts val="2793"/>
              </a:lnSpc>
              <a:spcBef>
                <a:spcPct val="0"/>
              </a:spcBef>
            </a:pPr>
            <a:r>
              <a:rPr lang="en-US" sz="1995">
                <a:solidFill>
                  <a:srgbClr val="000000"/>
                </a:solidFill>
                <a:latin typeface="Garet"/>
                <a:ea typeface="Garet"/>
                <a:cs typeface="Garet"/>
                <a:sym typeface="Garet"/>
              </a:rPr>
              <a:t>Journal d’actus </a:t>
            </a:r>
          </a:p>
        </p:txBody>
      </p:sp>
    </p:spTree>
  </p:cSld>
  <p:clrMapOvr>
    <a:masterClrMapping/>
  </p:clrMapOvr>
</p:sld>
</file>

<file path=ppt/slides/slide24.xml><?xml version="1.0" encoding="utf-8"?>
<p:sld xmlns:p="http://schemas.openxmlformats.org/presentationml/2006/main" xmlns:a="http://schemas.openxmlformats.org/drawingml/2006/main" xmlns:r="http://schemas.openxmlformats.org/officeDocument/2006/relationships">
  <p:cSld>
    <p:bg>
      <p:bgPr>
        <a:solidFill>
          <a:srgbClr val="FFFFFE"/>
        </a:solidFill>
      </p:bgPr>
    </p:bg>
    <p:spTree>
      <p:nvGrpSpPr>
        <p:cNvPr id="1" name=""/>
        <p:cNvGrpSpPr/>
        <p:nvPr/>
      </p:nvGrpSpPr>
      <p:grpSpPr>
        <a:xfrm>
          <a:off x="0" y="0"/>
          <a:ext cx="0" cy="0"/>
          <a:chOff x="0" y="0"/>
          <a:chExt cx="0" cy="0"/>
        </a:xfrm>
      </p:grpSpPr>
      <p:sp>
        <p:nvSpPr>
          <p:cNvPr name="Freeform 2" id="2"/>
          <p:cNvSpPr/>
          <p:nvPr/>
        </p:nvSpPr>
        <p:spPr>
          <a:xfrm flipH="false" flipV="false" rot="0">
            <a:off x="-47630" y="9105186"/>
            <a:ext cx="3159757" cy="1181814"/>
          </a:xfrm>
          <a:custGeom>
            <a:avLst/>
            <a:gdLst/>
            <a:ahLst/>
            <a:cxnLst/>
            <a:rect r="r" b="b" t="t" l="l"/>
            <a:pathLst>
              <a:path h="1181814" w="3159757">
                <a:moveTo>
                  <a:pt x="0" y="0"/>
                </a:moveTo>
                <a:lnTo>
                  <a:pt x="3159757" y="0"/>
                </a:lnTo>
                <a:lnTo>
                  <a:pt x="3159757" y="1181814"/>
                </a:lnTo>
                <a:lnTo>
                  <a:pt x="0" y="1181814"/>
                </a:lnTo>
                <a:lnTo>
                  <a:pt x="0" y="0"/>
                </a:lnTo>
                <a:close/>
              </a:path>
            </a:pathLst>
          </a:custGeom>
          <a:blipFill>
            <a:blip r:embed="rId2"/>
            <a:stretch>
              <a:fillRect l="-134219" t="-489" r="0" b="-489"/>
            </a:stretch>
          </a:blipFill>
        </p:spPr>
      </p:sp>
      <p:sp>
        <p:nvSpPr>
          <p:cNvPr name="Freeform 3" id="3"/>
          <p:cNvSpPr/>
          <p:nvPr/>
        </p:nvSpPr>
        <p:spPr>
          <a:xfrm flipH="false" flipV="false" rot="0">
            <a:off x="15703675" y="468080"/>
            <a:ext cx="1678938" cy="2118534"/>
          </a:xfrm>
          <a:custGeom>
            <a:avLst/>
            <a:gdLst/>
            <a:ahLst/>
            <a:cxnLst/>
            <a:rect r="r" b="b" t="t" l="l"/>
            <a:pathLst>
              <a:path h="2118534" w="1678938">
                <a:moveTo>
                  <a:pt x="0" y="0"/>
                </a:moveTo>
                <a:lnTo>
                  <a:pt x="1678938" y="0"/>
                </a:lnTo>
                <a:lnTo>
                  <a:pt x="1678938" y="2118534"/>
                </a:lnTo>
                <a:lnTo>
                  <a:pt x="0" y="2118534"/>
                </a:lnTo>
                <a:lnTo>
                  <a:pt x="0" y="0"/>
                </a:lnTo>
                <a:close/>
              </a:path>
            </a:pathLst>
          </a:custGeom>
          <a:blipFill>
            <a:blip r:embed="rId3"/>
            <a:stretch>
              <a:fillRect l="0" t="0" r="0" b="0"/>
            </a:stretch>
          </a:blipFill>
        </p:spPr>
      </p:sp>
      <p:sp>
        <p:nvSpPr>
          <p:cNvPr name="Freeform 4" id="4"/>
          <p:cNvSpPr/>
          <p:nvPr/>
        </p:nvSpPr>
        <p:spPr>
          <a:xfrm flipH="false" flipV="false" rot="0">
            <a:off x="1371847" y="4845237"/>
            <a:ext cx="6537378" cy="3971457"/>
          </a:xfrm>
          <a:custGeom>
            <a:avLst/>
            <a:gdLst/>
            <a:ahLst/>
            <a:cxnLst/>
            <a:rect r="r" b="b" t="t" l="l"/>
            <a:pathLst>
              <a:path h="3971457" w="6537378">
                <a:moveTo>
                  <a:pt x="0" y="0"/>
                </a:moveTo>
                <a:lnTo>
                  <a:pt x="6537378" y="0"/>
                </a:lnTo>
                <a:lnTo>
                  <a:pt x="6537378" y="3971458"/>
                </a:lnTo>
                <a:lnTo>
                  <a:pt x="0" y="3971458"/>
                </a:lnTo>
                <a:lnTo>
                  <a:pt x="0" y="0"/>
                </a:lnTo>
                <a:close/>
              </a:path>
            </a:pathLst>
          </a:custGeom>
          <a:blipFill>
            <a:blip r:embed="rId4"/>
            <a:stretch>
              <a:fillRect l="0" t="0" r="0" b="0"/>
            </a:stretch>
          </a:blipFill>
        </p:spPr>
      </p:sp>
      <p:sp>
        <p:nvSpPr>
          <p:cNvPr name="Freeform 5" id="5"/>
          <p:cNvSpPr/>
          <p:nvPr/>
        </p:nvSpPr>
        <p:spPr>
          <a:xfrm flipH="false" flipV="false" rot="8434058">
            <a:off x="6617237" y="4046462"/>
            <a:ext cx="972269" cy="274666"/>
          </a:xfrm>
          <a:custGeom>
            <a:avLst/>
            <a:gdLst/>
            <a:ahLst/>
            <a:cxnLst/>
            <a:rect r="r" b="b" t="t" l="l"/>
            <a:pathLst>
              <a:path h="274666" w="972269">
                <a:moveTo>
                  <a:pt x="0" y="0"/>
                </a:moveTo>
                <a:lnTo>
                  <a:pt x="972268" y="0"/>
                </a:lnTo>
                <a:lnTo>
                  <a:pt x="972268" y="274666"/>
                </a:lnTo>
                <a:lnTo>
                  <a:pt x="0" y="274666"/>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6" id="6"/>
          <p:cNvSpPr/>
          <p:nvPr/>
        </p:nvSpPr>
        <p:spPr>
          <a:xfrm flipH="false" flipV="false" rot="0">
            <a:off x="10555893" y="4259193"/>
            <a:ext cx="6972618" cy="5652140"/>
          </a:xfrm>
          <a:custGeom>
            <a:avLst/>
            <a:gdLst/>
            <a:ahLst/>
            <a:cxnLst/>
            <a:rect r="r" b="b" t="t" l="l"/>
            <a:pathLst>
              <a:path h="5652140" w="6972618">
                <a:moveTo>
                  <a:pt x="0" y="0"/>
                </a:moveTo>
                <a:lnTo>
                  <a:pt x="6972618" y="0"/>
                </a:lnTo>
                <a:lnTo>
                  <a:pt x="6972618" y="5652141"/>
                </a:lnTo>
                <a:lnTo>
                  <a:pt x="0" y="5652141"/>
                </a:lnTo>
                <a:lnTo>
                  <a:pt x="0" y="0"/>
                </a:lnTo>
                <a:close/>
              </a:path>
            </a:pathLst>
          </a:custGeom>
          <a:blipFill>
            <a:blip r:embed="rId7"/>
            <a:stretch>
              <a:fillRect l="0" t="0" r="0" b="0"/>
            </a:stretch>
          </a:blipFill>
        </p:spPr>
      </p:sp>
      <p:sp>
        <p:nvSpPr>
          <p:cNvPr name="TextBox 7" id="7"/>
          <p:cNvSpPr txBox="true"/>
          <p:nvPr/>
        </p:nvSpPr>
        <p:spPr>
          <a:xfrm rot="0">
            <a:off x="2641079" y="552050"/>
            <a:ext cx="16094591" cy="625475"/>
          </a:xfrm>
          <a:prstGeom prst="rect">
            <a:avLst/>
          </a:prstGeom>
        </p:spPr>
        <p:txBody>
          <a:bodyPr anchor="t" rtlCol="false" tIns="0" lIns="0" bIns="0" rIns="0">
            <a:spAutoFit/>
          </a:bodyPr>
          <a:lstStyle/>
          <a:p>
            <a:pPr algn="just">
              <a:lnSpc>
                <a:spcPts val="4599"/>
              </a:lnSpc>
            </a:pPr>
            <a:r>
              <a:rPr lang="en-US" b="true" sz="3999" spc="195">
                <a:solidFill>
                  <a:srgbClr val="2D4F9B"/>
                </a:solidFill>
                <a:latin typeface="Poppins Bold"/>
                <a:ea typeface="Poppins Bold"/>
                <a:cs typeface="Poppins Bold"/>
                <a:sym typeface="Poppins Bold"/>
              </a:rPr>
              <a:t> PAR CLASSE THERAPEUTIQUE</a:t>
            </a:r>
          </a:p>
        </p:txBody>
      </p:sp>
      <p:sp>
        <p:nvSpPr>
          <p:cNvPr name="TextBox 8" id="8"/>
          <p:cNvSpPr txBox="true"/>
          <p:nvPr/>
        </p:nvSpPr>
        <p:spPr>
          <a:xfrm rot="0">
            <a:off x="6326253" y="1999596"/>
            <a:ext cx="7067252" cy="426332"/>
          </a:xfrm>
          <a:prstGeom prst="rect">
            <a:avLst/>
          </a:prstGeom>
        </p:spPr>
        <p:txBody>
          <a:bodyPr anchor="t" rtlCol="false" tIns="0" lIns="0" bIns="0" rIns="0">
            <a:spAutoFit/>
          </a:bodyPr>
          <a:lstStyle/>
          <a:p>
            <a:pPr algn="l">
              <a:lnSpc>
                <a:spcPts val="3672"/>
              </a:lnSpc>
            </a:pPr>
            <a:r>
              <a:rPr lang="en-US" sz="2295">
                <a:solidFill>
                  <a:srgbClr val="000000"/>
                </a:solidFill>
                <a:latin typeface="Montserrat"/>
                <a:ea typeface="Montserrat"/>
                <a:cs typeface="Montserrat"/>
                <a:sym typeface="Montserrat"/>
              </a:rPr>
              <a:t>Propositions de </a:t>
            </a:r>
            <a:r>
              <a:rPr lang="en-US" sz="2295" b="true">
                <a:solidFill>
                  <a:srgbClr val="000000"/>
                </a:solidFill>
                <a:latin typeface="Montserrat Bold"/>
                <a:ea typeface="Montserrat Bold"/>
                <a:cs typeface="Montserrat Bold"/>
                <a:sym typeface="Montserrat Bold"/>
              </a:rPr>
              <a:t>protocoles de déprescription</a:t>
            </a:r>
            <a:r>
              <a:rPr lang="en-US" sz="2295">
                <a:solidFill>
                  <a:srgbClr val="000000"/>
                </a:solidFill>
                <a:latin typeface="Montserrat"/>
                <a:ea typeface="Montserrat"/>
                <a:cs typeface="Montserrat"/>
                <a:sym typeface="Montserrat"/>
              </a:rPr>
              <a:t> :  </a:t>
            </a:r>
          </a:p>
        </p:txBody>
      </p:sp>
      <p:sp>
        <p:nvSpPr>
          <p:cNvPr name="TextBox 9" id="9"/>
          <p:cNvSpPr txBox="true"/>
          <p:nvPr/>
        </p:nvSpPr>
        <p:spPr>
          <a:xfrm rot="0">
            <a:off x="6326253" y="2631333"/>
            <a:ext cx="9195941" cy="426332"/>
          </a:xfrm>
          <a:prstGeom prst="rect">
            <a:avLst/>
          </a:prstGeom>
        </p:spPr>
        <p:txBody>
          <a:bodyPr anchor="t" rtlCol="false" tIns="0" lIns="0" bIns="0" rIns="0">
            <a:spAutoFit/>
          </a:bodyPr>
          <a:lstStyle/>
          <a:p>
            <a:pPr algn="l" marL="495520" indent="-247760" lvl="1">
              <a:lnSpc>
                <a:spcPts val="3672"/>
              </a:lnSpc>
              <a:buFont typeface="Arial"/>
              <a:buChar char="•"/>
            </a:pPr>
            <a:r>
              <a:rPr lang="en-US" sz="2295">
                <a:solidFill>
                  <a:srgbClr val="000000"/>
                </a:solidFill>
                <a:latin typeface="Montserrat"/>
                <a:ea typeface="Montserrat"/>
                <a:cs typeface="Montserrat"/>
                <a:sym typeface="Montserrat"/>
              </a:rPr>
              <a:t>Antidépresseurs à risque modéré : </a:t>
            </a:r>
            <a:r>
              <a:rPr lang="en-US" b="true" sz="2295">
                <a:solidFill>
                  <a:srgbClr val="000000"/>
                </a:solidFill>
                <a:latin typeface="Montserrat Bold"/>
                <a:ea typeface="Montserrat Bold"/>
                <a:cs typeface="Montserrat Bold"/>
                <a:sym typeface="Montserrat Bold"/>
              </a:rPr>
              <a:t>fluoxétine et sertraline</a:t>
            </a:r>
            <a:r>
              <a:rPr lang="en-US" sz="2295">
                <a:solidFill>
                  <a:srgbClr val="000000"/>
                </a:solidFill>
                <a:latin typeface="Montserrat"/>
                <a:ea typeface="Montserrat"/>
                <a:cs typeface="Montserrat"/>
                <a:sym typeface="Montserrat"/>
              </a:rPr>
              <a:t>  </a:t>
            </a:r>
          </a:p>
        </p:txBody>
      </p:sp>
      <p:sp>
        <p:nvSpPr>
          <p:cNvPr name="TextBox 10" id="10"/>
          <p:cNvSpPr txBox="true"/>
          <p:nvPr/>
        </p:nvSpPr>
        <p:spPr>
          <a:xfrm rot="0">
            <a:off x="6326253" y="3267215"/>
            <a:ext cx="6974681" cy="426332"/>
          </a:xfrm>
          <a:prstGeom prst="rect">
            <a:avLst/>
          </a:prstGeom>
        </p:spPr>
        <p:txBody>
          <a:bodyPr anchor="t" rtlCol="false" tIns="0" lIns="0" bIns="0" rIns="0">
            <a:spAutoFit/>
          </a:bodyPr>
          <a:lstStyle/>
          <a:p>
            <a:pPr algn="l" marL="495520" indent="-247760" lvl="1">
              <a:lnSpc>
                <a:spcPts val="3672"/>
              </a:lnSpc>
              <a:buFont typeface="Arial"/>
              <a:buChar char="•"/>
            </a:pPr>
            <a:r>
              <a:rPr lang="en-US" sz="2295">
                <a:solidFill>
                  <a:srgbClr val="000000"/>
                </a:solidFill>
                <a:latin typeface="Montserrat"/>
                <a:ea typeface="Montserrat"/>
                <a:cs typeface="Montserrat"/>
                <a:sym typeface="Montserrat"/>
              </a:rPr>
              <a:t>Antidépresseurs à risque élevé : </a:t>
            </a:r>
            <a:r>
              <a:rPr lang="en-US" b="true" sz="2295">
                <a:solidFill>
                  <a:srgbClr val="16B2AB"/>
                </a:solidFill>
                <a:latin typeface="Montserrat Bold"/>
                <a:ea typeface="Montserrat Bold"/>
                <a:cs typeface="Montserrat Bold"/>
                <a:sym typeface="Montserrat Bold"/>
              </a:rPr>
              <a:t>paroxétine</a:t>
            </a:r>
            <a:r>
              <a:rPr lang="en-US" sz="2295">
                <a:solidFill>
                  <a:srgbClr val="000000"/>
                </a:solidFill>
                <a:latin typeface="Montserrat"/>
                <a:ea typeface="Montserrat"/>
                <a:cs typeface="Montserrat"/>
                <a:sym typeface="Montserrat"/>
              </a:rPr>
              <a:t>  </a:t>
            </a:r>
          </a:p>
        </p:txBody>
      </p:sp>
      <p:sp>
        <p:nvSpPr>
          <p:cNvPr name="Freeform 11" id="11"/>
          <p:cNvSpPr/>
          <p:nvPr/>
        </p:nvSpPr>
        <p:spPr>
          <a:xfrm flipH="false" flipV="false" rot="1143073">
            <a:off x="8895529" y="8679362"/>
            <a:ext cx="972269" cy="274666"/>
          </a:xfrm>
          <a:custGeom>
            <a:avLst/>
            <a:gdLst/>
            <a:ahLst/>
            <a:cxnLst/>
            <a:rect r="r" b="b" t="t" l="l"/>
            <a:pathLst>
              <a:path h="274666" w="972269">
                <a:moveTo>
                  <a:pt x="0" y="0"/>
                </a:moveTo>
                <a:lnTo>
                  <a:pt x="972269" y="0"/>
                </a:lnTo>
                <a:lnTo>
                  <a:pt x="972269" y="274666"/>
                </a:lnTo>
                <a:lnTo>
                  <a:pt x="0" y="274666"/>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nvGrpSpPr>
          <p:cNvPr name="Group 12" id="12"/>
          <p:cNvGrpSpPr/>
          <p:nvPr/>
        </p:nvGrpSpPr>
        <p:grpSpPr>
          <a:xfrm rot="0">
            <a:off x="2261115" y="1814371"/>
            <a:ext cx="2379421" cy="2379421"/>
            <a:chOff x="0" y="0"/>
            <a:chExt cx="812800" cy="812800"/>
          </a:xfrm>
        </p:grpSpPr>
        <p:sp>
          <p:nvSpPr>
            <p:cNvPr name="Freeform 13" id="13"/>
            <p:cNvSpPr/>
            <p:nvPr/>
          </p:nvSpPr>
          <p:spPr>
            <a:xfrm flipH="false" flipV="false" rot="0">
              <a:off x="0" y="0"/>
              <a:ext cx="812800" cy="812800"/>
            </a:xfrm>
            <a:custGeom>
              <a:avLst/>
              <a:gdLst/>
              <a:ahLst/>
              <a:cxnLst/>
              <a:rect r="r" b="b" t="t" l="l"/>
              <a:pathLst>
                <a:path h="812800" w="812800">
                  <a:moveTo>
                    <a:pt x="165939" y="0"/>
                  </a:moveTo>
                  <a:lnTo>
                    <a:pt x="646861" y="0"/>
                  </a:lnTo>
                  <a:cubicBezTo>
                    <a:pt x="738507" y="0"/>
                    <a:pt x="812800" y="74293"/>
                    <a:pt x="812800" y="165939"/>
                  </a:cubicBezTo>
                  <a:lnTo>
                    <a:pt x="812800" y="646861"/>
                  </a:lnTo>
                  <a:cubicBezTo>
                    <a:pt x="812800" y="738507"/>
                    <a:pt x="738507" y="812800"/>
                    <a:pt x="646861" y="812800"/>
                  </a:cubicBezTo>
                  <a:lnTo>
                    <a:pt x="165939" y="812800"/>
                  </a:lnTo>
                  <a:cubicBezTo>
                    <a:pt x="74293" y="812800"/>
                    <a:pt x="0" y="738507"/>
                    <a:pt x="0" y="646861"/>
                  </a:cubicBezTo>
                  <a:lnTo>
                    <a:pt x="0" y="165939"/>
                  </a:lnTo>
                  <a:cubicBezTo>
                    <a:pt x="0" y="74293"/>
                    <a:pt x="74293" y="0"/>
                    <a:pt x="165939" y="0"/>
                  </a:cubicBezTo>
                  <a:close/>
                </a:path>
              </a:pathLst>
            </a:custGeom>
            <a:solidFill>
              <a:srgbClr val="00B0A9">
                <a:alpha val="81961"/>
              </a:srgbClr>
            </a:solidFill>
          </p:spPr>
        </p:sp>
        <p:sp>
          <p:nvSpPr>
            <p:cNvPr name="TextBox 14" id="14"/>
            <p:cNvSpPr txBox="true"/>
            <p:nvPr/>
          </p:nvSpPr>
          <p:spPr>
            <a:xfrm>
              <a:off x="0" y="-28575"/>
              <a:ext cx="812800" cy="841375"/>
            </a:xfrm>
            <a:prstGeom prst="rect">
              <a:avLst/>
            </a:prstGeom>
          </p:spPr>
          <p:txBody>
            <a:bodyPr anchor="ctr" rtlCol="false" tIns="50800" lIns="50800" bIns="50800" rIns="50800"/>
            <a:lstStyle/>
            <a:p>
              <a:pPr algn="ctr">
                <a:lnSpc>
                  <a:spcPts val="2793"/>
                </a:lnSpc>
              </a:pPr>
              <a:r>
                <a:rPr lang="en-US" b="true" sz="1995">
                  <a:solidFill>
                    <a:srgbClr val="000000">
                      <a:alpha val="81961"/>
                    </a:srgbClr>
                  </a:solidFill>
                  <a:latin typeface="Garet Ultra-Bold"/>
                  <a:ea typeface="Garet Ultra-Bold"/>
                  <a:cs typeface="Garet Ultra-Bold"/>
                  <a:sym typeface="Garet Ultra-Bold"/>
                </a:rPr>
                <a:t>Antidépresseurs</a:t>
              </a:r>
            </a:p>
          </p:txBody>
        </p:sp>
      </p:grpSp>
      <p:grpSp>
        <p:nvGrpSpPr>
          <p:cNvPr name="Group 15" id="15"/>
          <p:cNvGrpSpPr/>
          <p:nvPr/>
        </p:nvGrpSpPr>
        <p:grpSpPr>
          <a:xfrm rot="0">
            <a:off x="31370" y="-416143"/>
            <a:ext cx="2362367" cy="2327829"/>
            <a:chOff x="0" y="0"/>
            <a:chExt cx="3149822" cy="3103771"/>
          </a:xfrm>
        </p:grpSpPr>
        <p:grpSp>
          <p:nvGrpSpPr>
            <p:cNvPr name="Group 16" id="16"/>
            <p:cNvGrpSpPr/>
            <p:nvPr/>
          </p:nvGrpSpPr>
          <p:grpSpPr>
            <a:xfrm rot="0">
              <a:off x="621420" y="0"/>
              <a:ext cx="1737376" cy="3044560"/>
              <a:chOff x="0" y="0"/>
              <a:chExt cx="528634" cy="926373"/>
            </a:xfrm>
          </p:grpSpPr>
          <p:sp>
            <p:nvSpPr>
              <p:cNvPr name="Freeform 17" id="17"/>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18" id="18"/>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19" id="19"/>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8"/>
              <a:stretch>
                <a:fillRect l="0" t="0" r="0" b="0"/>
              </a:stretch>
            </a:blipFill>
          </p:spPr>
        </p:sp>
      </p:grpSp>
    </p:spTree>
  </p:cSld>
  <p:clrMapOvr>
    <a:masterClrMapping/>
  </p:clrMapOvr>
</p:sld>
</file>

<file path=ppt/slides/slide2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31370" y="-416143"/>
            <a:ext cx="2362367" cy="2327829"/>
            <a:chOff x="0" y="0"/>
            <a:chExt cx="3149822" cy="3103771"/>
          </a:xfrm>
        </p:grpSpPr>
        <p:grpSp>
          <p:nvGrpSpPr>
            <p:cNvPr name="Group 3" id="3"/>
            <p:cNvGrpSpPr/>
            <p:nvPr/>
          </p:nvGrpSpPr>
          <p:grpSpPr>
            <a:xfrm rot="0">
              <a:off x="621420" y="0"/>
              <a:ext cx="1737376" cy="3044560"/>
              <a:chOff x="0" y="0"/>
              <a:chExt cx="528634" cy="926373"/>
            </a:xfrm>
          </p:grpSpPr>
          <p:sp>
            <p:nvSpPr>
              <p:cNvPr name="Freeform 4" id="4"/>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5" id="5"/>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6" id="6"/>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2"/>
              <a:stretch>
                <a:fillRect l="0" t="0" r="0" b="0"/>
              </a:stretch>
            </a:blipFill>
          </p:spPr>
        </p:sp>
      </p:grpSp>
      <p:grpSp>
        <p:nvGrpSpPr>
          <p:cNvPr name="Group 7" id="7"/>
          <p:cNvGrpSpPr/>
          <p:nvPr/>
        </p:nvGrpSpPr>
        <p:grpSpPr>
          <a:xfrm rot="0">
            <a:off x="5714946" y="1201076"/>
            <a:ext cx="8863785" cy="8650533"/>
            <a:chOff x="0" y="0"/>
            <a:chExt cx="2334495" cy="2278330"/>
          </a:xfrm>
        </p:grpSpPr>
        <p:sp>
          <p:nvSpPr>
            <p:cNvPr name="Freeform 8" id="8"/>
            <p:cNvSpPr/>
            <p:nvPr/>
          </p:nvSpPr>
          <p:spPr>
            <a:xfrm flipH="false" flipV="false" rot="0">
              <a:off x="0" y="0"/>
              <a:ext cx="2334495" cy="2278330"/>
            </a:xfrm>
            <a:custGeom>
              <a:avLst/>
              <a:gdLst/>
              <a:ahLst/>
              <a:cxnLst/>
              <a:rect r="r" b="b" t="t" l="l"/>
              <a:pathLst>
                <a:path h="2278330" w="2334495">
                  <a:moveTo>
                    <a:pt x="44545" y="0"/>
                  </a:moveTo>
                  <a:lnTo>
                    <a:pt x="2289950" y="0"/>
                  </a:lnTo>
                  <a:cubicBezTo>
                    <a:pt x="2314551" y="0"/>
                    <a:pt x="2334495" y="19944"/>
                    <a:pt x="2334495" y="44545"/>
                  </a:cubicBezTo>
                  <a:lnTo>
                    <a:pt x="2334495" y="2233785"/>
                  </a:lnTo>
                  <a:cubicBezTo>
                    <a:pt x="2334495" y="2258386"/>
                    <a:pt x="2314551" y="2278330"/>
                    <a:pt x="2289950" y="2278330"/>
                  </a:cubicBezTo>
                  <a:lnTo>
                    <a:pt x="44545" y="2278330"/>
                  </a:lnTo>
                  <a:cubicBezTo>
                    <a:pt x="19944" y="2278330"/>
                    <a:pt x="0" y="2258386"/>
                    <a:pt x="0" y="2233785"/>
                  </a:cubicBezTo>
                  <a:lnTo>
                    <a:pt x="0" y="44545"/>
                  </a:lnTo>
                  <a:cubicBezTo>
                    <a:pt x="0" y="19944"/>
                    <a:pt x="19944" y="0"/>
                    <a:pt x="44545" y="0"/>
                  </a:cubicBezTo>
                  <a:close/>
                </a:path>
              </a:pathLst>
            </a:custGeom>
            <a:solidFill>
              <a:srgbClr val="16B2AB"/>
            </a:solidFill>
          </p:spPr>
        </p:sp>
        <p:sp>
          <p:nvSpPr>
            <p:cNvPr name="TextBox 9" id="9"/>
            <p:cNvSpPr txBox="true"/>
            <p:nvPr/>
          </p:nvSpPr>
          <p:spPr>
            <a:xfrm>
              <a:off x="0" y="-28575"/>
              <a:ext cx="2334495" cy="2306905"/>
            </a:xfrm>
            <a:prstGeom prst="rect">
              <a:avLst/>
            </a:prstGeom>
          </p:spPr>
          <p:txBody>
            <a:bodyPr anchor="ctr" rtlCol="false" tIns="50800" lIns="50800" bIns="50800" rIns="50800"/>
            <a:lstStyle/>
            <a:p>
              <a:pPr algn="ctr">
                <a:lnSpc>
                  <a:spcPts val="2793"/>
                </a:lnSpc>
              </a:pPr>
            </a:p>
          </p:txBody>
        </p:sp>
      </p:grpSp>
      <p:sp>
        <p:nvSpPr>
          <p:cNvPr name="Freeform 10" id="10"/>
          <p:cNvSpPr/>
          <p:nvPr/>
        </p:nvSpPr>
        <p:spPr>
          <a:xfrm flipH="false" flipV="false" rot="0">
            <a:off x="6295426" y="1556653"/>
            <a:ext cx="7708474" cy="7945203"/>
          </a:xfrm>
          <a:custGeom>
            <a:avLst/>
            <a:gdLst/>
            <a:ahLst/>
            <a:cxnLst/>
            <a:rect r="r" b="b" t="t" l="l"/>
            <a:pathLst>
              <a:path h="7945203" w="7708474">
                <a:moveTo>
                  <a:pt x="0" y="0"/>
                </a:moveTo>
                <a:lnTo>
                  <a:pt x="7708474" y="0"/>
                </a:lnTo>
                <a:lnTo>
                  <a:pt x="7708474" y="7945202"/>
                </a:lnTo>
                <a:lnTo>
                  <a:pt x="0" y="7945202"/>
                </a:lnTo>
                <a:lnTo>
                  <a:pt x="0" y="0"/>
                </a:lnTo>
                <a:close/>
              </a:path>
            </a:pathLst>
          </a:custGeom>
          <a:blipFill>
            <a:blip r:embed="rId3"/>
            <a:stretch>
              <a:fillRect l="0" t="0" r="0" b="0"/>
            </a:stretch>
          </a:blipFill>
        </p:spPr>
      </p:sp>
      <p:sp>
        <p:nvSpPr>
          <p:cNvPr name="Freeform 11" id="11"/>
          <p:cNvSpPr/>
          <p:nvPr/>
        </p:nvSpPr>
        <p:spPr>
          <a:xfrm flipH="false" flipV="false" rot="-5400000">
            <a:off x="9224545" y="4817265"/>
            <a:ext cx="2032262" cy="6849808"/>
          </a:xfrm>
          <a:custGeom>
            <a:avLst/>
            <a:gdLst/>
            <a:ahLst/>
            <a:cxnLst/>
            <a:rect r="r" b="b" t="t" l="l"/>
            <a:pathLst>
              <a:path h="6849808" w="2032262">
                <a:moveTo>
                  <a:pt x="0" y="0"/>
                </a:moveTo>
                <a:lnTo>
                  <a:pt x="2032262" y="0"/>
                </a:lnTo>
                <a:lnTo>
                  <a:pt x="2032262" y="6849808"/>
                </a:lnTo>
                <a:lnTo>
                  <a:pt x="0" y="6849808"/>
                </a:lnTo>
                <a:lnTo>
                  <a:pt x="0" y="0"/>
                </a:lnTo>
                <a:close/>
              </a:path>
            </a:pathLst>
          </a:custGeom>
          <a:blipFill>
            <a:blip r:embed="rId4"/>
            <a:stretch>
              <a:fillRect l="0" t="-14084" r="0" b="-14084"/>
            </a:stretch>
          </a:blipFill>
        </p:spPr>
      </p:sp>
      <p:sp>
        <p:nvSpPr>
          <p:cNvPr name="Freeform 12" id="12"/>
          <p:cNvSpPr/>
          <p:nvPr/>
        </p:nvSpPr>
        <p:spPr>
          <a:xfrm flipH="false" flipV="false" rot="0">
            <a:off x="9296931" y="7817215"/>
            <a:ext cx="1699816" cy="849908"/>
          </a:xfrm>
          <a:custGeom>
            <a:avLst/>
            <a:gdLst/>
            <a:ahLst/>
            <a:cxnLst/>
            <a:rect r="r" b="b" t="t" l="l"/>
            <a:pathLst>
              <a:path h="849908" w="1699816">
                <a:moveTo>
                  <a:pt x="0" y="0"/>
                </a:moveTo>
                <a:lnTo>
                  <a:pt x="1699816" y="0"/>
                </a:lnTo>
                <a:lnTo>
                  <a:pt x="1699816" y="849908"/>
                </a:lnTo>
                <a:lnTo>
                  <a:pt x="0" y="849908"/>
                </a:lnTo>
                <a:lnTo>
                  <a:pt x="0" y="0"/>
                </a:lnTo>
                <a:close/>
              </a:path>
            </a:pathLst>
          </a:custGeom>
          <a:blipFill>
            <a:blip r:embed="rId5"/>
            <a:stretch>
              <a:fillRect l="0" t="0" r="0" b="0"/>
            </a:stretch>
          </a:blipFill>
        </p:spPr>
      </p:sp>
      <p:sp>
        <p:nvSpPr>
          <p:cNvPr name="Freeform 13" id="13"/>
          <p:cNvSpPr/>
          <p:nvPr/>
        </p:nvSpPr>
        <p:spPr>
          <a:xfrm flipH="false" flipV="false" rot="0">
            <a:off x="8448377" y="7894357"/>
            <a:ext cx="695623" cy="695623"/>
          </a:xfrm>
          <a:custGeom>
            <a:avLst/>
            <a:gdLst/>
            <a:ahLst/>
            <a:cxnLst/>
            <a:rect r="r" b="b" t="t" l="l"/>
            <a:pathLst>
              <a:path h="695623" w="695623">
                <a:moveTo>
                  <a:pt x="0" y="0"/>
                </a:moveTo>
                <a:lnTo>
                  <a:pt x="695623" y="0"/>
                </a:lnTo>
                <a:lnTo>
                  <a:pt x="695623" y="695623"/>
                </a:lnTo>
                <a:lnTo>
                  <a:pt x="0" y="695623"/>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14" id="14"/>
          <p:cNvSpPr txBox="true"/>
          <p:nvPr/>
        </p:nvSpPr>
        <p:spPr>
          <a:xfrm rot="0">
            <a:off x="2393737" y="425509"/>
            <a:ext cx="15506204" cy="625475"/>
          </a:xfrm>
          <a:prstGeom prst="rect">
            <a:avLst/>
          </a:prstGeom>
        </p:spPr>
        <p:txBody>
          <a:bodyPr anchor="t" rtlCol="false" tIns="0" lIns="0" bIns="0" rIns="0">
            <a:spAutoFit/>
          </a:bodyPr>
          <a:lstStyle/>
          <a:p>
            <a:pPr algn="just">
              <a:lnSpc>
                <a:spcPts val="4599"/>
              </a:lnSpc>
            </a:pPr>
            <a:r>
              <a:rPr lang="en-US" b="true" sz="3999" spc="195">
                <a:solidFill>
                  <a:srgbClr val="2D4F9B"/>
                </a:solidFill>
                <a:latin typeface="Poppins Bold"/>
                <a:ea typeface="Poppins Bold"/>
                <a:cs typeface="Poppins Bold"/>
                <a:sym typeface="Poppins Bold"/>
              </a:rPr>
              <a:t>ÉTAT DES LIEUX</a:t>
            </a:r>
          </a:p>
        </p:txBody>
      </p:sp>
    </p:spTree>
  </p:cSld>
  <p:clrMapOvr>
    <a:masterClrMapping/>
  </p:clrMapOvr>
</p:sld>
</file>

<file path=ppt/slides/slide26.xml><?xml version="1.0" encoding="utf-8"?>
<p:sld xmlns:p="http://schemas.openxmlformats.org/presentationml/2006/main" xmlns:a="http://schemas.openxmlformats.org/drawingml/2006/main" xmlns:r="http://schemas.openxmlformats.org/officeDocument/2006/relationships">
  <p:cSld>
    <p:bg>
      <p:bgPr>
        <a:solidFill>
          <a:srgbClr val="FFFFFE"/>
        </a:solidFill>
      </p:bgPr>
    </p:bg>
    <p:spTree>
      <p:nvGrpSpPr>
        <p:cNvPr id="1" name=""/>
        <p:cNvGrpSpPr/>
        <p:nvPr/>
      </p:nvGrpSpPr>
      <p:grpSpPr>
        <a:xfrm>
          <a:off x="0" y="0"/>
          <a:ext cx="0" cy="0"/>
          <a:chOff x="0" y="0"/>
          <a:chExt cx="0" cy="0"/>
        </a:xfrm>
      </p:grpSpPr>
      <p:sp>
        <p:nvSpPr>
          <p:cNvPr name="Freeform 2" id="2"/>
          <p:cNvSpPr/>
          <p:nvPr/>
        </p:nvSpPr>
        <p:spPr>
          <a:xfrm flipH="false" flipV="false" rot="0">
            <a:off x="-47630" y="9105186"/>
            <a:ext cx="3159757" cy="1181814"/>
          </a:xfrm>
          <a:custGeom>
            <a:avLst/>
            <a:gdLst/>
            <a:ahLst/>
            <a:cxnLst/>
            <a:rect r="r" b="b" t="t" l="l"/>
            <a:pathLst>
              <a:path h="1181814" w="3159757">
                <a:moveTo>
                  <a:pt x="0" y="0"/>
                </a:moveTo>
                <a:lnTo>
                  <a:pt x="3159757" y="0"/>
                </a:lnTo>
                <a:lnTo>
                  <a:pt x="3159757" y="1181814"/>
                </a:lnTo>
                <a:lnTo>
                  <a:pt x="0" y="1181814"/>
                </a:lnTo>
                <a:lnTo>
                  <a:pt x="0" y="0"/>
                </a:lnTo>
                <a:close/>
              </a:path>
            </a:pathLst>
          </a:custGeom>
          <a:blipFill>
            <a:blip r:embed="rId2"/>
            <a:stretch>
              <a:fillRect l="-134219" t="-489" r="0" b="-489"/>
            </a:stretch>
          </a:blipFill>
        </p:spPr>
      </p:sp>
      <p:grpSp>
        <p:nvGrpSpPr>
          <p:cNvPr name="Group 3" id="3"/>
          <p:cNvGrpSpPr/>
          <p:nvPr/>
        </p:nvGrpSpPr>
        <p:grpSpPr>
          <a:xfrm rot="0">
            <a:off x="2261115" y="1814371"/>
            <a:ext cx="2379421" cy="2379421"/>
            <a:chOff x="0" y="0"/>
            <a:chExt cx="812800" cy="812800"/>
          </a:xfrm>
        </p:grpSpPr>
        <p:sp>
          <p:nvSpPr>
            <p:cNvPr name="Freeform 4" id="4"/>
            <p:cNvSpPr/>
            <p:nvPr/>
          </p:nvSpPr>
          <p:spPr>
            <a:xfrm flipH="false" flipV="false" rot="0">
              <a:off x="0" y="0"/>
              <a:ext cx="812800" cy="812800"/>
            </a:xfrm>
            <a:custGeom>
              <a:avLst/>
              <a:gdLst/>
              <a:ahLst/>
              <a:cxnLst/>
              <a:rect r="r" b="b" t="t" l="l"/>
              <a:pathLst>
                <a:path h="812800" w="812800">
                  <a:moveTo>
                    <a:pt x="165939" y="0"/>
                  </a:moveTo>
                  <a:lnTo>
                    <a:pt x="646861" y="0"/>
                  </a:lnTo>
                  <a:cubicBezTo>
                    <a:pt x="738507" y="0"/>
                    <a:pt x="812800" y="74293"/>
                    <a:pt x="812800" y="165939"/>
                  </a:cubicBezTo>
                  <a:lnTo>
                    <a:pt x="812800" y="646861"/>
                  </a:lnTo>
                  <a:cubicBezTo>
                    <a:pt x="812800" y="738507"/>
                    <a:pt x="738507" y="812800"/>
                    <a:pt x="646861" y="812800"/>
                  </a:cubicBezTo>
                  <a:lnTo>
                    <a:pt x="165939" y="812800"/>
                  </a:lnTo>
                  <a:cubicBezTo>
                    <a:pt x="74293" y="812800"/>
                    <a:pt x="0" y="738507"/>
                    <a:pt x="0" y="646861"/>
                  </a:cubicBezTo>
                  <a:lnTo>
                    <a:pt x="0" y="165939"/>
                  </a:lnTo>
                  <a:cubicBezTo>
                    <a:pt x="0" y="74293"/>
                    <a:pt x="74293" y="0"/>
                    <a:pt x="165939" y="0"/>
                  </a:cubicBezTo>
                  <a:close/>
                </a:path>
              </a:pathLst>
            </a:custGeom>
            <a:solidFill>
              <a:srgbClr val="00B0A9">
                <a:alpha val="81961"/>
              </a:srgbClr>
            </a:solidFill>
          </p:spPr>
        </p:sp>
        <p:sp>
          <p:nvSpPr>
            <p:cNvPr name="TextBox 5" id="5"/>
            <p:cNvSpPr txBox="true"/>
            <p:nvPr/>
          </p:nvSpPr>
          <p:spPr>
            <a:xfrm>
              <a:off x="0" y="-47625"/>
              <a:ext cx="812800" cy="860425"/>
            </a:xfrm>
            <a:prstGeom prst="rect">
              <a:avLst/>
            </a:prstGeom>
          </p:spPr>
          <p:txBody>
            <a:bodyPr anchor="ctr" rtlCol="false" tIns="50800" lIns="50800" bIns="50800" rIns="50800"/>
            <a:lstStyle/>
            <a:p>
              <a:pPr algn="ctr">
                <a:lnSpc>
                  <a:spcPts val="4193"/>
                </a:lnSpc>
              </a:pPr>
              <a:r>
                <a:rPr lang="en-US" b="true" sz="2995">
                  <a:solidFill>
                    <a:srgbClr val="000000">
                      <a:alpha val="81961"/>
                    </a:srgbClr>
                  </a:solidFill>
                  <a:latin typeface="Garet Ultra-Bold"/>
                  <a:ea typeface="Garet Ultra-Bold"/>
                  <a:cs typeface="Garet Ultra-Bold"/>
                  <a:sym typeface="Garet Ultra-Bold"/>
                </a:rPr>
                <a:t>Tramadol</a:t>
              </a:r>
            </a:p>
          </p:txBody>
        </p:sp>
      </p:grpSp>
      <p:sp>
        <p:nvSpPr>
          <p:cNvPr name="Freeform 6" id="6"/>
          <p:cNvSpPr/>
          <p:nvPr/>
        </p:nvSpPr>
        <p:spPr>
          <a:xfrm flipH="false" flipV="false" rot="0">
            <a:off x="5486400" y="1814371"/>
            <a:ext cx="11250889" cy="3263154"/>
          </a:xfrm>
          <a:custGeom>
            <a:avLst/>
            <a:gdLst/>
            <a:ahLst/>
            <a:cxnLst/>
            <a:rect r="r" b="b" t="t" l="l"/>
            <a:pathLst>
              <a:path h="3263154" w="11250889">
                <a:moveTo>
                  <a:pt x="0" y="0"/>
                </a:moveTo>
                <a:lnTo>
                  <a:pt x="11250889" y="0"/>
                </a:lnTo>
                <a:lnTo>
                  <a:pt x="11250889" y="3263155"/>
                </a:lnTo>
                <a:lnTo>
                  <a:pt x="0" y="3263155"/>
                </a:lnTo>
                <a:lnTo>
                  <a:pt x="0" y="0"/>
                </a:lnTo>
                <a:close/>
              </a:path>
            </a:pathLst>
          </a:custGeom>
          <a:blipFill>
            <a:blip r:embed="rId3"/>
            <a:stretch>
              <a:fillRect l="0" t="0" r="-447" b="-24245"/>
            </a:stretch>
          </a:blipFill>
          <a:ln w="9525" cap="sq">
            <a:solidFill>
              <a:srgbClr val="000000"/>
            </a:solidFill>
            <a:prstDash val="solid"/>
            <a:miter/>
          </a:ln>
        </p:spPr>
      </p:sp>
      <p:sp>
        <p:nvSpPr>
          <p:cNvPr name="Freeform 7" id="7"/>
          <p:cNvSpPr/>
          <p:nvPr/>
        </p:nvSpPr>
        <p:spPr>
          <a:xfrm flipH="false" flipV="false" rot="898661">
            <a:off x="8996523" y="8033807"/>
            <a:ext cx="1238231" cy="349800"/>
          </a:xfrm>
          <a:custGeom>
            <a:avLst/>
            <a:gdLst/>
            <a:ahLst/>
            <a:cxnLst/>
            <a:rect r="r" b="b" t="t" l="l"/>
            <a:pathLst>
              <a:path h="349800" w="1238231">
                <a:moveTo>
                  <a:pt x="0" y="0"/>
                </a:moveTo>
                <a:lnTo>
                  <a:pt x="1238231" y="0"/>
                </a:lnTo>
                <a:lnTo>
                  <a:pt x="1238231" y="349800"/>
                </a:lnTo>
                <a:lnTo>
                  <a:pt x="0" y="34980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8" id="8"/>
          <p:cNvSpPr/>
          <p:nvPr/>
        </p:nvSpPr>
        <p:spPr>
          <a:xfrm flipH="false" flipV="false" rot="0">
            <a:off x="2756734" y="4445255"/>
            <a:ext cx="1388183" cy="999492"/>
          </a:xfrm>
          <a:custGeom>
            <a:avLst/>
            <a:gdLst/>
            <a:ahLst/>
            <a:cxnLst/>
            <a:rect r="r" b="b" t="t" l="l"/>
            <a:pathLst>
              <a:path h="999492" w="1388183">
                <a:moveTo>
                  <a:pt x="0" y="0"/>
                </a:moveTo>
                <a:lnTo>
                  <a:pt x="1388183" y="0"/>
                </a:lnTo>
                <a:lnTo>
                  <a:pt x="1388183" y="999492"/>
                </a:lnTo>
                <a:lnTo>
                  <a:pt x="0" y="999492"/>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9" id="9"/>
          <p:cNvSpPr txBox="true"/>
          <p:nvPr/>
        </p:nvSpPr>
        <p:spPr>
          <a:xfrm rot="0">
            <a:off x="2641079" y="552050"/>
            <a:ext cx="16094591" cy="625475"/>
          </a:xfrm>
          <a:prstGeom prst="rect">
            <a:avLst/>
          </a:prstGeom>
        </p:spPr>
        <p:txBody>
          <a:bodyPr anchor="t" rtlCol="false" tIns="0" lIns="0" bIns="0" rIns="0">
            <a:spAutoFit/>
          </a:bodyPr>
          <a:lstStyle/>
          <a:p>
            <a:pPr algn="just">
              <a:lnSpc>
                <a:spcPts val="4599"/>
              </a:lnSpc>
            </a:pPr>
            <a:r>
              <a:rPr lang="en-US" b="true" sz="3999" spc="195">
                <a:solidFill>
                  <a:srgbClr val="2D4F9B"/>
                </a:solidFill>
                <a:latin typeface="Poppins Bold"/>
                <a:ea typeface="Poppins Bold"/>
                <a:cs typeface="Poppins Bold"/>
                <a:sym typeface="Poppins Bold"/>
              </a:rPr>
              <a:t> PAR CLASSE THERAPEUTIQUE</a:t>
            </a:r>
          </a:p>
        </p:txBody>
      </p:sp>
      <p:sp>
        <p:nvSpPr>
          <p:cNvPr name="TextBox 10" id="10"/>
          <p:cNvSpPr txBox="true"/>
          <p:nvPr/>
        </p:nvSpPr>
        <p:spPr>
          <a:xfrm rot="0">
            <a:off x="852447" y="6773573"/>
            <a:ext cx="12423787" cy="763270"/>
          </a:xfrm>
          <a:prstGeom prst="rect">
            <a:avLst/>
          </a:prstGeom>
        </p:spPr>
        <p:txBody>
          <a:bodyPr anchor="t" rtlCol="false" tIns="0" lIns="0" bIns="0" rIns="0">
            <a:spAutoFit/>
          </a:bodyPr>
          <a:lstStyle/>
          <a:p>
            <a:pPr algn="l" marL="474979" indent="-237490" lvl="1">
              <a:lnSpc>
                <a:spcPts val="3079"/>
              </a:lnSpc>
              <a:buFont typeface="Arial"/>
              <a:buChar char="•"/>
            </a:pPr>
            <a:r>
              <a:rPr lang="en-US" sz="2199">
                <a:solidFill>
                  <a:srgbClr val="000000"/>
                </a:solidFill>
                <a:latin typeface="Montserrat"/>
                <a:ea typeface="Montserrat"/>
                <a:cs typeface="Montserrat"/>
                <a:sym typeface="Montserrat"/>
              </a:rPr>
              <a:t>Analyse des consommations intra-hospitalières et en sortie d’hospitalisation (PHEV)</a:t>
            </a:r>
          </a:p>
          <a:p>
            <a:pPr algn="l" marL="474979" indent="-237490" lvl="1">
              <a:lnSpc>
                <a:spcPts val="3079"/>
              </a:lnSpc>
              <a:buFont typeface="Arial"/>
              <a:buChar char="•"/>
            </a:pPr>
            <a:r>
              <a:rPr lang="en-US" sz="2199">
                <a:solidFill>
                  <a:srgbClr val="000000"/>
                </a:solidFill>
                <a:latin typeface="Montserrat"/>
                <a:ea typeface="Montserrat"/>
                <a:cs typeface="Montserrat"/>
                <a:sym typeface="Montserrat"/>
              </a:rPr>
              <a:t>Analyse des protocoles de prescriptions  </a:t>
            </a:r>
          </a:p>
        </p:txBody>
      </p:sp>
      <p:sp>
        <p:nvSpPr>
          <p:cNvPr name="TextBox 11" id="11"/>
          <p:cNvSpPr txBox="true"/>
          <p:nvPr/>
        </p:nvSpPr>
        <p:spPr>
          <a:xfrm rot="0">
            <a:off x="10945174" y="8003284"/>
            <a:ext cx="5581688" cy="763270"/>
          </a:xfrm>
          <a:prstGeom prst="rect">
            <a:avLst/>
          </a:prstGeom>
        </p:spPr>
        <p:txBody>
          <a:bodyPr anchor="t" rtlCol="false" tIns="0" lIns="0" bIns="0" rIns="0">
            <a:spAutoFit/>
          </a:bodyPr>
          <a:lstStyle/>
          <a:p>
            <a:pPr algn="l">
              <a:lnSpc>
                <a:spcPts val="3079"/>
              </a:lnSpc>
            </a:pPr>
            <a:r>
              <a:rPr lang="en-US" sz="2199">
                <a:solidFill>
                  <a:srgbClr val="000000"/>
                </a:solidFill>
                <a:latin typeface="Montserrat"/>
                <a:ea typeface="Montserrat"/>
                <a:cs typeface="Montserrat"/>
                <a:sym typeface="Montserrat"/>
              </a:rPr>
              <a:t>Propositions de travailler sur le Bon Usage et des alternatives</a:t>
            </a:r>
          </a:p>
        </p:txBody>
      </p:sp>
      <p:grpSp>
        <p:nvGrpSpPr>
          <p:cNvPr name="Group 12" id="12"/>
          <p:cNvGrpSpPr/>
          <p:nvPr/>
        </p:nvGrpSpPr>
        <p:grpSpPr>
          <a:xfrm rot="0">
            <a:off x="31370" y="-416143"/>
            <a:ext cx="2362367" cy="2327829"/>
            <a:chOff x="0" y="0"/>
            <a:chExt cx="3149822" cy="3103771"/>
          </a:xfrm>
        </p:grpSpPr>
        <p:grpSp>
          <p:nvGrpSpPr>
            <p:cNvPr name="Group 13" id="13"/>
            <p:cNvGrpSpPr/>
            <p:nvPr/>
          </p:nvGrpSpPr>
          <p:grpSpPr>
            <a:xfrm rot="0">
              <a:off x="621420" y="0"/>
              <a:ext cx="1737376" cy="3044560"/>
              <a:chOff x="0" y="0"/>
              <a:chExt cx="528634" cy="926373"/>
            </a:xfrm>
          </p:grpSpPr>
          <p:sp>
            <p:nvSpPr>
              <p:cNvPr name="Freeform 14" id="14"/>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15" id="15"/>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16" id="16"/>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8"/>
              <a:stretch>
                <a:fillRect l="0" t="0" r="0" b="0"/>
              </a:stretch>
            </a:blipFill>
          </p:spPr>
        </p:sp>
      </p:grpSp>
      <p:sp>
        <p:nvSpPr>
          <p:cNvPr name="TextBox 17" id="17"/>
          <p:cNvSpPr txBox="true"/>
          <p:nvPr/>
        </p:nvSpPr>
        <p:spPr>
          <a:xfrm rot="0">
            <a:off x="8726276" y="5265297"/>
            <a:ext cx="4771138" cy="330323"/>
          </a:xfrm>
          <a:prstGeom prst="rect">
            <a:avLst/>
          </a:prstGeom>
        </p:spPr>
        <p:txBody>
          <a:bodyPr anchor="t" rtlCol="false" tIns="0" lIns="0" bIns="0" rIns="0">
            <a:spAutoFit/>
          </a:bodyPr>
          <a:lstStyle/>
          <a:p>
            <a:pPr algn="ctr">
              <a:lnSpc>
                <a:spcPts val="2793"/>
              </a:lnSpc>
              <a:spcBef>
                <a:spcPct val="0"/>
              </a:spcBef>
            </a:pPr>
            <a:r>
              <a:rPr lang="en-US" sz="1995">
                <a:solidFill>
                  <a:srgbClr val="000000"/>
                </a:solidFill>
                <a:latin typeface="Garet"/>
                <a:ea typeface="Garet"/>
                <a:cs typeface="Garet"/>
                <a:sym typeface="Garet"/>
              </a:rPr>
              <a:t>Journal d’actus </a:t>
            </a:r>
          </a:p>
        </p:txBody>
      </p:sp>
    </p:spTree>
  </p:cSld>
  <p:clrMapOvr>
    <a:masterClrMapping/>
  </p:clrMapOvr>
</p:sld>
</file>

<file path=ppt/slides/slide27.xml><?xml version="1.0" encoding="utf-8"?>
<p:sld xmlns:p="http://schemas.openxmlformats.org/presentationml/2006/main" xmlns:a="http://schemas.openxmlformats.org/drawingml/2006/main" xmlns:r="http://schemas.openxmlformats.org/officeDocument/2006/relationships">
  <p:cSld>
    <p:bg>
      <p:bgPr>
        <a:solidFill>
          <a:srgbClr val="FFFFFE"/>
        </a:solidFill>
      </p:bgPr>
    </p:bg>
    <p:spTree>
      <p:nvGrpSpPr>
        <p:cNvPr id="1" name=""/>
        <p:cNvGrpSpPr/>
        <p:nvPr/>
      </p:nvGrpSpPr>
      <p:grpSpPr>
        <a:xfrm>
          <a:off x="0" y="0"/>
          <a:ext cx="0" cy="0"/>
          <a:chOff x="0" y="0"/>
          <a:chExt cx="0" cy="0"/>
        </a:xfrm>
      </p:grpSpPr>
      <p:sp>
        <p:nvSpPr>
          <p:cNvPr name="Freeform 2" id="2"/>
          <p:cNvSpPr/>
          <p:nvPr/>
        </p:nvSpPr>
        <p:spPr>
          <a:xfrm flipH="false" flipV="false" rot="0">
            <a:off x="-47630" y="9105186"/>
            <a:ext cx="3159757" cy="1181814"/>
          </a:xfrm>
          <a:custGeom>
            <a:avLst/>
            <a:gdLst/>
            <a:ahLst/>
            <a:cxnLst/>
            <a:rect r="r" b="b" t="t" l="l"/>
            <a:pathLst>
              <a:path h="1181814" w="3159757">
                <a:moveTo>
                  <a:pt x="0" y="0"/>
                </a:moveTo>
                <a:lnTo>
                  <a:pt x="3159757" y="0"/>
                </a:lnTo>
                <a:lnTo>
                  <a:pt x="3159757" y="1181814"/>
                </a:lnTo>
                <a:lnTo>
                  <a:pt x="0" y="1181814"/>
                </a:lnTo>
                <a:lnTo>
                  <a:pt x="0" y="0"/>
                </a:lnTo>
                <a:close/>
              </a:path>
            </a:pathLst>
          </a:custGeom>
          <a:blipFill>
            <a:blip r:embed="rId3"/>
            <a:stretch>
              <a:fillRect l="-134219" t="-489" r="0" b="-489"/>
            </a:stretch>
          </a:blipFill>
        </p:spPr>
      </p:sp>
      <p:grpSp>
        <p:nvGrpSpPr>
          <p:cNvPr name="Group 3" id="3"/>
          <p:cNvGrpSpPr/>
          <p:nvPr/>
        </p:nvGrpSpPr>
        <p:grpSpPr>
          <a:xfrm rot="0">
            <a:off x="2261115" y="1814371"/>
            <a:ext cx="2379421" cy="2379421"/>
            <a:chOff x="0" y="0"/>
            <a:chExt cx="812800" cy="812800"/>
          </a:xfrm>
        </p:grpSpPr>
        <p:sp>
          <p:nvSpPr>
            <p:cNvPr name="Freeform 4" id="4"/>
            <p:cNvSpPr/>
            <p:nvPr/>
          </p:nvSpPr>
          <p:spPr>
            <a:xfrm flipH="false" flipV="false" rot="0">
              <a:off x="0" y="0"/>
              <a:ext cx="812800" cy="812800"/>
            </a:xfrm>
            <a:custGeom>
              <a:avLst/>
              <a:gdLst/>
              <a:ahLst/>
              <a:cxnLst/>
              <a:rect r="r" b="b" t="t" l="l"/>
              <a:pathLst>
                <a:path h="812800" w="812800">
                  <a:moveTo>
                    <a:pt x="165939" y="0"/>
                  </a:moveTo>
                  <a:lnTo>
                    <a:pt x="646861" y="0"/>
                  </a:lnTo>
                  <a:cubicBezTo>
                    <a:pt x="738507" y="0"/>
                    <a:pt x="812800" y="74293"/>
                    <a:pt x="812800" y="165939"/>
                  </a:cubicBezTo>
                  <a:lnTo>
                    <a:pt x="812800" y="646861"/>
                  </a:lnTo>
                  <a:cubicBezTo>
                    <a:pt x="812800" y="738507"/>
                    <a:pt x="738507" y="812800"/>
                    <a:pt x="646861" y="812800"/>
                  </a:cubicBezTo>
                  <a:lnTo>
                    <a:pt x="165939" y="812800"/>
                  </a:lnTo>
                  <a:cubicBezTo>
                    <a:pt x="74293" y="812800"/>
                    <a:pt x="0" y="738507"/>
                    <a:pt x="0" y="646861"/>
                  </a:cubicBezTo>
                  <a:lnTo>
                    <a:pt x="0" y="165939"/>
                  </a:lnTo>
                  <a:cubicBezTo>
                    <a:pt x="0" y="74293"/>
                    <a:pt x="74293" y="0"/>
                    <a:pt x="165939" y="0"/>
                  </a:cubicBezTo>
                  <a:close/>
                </a:path>
              </a:pathLst>
            </a:custGeom>
            <a:solidFill>
              <a:srgbClr val="00B0A9">
                <a:alpha val="81961"/>
              </a:srgbClr>
            </a:solidFill>
          </p:spPr>
        </p:sp>
        <p:sp>
          <p:nvSpPr>
            <p:cNvPr name="TextBox 5" id="5"/>
            <p:cNvSpPr txBox="true"/>
            <p:nvPr/>
          </p:nvSpPr>
          <p:spPr>
            <a:xfrm>
              <a:off x="0" y="-47625"/>
              <a:ext cx="812800" cy="860425"/>
            </a:xfrm>
            <a:prstGeom prst="rect">
              <a:avLst/>
            </a:prstGeom>
          </p:spPr>
          <p:txBody>
            <a:bodyPr anchor="ctr" rtlCol="false" tIns="50800" lIns="50800" bIns="50800" rIns="50800"/>
            <a:lstStyle/>
            <a:p>
              <a:pPr algn="ctr">
                <a:lnSpc>
                  <a:spcPts val="4193"/>
                </a:lnSpc>
              </a:pPr>
              <a:r>
                <a:rPr lang="en-US" b="true" sz="2995">
                  <a:solidFill>
                    <a:srgbClr val="000000">
                      <a:alpha val="81961"/>
                    </a:srgbClr>
                  </a:solidFill>
                  <a:latin typeface="Garet Ultra-Bold"/>
                  <a:ea typeface="Garet Ultra-Bold"/>
                  <a:cs typeface="Garet Ultra-Bold"/>
                  <a:sym typeface="Garet Ultra-Bold"/>
                </a:rPr>
                <a:t>MPI</a:t>
              </a:r>
            </a:p>
          </p:txBody>
        </p:sp>
      </p:grpSp>
      <p:sp>
        <p:nvSpPr>
          <p:cNvPr name="Freeform 6" id="6"/>
          <p:cNvSpPr/>
          <p:nvPr/>
        </p:nvSpPr>
        <p:spPr>
          <a:xfrm flipH="false" flipV="false" rot="0">
            <a:off x="8656046" y="2088301"/>
            <a:ext cx="8927104" cy="2890150"/>
          </a:xfrm>
          <a:custGeom>
            <a:avLst/>
            <a:gdLst/>
            <a:ahLst/>
            <a:cxnLst/>
            <a:rect r="r" b="b" t="t" l="l"/>
            <a:pathLst>
              <a:path h="2890150" w="8927104">
                <a:moveTo>
                  <a:pt x="0" y="0"/>
                </a:moveTo>
                <a:lnTo>
                  <a:pt x="8927104" y="0"/>
                </a:lnTo>
                <a:lnTo>
                  <a:pt x="8927104" y="2890150"/>
                </a:lnTo>
                <a:lnTo>
                  <a:pt x="0" y="2890150"/>
                </a:lnTo>
                <a:lnTo>
                  <a:pt x="0" y="0"/>
                </a:lnTo>
                <a:close/>
              </a:path>
            </a:pathLst>
          </a:custGeom>
          <a:blipFill>
            <a:blip r:embed="rId4"/>
            <a:stretch>
              <a:fillRect l="0" t="0" r="0" b="0"/>
            </a:stretch>
          </a:blipFill>
        </p:spPr>
      </p:sp>
      <p:sp>
        <p:nvSpPr>
          <p:cNvPr name="Freeform 7" id="7"/>
          <p:cNvSpPr/>
          <p:nvPr/>
        </p:nvSpPr>
        <p:spPr>
          <a:xfrm flipH="false" flipV="false" rot="0">
            <a:off x="9649340" y="5256621"/>
            <a:ext cx="7933810" cy="4439472"/>
          </a:xfrm>
          <a:custGeom>
            <a:avLst/>
            <a:gdLst/>
            <a:ahLst/>
            <a:cxnLst/>
            <a:rect r="r" b="b" t="t" l="l"/>
            <a:pathLst>
              <a:path h="4439472" w="7933810">
                <a:moveTo>
                  <a:pt x="0" y="0"/>
                </a:moveTo>
                <a:lnTo>
                  <a:pt x="7933810" y="0"/>
                </a:lnTo>
                <a:lnTo>
                  <a:pt x="7933810" y="4439472"/>
                </a:lnTo>
                <a:lnTo>
                  <a:pt x="0" y="4439472"/>
                </a:lnTo>
                <a:lnTo>
                  <a:pt x="0" y="0"/>
                </a:lnTo>
                <a:close/>
              </a:path>
            </a:pathLst>
          </a:custGeom>
          <a:blipFill>
            <a:blip r:embed="rId5"/>
            <a:stretch>
              <a:fillRect l="0" t="0" r="0" b="0"/>
            </a:stretch>
          </a:blipFill>
        </p:spPr>
      </p:sp>
      <p:sp>
        <p:nvSpPr>
          <p:cNvPr name="Freeform 8" id="8"/>
          <p:cNvSpPr/>
          <p:nvPr/>
        </p:nvSpPr>
        <p:spPr>
          <a:xfrm flipH="false" flipV="false" rot="0">
            <a:off x="1028700" y="4193792"/>
            <a:ext cx="8490129" cy="4696820"/>
          </a:xfrm>
          <a:custGeom>
            <a:avLst/>
            <a:gdLst/>
            <a:ahLst/>
            <a:cxnLst/>
            <a:rect r="r" b="b" t="t" l="l"/>
            <a:pathLst>
              <a:path h="4696820" w="8490129">
                <a:moveTo>
                  <a:pt x="0" y="0"/>
                </a:moveTo>
                <a:lnTo>
                  <a:pt x="8490129" y="0"/>
                </a:lnTo>
                <a:lnTo>
                  <a:pt x="8490129" y="4696820"/>
                </a:lnTo>
                <a:lnTo>
                  <a:pt x="0" y="4696820"/>
                </a:lnTo>
                <a:lnTo>
                  <a:pt x="0" y="0"/>
                </a:lnTo>
                <a:close/>
              </a:path>
            </a:pathLst>
          </a:custGeom>
          <a:blipFill>
            <a:blip r:embed="rId6"/>
            <a:stretch>
              <a:fillRect l="0" t="0" r="0" b="0"/>
            </a:stretch>
          </a:blipFill>
        </p:spPr>
      </p:sp>
      <p:sp>
        <p:nvSpPr>
          <p:cNvPr name="Freeform 9" id="9"/>
          <p:cNvSpPr/>
          <p:nvPr/>
        </p:nvSpPr>
        <p:spPr>
          <a:xfrm flipH="false" flipV="false" rot="-1004762">
            <a:off x="9182256" y="1933079"/>
            <a:ext cx="1445223" cy="478263"/>
          </a:xfrm>
          <a:custGeom>
            <a:avLst/>
            <a:gdLst/>
            <a:ahLst/>
            <a:cxnLst/>
            <a:rect r="r" b="b" t="t" l="l"/>
            <a:pathLst>
              <a:path h="478263" w="1445223">
                <a:moveTo>
                  <a:pt x="0" y="0"/>
                </a:moveTo>
                <a:lnTo>
                  <a:pt x="1445223" y="0"/>
                </a:lnTo>
                <a:lnTo>
                  <a:pt x="1445223" y="478263"/>
                </a:lnTo>
                <a:lnTo>
                  <a:pt x="0" y="478263"/>
                </a:lnTo>
                <a:lnTo>
                  <a:pt x="0" y="0"/>
                </a:lnTo>
                <a:close/>
              </a:path>
            </a:pathLst>
          </a:custGeom>
          <a:blipFill>
            <a:blip r:embed="rId7"/>
            <a:stretch>
              <a:fillRect l="0" t="-12184" r="0" b="0"/>
            </a:stretch>
          </a:blipFill>
        </p:spPr>
      </p:sp>
      <p:grpSp>
        <p:nvGrpSpPr>
          <p:cNvPr name="Group 10" id="10"/>
          <p:cNvGrpSpPr/>
          <p:nvPr/>
        </p:nvGrpSpPr>
        <p:grpSpPr>
          <a:xfrm rot="0">
            <a:off x="12258591" y="1823896"/>
            <a:ext cx="1722014" cy="519769"/>
            <a:chOff x="0" y="0"/>
            <a:chExt cx="453535" cy="136894"/>
          </a:xfrm>
        </p:grpSpPr>
        <p:sp>
          <p:nvSpPr>
            <p:cNvPr name="Freeform 11" id="11"/>
            <p:cNvSpPr/>
            <p:nvPr/>
          </p:nvSpPr>
          <p:spPr>
            <a:xfrm flipH="false" flipV="false" rot="0">
              <a:off x="0" y="0"/>
              <a:ext cx="453535" cy="136894"/>
            </a:xfrm>
            <a:custGeom>
              <a:avLst/>
              <a:gdLst/>
              <a:ahLst/>
              <a:cxnLst/>
              <a:rect r="r" b="b" t="t" l="l"/>
              <a:pathLst>
                <a:path h="136894" w="453535">
                  <a:moveTo>
                    <a:pt x="0" y="0"/>
                  </a:moveTo>
                  <a:lnTo>
                    <a:pt x="453535" y="0"/>
                  </a:lnTo>
                  <a:lnTo>
                    <a:pt x="453535" y="136894"/>
                  </a:lnTo>
                  <a:lnTo>
                    <a:pt x="0" y="136894"/>
                  </a:lnTo>
                  <a:close/>
                </a:path>
              </a:pathLst>
            </a:custGeom>
            <a:solidFill>
              <a:srgbClr val="000000">
                <a:alpha val="0"/>
              </a:srgbClr>
            </a:solidFill>
          </p:spPr>
        </p:sp>
        <p:sp>
          <p:nvSpPr>
            <p:cNvPr name="TextBox 12" id="12"/>
            <p:cNvSpPr txBox="true"/>
            <p:nvPr/>
          </p:nvSpPr>
          <p:spPr>
            <a:xfrm>
              <a:off x="0" y="-28575"/>
              <a:ext cx="453535" cy="165469"/>
            </a:xfrm>
            <a:prstGeom prst="rect">
              <a:avLst/>
            </a:prstGeom>
          </p:spPr>
          <p:txBody>
            <a:bodyPr anchor="ctr" rtlCol="false" tIns="50800" lIns="50800" bIns="50800" rIns="50800"/>
            <a:lstStyle/>
            <a:p>
              <a:pPr algn="ctr">
                <a:lnSpc>
                  <a:spcPts val="2793"/>
                </a:lnSpc>
              </a:pPr>
              <a:r>
                <a:rPr lang="en-US" b="true" sz="1995">
                  <a:solidFill>
                    <a:srgbClr val="00B0A9"/>
                  </a:solidFill>
                  <a:latin typeface="Garet Ultra-Bold"/>
                  <a:ea typeface="Garet Ultra-Bold"/>
                  <a:cs typeface="Garet Ultra-Bold"/>
                  <a:sym typeface="Garet Ultra-Bold"/>
                </a:rPr>
                <a:t>mars 2025</a:t>
              </a:r>
            </a:p>
          </p:txBody>
        </p:sp>
      </p:grpSp>
      <p:sp>
        <p:nvSpPr>
          <p:cNvPr name="TextBox 13" id="13"/>
          <p:cNvSpPr txBox="true"/>
          <p:nvPr/>
        </p:nvSpPr>
        <p:spPr>
          <a:xfrm rot="0">
            <a:off x="2641079" y="552050"/>
            <a:ext cx="16094591" cy="625475"/>
          </a:xfrm>
          <a:prstGeom prst="rect">
            <a:avLst/>
          </a:prstGeom>
        </p:spPr>
        <p:txBody>
          <a:bodyPr anchor="t" rtlCol="false" tIns="0" lIns="0" bIns="0" rIns="0">
            <a:spAutoFit/>
          </a:bodyPr>
          <a:lstStyle/>
          <a:p>
            <a:pPr algn="just">
              <a:lnSpc>
                <a:spcPts val="4599"/>
              </a:lnSpc>
            </a:pPr>
            <a:r>
              <a:rPr lang="en-US" b="true" sz="3999" spc="195">
                <a:solidFill>
                  <a:srgbClr val="2D4F9B"/>
                </a:solidFill>
                <a:latin typeface="Poppins Bold"/>
                <a:ea typeface="Poppins Bold"/>
                <a:cs typeface="Poppins Bold"/>
                <a:sym typeface="Poppins Bold"/>
              </a:rPr>
              <a:t> PAR CLASSE THERAPEUTIQUE</a:t>
            </a:r>
          </a:p>
        </p:txBody>
      </p:sp>
      <p:grpSp>
        <p:nvGrpSpPr>
          <p:cNvPr name="Group 14" id="14"/>
          <p:cNvGrpSpPr/>
          <p:nvPr/>
        </p:nvGrpSpPr>
        <p:grpSpPr>
          <a:xfrm rot="0">
            <a:off x="31370" y="-416143"/>
            <a:ext cx="2362367" cy="2327829"/>
            <a:chOff x="0" y="0"/>
            <a:chExt cx="3149822" cy="3103771"/>
          </a:xfrm>
        </p:grpSpPr>
        <p:grpSp>
          <p:nvGrpSpPr>
            <p:cNvPr name="Group 15" id="15"/>
            <p:cNvGrpSpPr/>
            <p:nvPr/>
          </p:nvGrpSpPr>
          <p:grpSpPr>
            <a:xfrm rot="0">
              <a:off x="621420" y="0"/>
              <a:ext cx="1737376" cy="3044560"/>
              <a:chOff x="0" y="0"/>
              <a:chExt cx="528634" cy="926373"/>
            </a:xfrm>
          </p:grpSpPr>
          <p:sp>
            <p:nvSpPr>
              <p:cNvPr name="Freeform 16" id="16"/>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17" id="17"/>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18" id="18"/>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8"/>
              <a:stretch>
                <a:fillRect l="0" t="0" r="0" b="0"/>
              </a:stretch>
            </a:blipFill>
          </p:spPr>
        </p:sp>
      </p:grpSp>
    </p:spTree>
  </p:cSld>
  <p:clrMapOvr>
    <a:masterClrMapping/>
  </p:clrMapOvr>
</p:sld>
</file>

<file path=ppt/slides/slide28.xml><?xml version="1.0" encoding="utf-8"?>
<p:sld xmlns:p="http://schemas.openxmlformats.org/presentationml/2006/main" xmlns:a="http://schemas.openxmlformats.org/drawingml/2006/main" xmlns:r="http://schemas.openxmlformats.org/officeDocument/2006/relationships">
  <p:cSld>
    <p:bg>
      <p:bgPr>
        <a:solidFill>
          <a:srgbClr val="FFFFFE"/>
        </a:solidFill>
      </p:bgPr>
    </p:bg>
    <p:spTree>
      <p:nvGrpSpPr>
        <p:cNvPr id="1" name=""/>
        <p:cNvGrpSpPr/>
        <p:nvPr/>
      </p:nvGrpSpPr>
      <p:grpSpPr>
        <a:xfrm>
          <a:off x="0" y="0"/>
          <a:ext cx="0" cy="0"/>
          <a:chOff x="0" y="0"/>
          <a:chExt cx="0" cy="0"/>
        </a:xfrm>
      </p:grpSpPr>
      <p:sp>
        <p:nvSpPr>
          <p:cNvPr name="Freeform 2" id="2"/>
          <p:cNvSpPr/>
          <p:nvPr/>
        </p:nvSpPr>
        <p:spPr>
          <a:xfrm flipH="false" flipV="false" rot="0">
            <a:off x="-47630" y="9105186"/>
            <a:ext cx="3159757" cy="1181814"/>
          </a:xfrm>
          <a:custGeom>
            <a:avLst/>
            <a:gdLst/>
            <a:ahLst/>
            <a:cxnLst/>
            <a:rect r="r" b="b" t="t" l="l"/>
            <a:pathLst>
              <a:path h="1181814" w="3159757">
                <a:moveTo>
                  <a:pt x="0" y="0"/>
                </a:moveTo>
                <a:lnTo>
                  <a:pt x="3159757" y="0"/>
                </a:lnTo>
                <a:lnTo>
                  <a:pt x="3159757" y="1181814"/>
                </a:lnTo>
                <a:lnTo>
                  <a:pt x="0" y="1181814"/>
                </a:lnTo>
                <a:lnTo>
                  <a:pt x="0" y="0"/>
                </a:lnTo>
                <a:close/>
              </a:path>
            </a:pathLst>
          </a:custGeom>
          <a:blipFill>
            <a:blip r:embed="rId2"/>
            <a:stretch>
              <a:fillRect l="-134219" t="-489" r="0" b="-489"/>
            </a:stretch>
          </a:blipFill>
        </p:spPr>
      </p:sp>
      <p:grpSp>
        <p:nvGrpSpPr>
          <p:cNvPr name="Group 3" id="3"/>
          <p:cNvGrpSpPr/>
          <p:nvPr/>
        </p:nvGrpSpPr>
        <p:grpSpPr>
          <a:xfrm rot="0">
            <a:off x="2261115" y="1814371"/>
            <a:ext cx="2379421" cy="2379421"/>
            <a:chOff x="0" y="0"/>
            <a:chExt cx="812800" cy="812800"/>
          </a:xfrm>
        </p:grpSpPr>
        <p:sp>
          <p:nvSpPr>
            <p:cNvPr name="Freeform 4" id="4"/>
            <p:cNvSpPr/>
            <p:nvPr/>
          </p:nvSpPr>
          <p:spPr>
            <a:xfrm flipH="false" flipV="false" rot="0">
              <a:off x="0" y="0"/>
              <a:ext cx="812800" cy="812800"/>
            </a:xfrm>
            <a:custGeom>
              <a:avLst/>
              <a:gdLst/>
              <a:ahLst/>
              <a:cxnLst/>
              <a:rect r="r" b="b" t="t" l="l"/>
              <a:pathLst>
                <a:path h="812800" w="812800">
                  <a:moveTo>
                    <a:pt x="165939" y="0"/>
                  </a:moveTo>
                  <a:lnTo>
                    <a:pt x="646861" y="0"/>
                  </a:lnTo>
                  <a:cubicBezTo>
                    <a:pt x="738507" y="0"/>
                    <a:pt x="812800" y="74293"/>
                    <a:pt x="812800" y="165939"/>
                  </a:cubicBezTo>
                  <a:lnTo>
                    <a:pt x="812800" y="646861"/>
                  </a:lnTo>
                  <a:cubicBezTo>
                    <a:pt x="812800" y="738507"/>
                    <a:pt x="738507" y="812800"/>
                    <a:pt x="646861" y="812800"/>
                  </a:cubicBezTo>
                  <a:lnTo>
                    <a:pt x="165939" y="812800"/>
                  </a:lnTo>
                  <a:cubicBezTo>
                    <a:pt x="74293" y="812800"/>
                    <a:pt x="0" y="738507"/>
                    <a:pt x="0" y="646861"/>
                  </a:cubicBezTo>
                  <a:lnTo>
                    <a:pt x="0" y="165939"/>
                  </a:lnTo>
                  <a:cubicBezTo>
                    <a:pt x="0" y="74293"/>
                    <a:pt x="74293" y="0"/>
                    <a:pt x="165939" y="0"/>
                  </a:cubicBezTo>
                  <a:close/>
                </a:path>
              </a:pathLst>
            </a:custGeom>
            <a:solidFill>
              <a:srgbClr val="00B0A9">
                <a:alpha val="81961"/>
              </a:srgbClr>
            </a:solidFill>
          </p:spPr>
        </p:sp>
        <p:sp>
          <p:nvSpPr>
            <p:cNvPr name="TextBox 5" id="5"/>
            <p:cNvSpPr txBox="true"/>
            <p:nvPr/>
          </p:nvSpPr>
          <p:spPr>
            <a:xfrm>
              <a:off x="0" y="-47625"/>
              <a:ext cx="812800" cy="860425"/>
            </a:xfrm>
            <a:prstGeom prst="rect">
              <a:avLst/>
            </a:prstGeom>
          </p:spPr>
          <p:txBody>
            <a:bodyPr anchor="ctr" rtlCol="false" tIns="50800" lIns="50800" bIns="50800" rIns="50800"/>
            <a:lstStyle/>
            <a:p>
              <a:pPr algn="ctr">
                <a:lnSpc>
                  <a:spcPts val="4193"/>
                </a:lnSpc>
              </a:pPr>
              <a:r>
                <a:rPr lang="en-US" b="true" sz="2995">
                  <a:solidFill>
                    <a:srgbClr val="000000">
                      <a:alpha val="81961"/>
                    </a:srgbClr>
                  </a:solidFill>
                  <a:latin typeface="Garet Ultra-Bold"/>
                  <a:ea typeface="Garet Ultra-Bold"/>
                  <a:cs typeface="Garet Ultra-Bold"/>
                  <a:sym typeface="Garet Ultra-Bold"/>
                </a:rPr>
                <a:t>SMRI</a:t>
              </a:r>
            </a:p>
          </p:txBody>
        </p:sp>
      </p:grpSp>
      <p:sp>
        <p:nvSpPr>
          <p:cNvPr name="Freeform 6" id="6"/>
          <p:cNvSpPr/>
          <p:nvPr/>
        </p:nvSpPr>
        <p:spPr>
          <a:xfrm flipH="false" flipV="false" rot="0">
            <a:off x="5290967" y="4886452"/>
            <a:ext cx="10399224" cy="4809641"/>
          </a:xfrm>
          <a:custGeom>
            <a:avLst/>
            <a:gdLst/>
            <a:ahLst/>
            <a:cxnLst/>
            <a:rect r="r" b="b" t="t" l="l"/>
            <a:pathLst>
              <a:path h="4809641" w="10399224">
                <a:moveTo>
                  <a:pt x="0" y="0"/>
                </a:moveTo>
                <a:lnTo>
                  <a:pt x="10399225" y="0"/>
                </a:lnTo>
                <a:lnTo>
                  <a:pt x="10399225" y="4809641"/>
                </a:lnTo>
                <a:lnTo>
                  <a:pt x="0" y="4809641"/>
                </a:lnTo>
                <a:lnTo>
                  <a:pt x="0" y="0"/>
                </a:lnTo>
                <a:close/>
              </a:path>
            </a:pathLst>
          </a:custGeom>
          <a:blipFill>
            <a:blip r:embed="rId3"/>
            <a:stretch>
              <a:fillRect l="0" t="0" r="0" b="0"/>
            </a:stretch>
          </a:blipFill>
        </p:spPr>
      </p:sp>
      <p:sp>
        <p:nvSpPr>
          <p:cNvPr name="TextBox 7" id="7"/>
          <p:cNvSpPr txBox="true"/>
          <p:nvPr/>
        </p:nvSpPr>
        <p:spPr>
          <a:xfrm rot="0">
            <a:off x="2641079" y="552050"/>
            <a:ext cx="16094591" cy="625475"/>
          </a:xfrm>
          <a:prstGeom prst="rect">
            <a:avLst/>
          </a:prstGeom>
        </p:spPr>
        <p:txBody>
          <a:bodyPr anchor="t" rtlCol="false" tIns="0" lIns="0" bIns="0" rIns="0">
            <a:spAutoFit/>
          </a:bodyPr>
          <a:lstStyle/>
          <a:p>
            <a:pPr algn="just">
              <a:lnSpc>
                <a:spcPts val="4599"/>
              </a:lnSpc>
            </a:pPr>
            <a:r>
              <a:rPr lang="en-US" b="true" sz="3999" spc="195">
                <a:solidFill>
                  <a:srgbClr val="2D4F9B"/>
                </a:solidFill>
                <a:latin typeface="Poppins Bold"/>
                <a:ea typeface="Poppins Bold"/>
                <a:cs typeface="Poppins Bold"/>
                <a:sym typeface="Poppins Bold"/>
              </a:rPr>
              <a:t> PAR CLASSE THERAPEUTIQUE</a:t>
            </a:r>
          </a:p>
        </p:txBody>
      </p:sp>
      <p:sp>
        <p:nvSpPr>
          <p:cNvPr name="TextBox 8" id="8"/>
          <p:cNvSpPr txBox="true"/>
          <p:nvPr/>
        </p:nvSpPr>
        <p:spPr>
          <a:xfrm rot="0">
            <a:off x="5462440" y="1776271"/>
            <a:ext cx="10876620" cy="2715895"/>
          </a:xfrm>
          <a:prstGeom prst="rect">
            <a:avLst/>
          </a:prstGeom>
        </p:spPr>
        <p:txBody>
          <a:bodyPr anchor="t" rtlCol="false" tIns="0" lIns="0" bIns="0" rIns="0">
            <a:spAutoFit/>
          </a:bodyPr>
          <a:lstStyle/>
          <a:p>
            <a:pPr algn="l">
              <a:lnSpc>
                <a:spcPts val="3079"/>
              </a:lnSpc>
            </a:pPr>
            <a:r>
              <a:rPr lang="en-US" sz="2199">
                <a:solidFill>
                  <a:srgbClr val="000000"/>
                </a:solidFill>
                <a:latin typeface="Montserrat"/>
                <a:ea typeface="Montserrat"/>
                <a:cs typeface="Montserrat"/>
                <a:sym typeface="Montserrat"/>
              </a:rPr>
              <a:t>Présentation des médicaments avec SMRI pour l’ensemble des indications :</a:t>
            </a:r>
          </a:p>
          <a:p>
            <a:pPr algn="l" marL="474979" indent="-237490" lvl="1">
              <a:lnSpc>
                <a:spcPts val="3079"/>
              </a:lnSpc>
              <a:buFont typeface="Arial"/>
              <a:buChar char="•"/>
            </a:pPr>
            <a:r>
              <a:rPr lang="en-US" b="true" sz="2199">
                <a:solidFill>
                  <a:srgbClr val="000000"/>
                </a:solidFill>
                <a:latin typeface="Montserrat Bold"/>
                <a:ea typeface="Montserrat Bold"/>
                <a:cs typeface="Montserrat Bold"/>
                <a:sym typeface="Montserrat Bold"/>
              </a:rPr>
              <a:t>156 spécialités</a:t>
            </a:r>
          </a:p>
          <a:p>
            <a:pPr algn="l" marL="474979" indent="-237490" lvl="1">
              <a:lnSpc>
                <a:spcPts val="3079"/>
              </a:lnSpc>
              <a:buFont typeface="Arial"/>
              <a:buChar char="•"/>
            </a:pPr>
            <a:r>
              <a:rPr lang="en-US" b="true" sz="2199">
                <a:solidFill>
                  <a:srgbClr val="000000"/>
                </a:solidFill>
                <a:latin typeface="Montserrat Bold"/>
                <a:ea typeface="Montserrat Bold"/>
                <a:cs typeface="Montserrat Bold"/>
                <a:sym typeface="Montserrat Bold"/>
              </a:rPr>
              <a:t>98 DCI</a:t>
            </a:r>
          </a:p>
          <a:p>
            <a:pPr algn="l">
              <a:lnSpc>
                <a:spcPts val="3079"/>
              </a:lnSpc>
            </a:pPr>
          </a:p>
          <a:p>
            <a:pPr algn="l">
              <a:lnSpc>
                <a:spcPts val="3079"/>
              </a:lnSpc>
            </a:pPr>
            <a:r>
              <a:rPr lang="en-US" sz="2199">
                <a:solidFill>
                  <a:srgbClr val="000000"/>
                </a:solidFill>
                <a:latin typeface="Montserrat"/>
                <a:ea typeface="Montserrat"/>
                <a:cs typeface="Montserrat"/>
                <a:sym typeface="Montserrat"/>
              </a:rPr>
              <a:t>Pour chaque médicament et chaque indication identifiés :</a:t>
            </a:r>
          </a:p>
          <a:p>
            <a:pPr algn="l" marL="474979" indent="-237490" lvl="1">
              <a:lnSpc>
                <a:spcPts val="3079"/>
              </a:lnSpc>
              <a:buFont typeface="Arial"/>
              <a:buChar char="•"/>
            </a:pPr>
            <a:r>
              <a:rPr lang="en-US" sz="2199">
                <a:solidFill>
                  <a:srgbClr val="000000"/>
                </a:solidFill>
                <a:latin typeface="Montserrat"/>
                <a:ea typeface="Montserrat"/>
                <a:cs typeface="Montserrat"/>
                <a:sym typeface="Montserrat"/>
              </a:rPr>
              <a:t>Un argumentaire avec les raisons ayant motivé le SMRI</a:t>
            </a:r>
          </a:p>
          <a:p>
            <a:pPr algn="l" marL="474979" indent="-237490" lvl="1">
              <a:lnSpc>
                <a:spcPts val="3079"/>
              </a:lnSpc>
              <a:buFont typeface="Arial"/>
              <a:buChar char="•"/>
            </a:pPr>
            <a:r>
              <a:rPr lang="en-US" sz="2199">
                <a:solidFill>
                  <a:srgbClr val="000000"/>
                </a:solidFill>
                <a:latin typeface="Montserrat"/>
                <a:ea typeface="Montserrat"/>
                <a:cs typeface="Montserrat"/>
                <a:sym typeface="Montserrat"/>
              </a:rPr>
              <a:t>Les alternatives thérapeutiques disponibles</a:t>
            </a:r>
          </a:p>
        </p:txBody>
      </p:sp>
      <p:sp>
        <p:nvSpPr>
          <p:cNvPr name="Freeform 9" id="9"/>
          <p:cNvSpPr/>
          <p:nvPr/>
        </p:nvSpPr>
        <p:spPr>
          <a:xfrm flipH="false" flipV="false" rot="3431942">
            <a:off x="3334989" y="5575761"/>
            <a:ext cx="1938728" cy="547691"/>
          </a:xfrm>
          <a:custGeom>
            <a:avLst/>
            <a:gdLst/>
            <a:ahLst/>
            <a:cxnLst/>
            <a:rect r="r" b="b" t="t" l="l"/>
            <a:pathLst>
              <a:path h="547691" w="1938728">
                <a:moveTo>
                  <a:pt x="0" y="0"/>
                </a:moveTo>
                <a:lnTo>
                  <a:pt x="1938727" y="0"/>
                </a:lnTo>
                <a:lnTo>
                  <a:pt x="1938727" y="547690"/>
                </a:lnTo>
                <a:lnTo>
                  <a:pt x="0" y="54769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nvGrpSpPr>
          <p:cNvPr name="Group 10" id="10"/>
          <p:cNvGrpSpPr/>
          <p:nvPr/>
        </p:nvGrpSpPr>
        <p:grpSpPr>
          <a:xfrm rot="0">
            <a:off x="31370" y="-416143"/>
            <a:ext cx="2362367" cy="2327829"/>
            <a:chOff x="0" y="0"/>
            <a:chExt cx="3149822" cy="3103771"/>
          </a:xfrm>
        </p:grpSpPr>
        <p:grpSp>
          <p:nvGrpSpPr>
            <p:cNvPr name="Group 11" id="11"/>
            <p:cNvGrpSpPr/>
            <p:nvPr/>
          </p:nvGrpSpPr>
          <p:grpSpPr>
            <a:xfrm rot="0">
              <a:off x="621420" y="0"/>
              <a:ext cx="1737376" cy="3044560"/>
              <a:chOff x="0" y="0"/>
              <a:chExt cx="528634" cy="926373"/>
            </a:xfrm>
          </p:grpSpPr>
          <p:sp>
            <p:nvSpPr>
              <p:cNvPr name="Freeform 12" id="12"/>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13" id="13"/>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14" id="14"/>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6"/>
              <a:stretch>
                <a:fillRect l="0" t="0" r="0" b="0"/>
              </a:stretch>
            </a:blipFill>
          </p:spPr>
        </p:sp>
      </p:grpSp>
    </p:spTree>
  </p:cSld>
  <p:clrMapOvr>
    <a:masterClrMapping/>
  </p:clrMapOvr>
</p:sld>
</file>

<file path=ppt/slides/slide2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31370" y="-416143"/>
            <a:ext cx="2362367" cy="2327829"/>
            <a:chOff x="0" y="0"/>
            <a:chExt cx="3149822" cy="3103771"/>
          </a:xfrm>
        </p:grpSpPr>
        <p:grpSp>
          <p:nvGrpSpPr>
            <p:cNvPr name="Group 3" id="3"/>
            <p:cNvGrpSpPr/>
            <p:nvPr/>
          </p:nvGrpSpPr>
          <p:grpSpPr>
            <a:xfrm rot="0">
              <a:off x="621420" y="0"/>
              <a:ext cx="1737376" cy="3044560"/>
              <a:chOff x="0" y="0"/>
              <a:chExt cx="528634" cy="926373"/>
            </a:xfrm>
          </p:grpSpPr>
          <p:sp>
            <p:nvSpPr>
              <p:cNvPr name="Freeform 4" id="4"/>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5" id="5"/>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6" id="6"/>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2"/>
              <a:stretch>
                <a:fillRect l="0" t="0" r="0" b="0"/>
              </a:stretch>
            </a:blipFill>
          </p:spPr>
        </p:sp>
      </p:grpSp>
      <p:grpSp>
        <p:nvGrpSpPr>
          <p:cNvPr name="Group 7" id="7"/>
          <p:cNvGrpSpPr/>
          <p:nvPr/>
        </p:nvGrpSpPr>
        <p:grpSpPr>
          <a:xfrm rot="0">
            <a:off x="5714946" y="1201076"/>
            <a:ext cx="8863785" cy="8650533"/>
            <a:chOff x="0" y="0"/>
            <a:chExt cx="2334495" cy="2278330"/>
          </a:xfrm>
        </p:grpSpPr>
        <p:sp>
          <p:nvSpPr>
            <p:cNvPr name="Freeform 8" id="8"/>
            <p:cNvSpPr/>
            <p:nvPr/>
          </p:nvSpPr>
          <p:spPr>
            <a:xfrm flipH="false" flipV="false" rot="0">
              <a:off x="0" y="0"/>
              <a:ext cx="2334495" cy="2278330"/>
            </a:xfrm>
            <a:custGeom>
              <a:avLst/>
              <a:gdLst/>
              <a:ahLst/>
              <a:cxnLst/>
              <a:rect r="r" b="b" t="t" l="l"/>
              <a:pathLst>
                <a:path h="2278330" w="2334495">
                  <a:moveTo>
                    <a:pt x="44545" y="0"/>
                  </a:moveTo>
                  <a:lnTo>
                    <a:pt x="2289950" y="0"/>
                  </a:lnTo>
                  <a:cubicBezTo>
                    <a:pt x="2314551" y="0"/>
                    <a:pt x="2334495" y="19944"/>
                    <a:pt x="2334495" y="44545"/>
                  </a:cubicBezTo>
                  <a:lnTo>
                    <a:pt x="2334495" y="2233785"/>
                  </a:lnTo>
                  <a:cubicBezTo>
                    <a:pt x="2334495" y="2258386"/>
                    <a:pt x="2314551" y="2278330"/>
                    <a:pt x="2289950" y="2278330"/>
                  </a:cubicBezTo>
                  <a:lnTo>
                    <a:pt x="44545" y="2278330"/>
                  </a:lnTo>
                  <a:cubicBezTo>
                    <a:pt x="19944" y="2278330"/>
                    <a:pt x="0" y="2258386"/>
                    <a:pt x="0" y="2233785"/>
                  </a:cubicBezTo>
                  <a:lnTo>
                    <a:pt x="0" y="44545"/>
                  </a:lnTo>
                  <a:cubicBezTo>
                    <a:pt x="0" y="19944"/>
                    <a:pt x="19944" y="0"/>
                    <a:pt x="44545" y="0"/>
                  </a:cubicBezTo>
                  <a:close/>
                </a:path>
              </a:pathLst>
            </a:custGeom>
            <a:solidFill>
              <a:srgbClr val="16B2AB"/>
            </a:solidFill>
          </p:spPr>
        </p:sp>
        <p:sp>
          <p:nvSpPr>
            <p:cNvPr name="TextBox 9" id="9"/>
            <p:cNvSpPr txBox="true"/>
            <p:nvPr/>
          </p:nvSpPr>
          <p:spPr>
            <a:xfrm>
              <a:off x="0" y="-28575"/>
              <a:ext cx="2334495" cy="2306905"/>
            </a:xfrm>
            <a:prstGeom prst="rect">
              <a:avLst/>
            </a:prstGeom>
          </p:spPr>
          <p:txBody>
            <a:bodyPr anchor="ctr" rtlCol="false" tIns="50800" lIns="50800" bIns="50800" rIns="50800"/>
            <a:lstStyle/>
            <a:p>
              <a:pPr algn="ctr">
                <a:lnSpc>
                  <a:spcPts val="2793"/>
                </a:lnSpc>
              </a:pPr>
            </a:p>
          </p:txBody>
        </p:sp>
      </p:grpSp>
      <p:sp>
        <p:nvSpPr>
          <p:cNvPr name="TextBox 10" id="10"/>
          <p:cNvSpPr txBox="true"/>
          <p:nvPr/>
        </p:nvSpPr>
        <p:spPr>
          <a:xfrm rot="0">
            <a:off x="2393737" y="425509"/>
            <a:ext cx="15506204" cy="625475"/>
          </a:xfrm>
          <a:prstGeom prst="rect">
            <a:avLst/>
          </a:prstGeom>
        </p:spPr>
        <p:txBody>
          <a:bodyPr anchor="t" rtlCol="false" tIns="0" lIns="0" bIns="0" rIns="0">
            <a:spAutoFit/>
          </a:bodyPr>
          <a:lstStyle/>
          <a:p>
            <a:pPr algn="just">
              <a:lnSpc>
                <a:spcPts val="4599"/>
              </a:lnSpc>
            </a:pPr>
            <a:r>
              <a:rPr lang="en-US" b="true" sz="3999" spc="195">
                <a:solidFill>
                  <a:srgbClr val="2D4F9B"/>
                </a:solidFill>
                <a:latin typeface="Poppins Bold"/>
                <a:ea typeface="Poppins Bold"/>
                <a:cs typeface="Poppins Bold"/>
                <a:sym typeface="Poppins Bold"/>
              </a:rPr>
              <a:t>ÉTAT DES LIEUX</a:t>
            </a:r>
          </a:p>
        </p:txBody>
      </p:sp>
      <p:sp>
        <p:nvSpPr>
          <p:cNvPr name="Freeform 11" id="11"/>
          <p:cNvSpPr/>
          <p:nvPr/>
        </p:nvSpPr>
        <p:spPr>
          <a:xfrm flipH="false" flipV="false" rot="0">
            <a:off x="6374762" y="1911686"/>
            <a:ext cx="7527167" cy="7346614"/>
          </a:xfrm>
          <a:custGeom>
            <a:avLst/>
            <a:gdLst/>
            <a:ahLst/>
            <a:cxnLst/>
            <a:rect r="r" b="b" t="t" l="l"/>
            <a:pathLst>
              <a:path h="7346614" w="7527167">
                <a:moveTo>
                  <a:pt x="0" y="0"/>
                </a:moveTo>
                <a:lnTo>
                  <a:pt x="7527167" y="0"/>
                </a:lnTo>
                <a:lnTo>
                  <a:pt x="7527167" y="7346614"/>
                </a:lnTo>
                <a:lnTo>
                  <a:pt x="0" y="7346614"/>
                </a:lnTo>
                <a:lnTo>
                  <a:pt x="0" y="0"/>
                </a:lnTo>
                <a:close/>
              </a:path>
            </a:pathLst>
          </a:custGeom>
          <a:blipFill>
            <a:blip r:embed="rId3"/>
            <a:stretch>
              <a:fillRect l="0" t="0" r="0" b="0"/>
            </a:stretch>
          </a:blipFill>
        </p:spPr>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31370" y="-416143"/>
            <a:ext cx="2362367" cy="2327829"/>
            <a:chOff x="0" y="0"/>
            <a:chExt cx="3149822" cy="3103771"/>
          </a:xfrm>
        </p:grpSpPr>
        <p:grpSp>
          <p:nvGrpSpPr>
            <p:cNvPr name="Group 3" id="3"/>
            <p:cNvGrpSpPr/>
            <p:nvPr/>
          </p:nvGrpSpPr>
          <p:grpSpPr>
            <a:xfrm rot="0">
              <a:off x="621420" y="0"/>
              <a:ext cx="1737376" cy="3044560"/>
              <a:chOff x="0" y="0"/>
              <a:chExt cx="528634" cy="926373"/>
            </a:xfrm>
          </p:grpSpPr>
          <p:sp>
            <p:nvSpPr>
              <p:cNvPr name="Freeform 4" id="4"/>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5" id="5"/>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6" id="6"/>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2"/>
              <a:stretch>
                <a:fillRect l="0" t="0" r="0" b="0"/>
              </a:stretch>
            </a:blipFill>
          </p:spPr>
        </p:sp>
      </p:grpSp>
      <p:sp>
        <p:nvSpPr>
          <p:cNvPr name="Freeform 7" id="7"/>
          <p:cNvSpPr/>
          <p:nvPr/>
        </p:nvSpPr>
        <p:spPr>
          <a:xfrm flipH="false" flipV="false" rot="0">
            <a:off x="731027" y="2711754"/>
            <a:ext cx="10236030" cy="6135451"/>
          </a:xfrm>
          <a:custGeom>
            <a:avLst/>
            <a:gdLst/>
            <a:ahLst/>
            <a:cxnLst/>
            <a:rect r="r" b="b" t="t" l="l"/>
            <a:pathLst>
              <a:path h="6135451" w="10236030">
                <a:moveTo>
                  <a:pt x="0" y="0"/>
                </a:moveTo>
                <a:lnTo>
                  <a:pt x="10236029" y="0"/>
                </a:lnTo>
                <a:lnTo>
                  <a:pt x="10236029" y="6135452"/>
                </a:lnTo>
                <a:lnTo>
                  <a:pt x="0" y="6135452"/>
                </a:lnTo>
                <a:lnTo>
                  <a:pt x="0" y="0"/>
                </a:lnTo>
                <a:close/>
              </a:path>
            </a:pathLst>
          </a:custGeom>
          <a:blipFill>
            <a:blip r:embed="rId3"/>
            <a:stretch>
              <a:fillRect l="0" t="0" r="0" b="0"/>
            </a:stretch>
          </a:blipFill>
        </p:spPr>
      </p:sp>
      <p:sp>
        <p:nvSpPr>
          <p:cNvPr name="Freeform 8" id="8"/>
          <p:cNvSpPr/>
          <p:nvPr/>
        </p:nvSpPr>
        <p:spPr>
          <a:xfrm flipH="false" flipV="false" rot="0">
            <a:off x="11312262" y="1079559"/>
            <a:ext cx="5947038" cy="8479569"/>
          </a:xfrm>
          <a:custGeom>
            <a:avLst/>
            <a:gdLst/>
            <a:ahLst/>
            <a:cxnLst/>
            <a:rect r="r" b="b" t="t" l="l"/>
            <a:pathLst>
              <a:path h="8479569" w="5947038">
                <a:moveTo>
                  <a:pt x="0" y="0"/>
                </a:moveTo>
                <a:lnTo>
                  <a:pt x="5947038" y="0"/>
                </a:lnTo>
                <a:lnTo>
                  <a:pt x="5947038" y="8479569"/>
                </a:lnTo>
                <a:lnTo>
                  <a:pt x="0" y="8479569"/>
                </a:lnTo>
                <a:lnTo>
                  <a:pt x="0" y="0"/>
                </a:lnTo>
                <a:close/>
              </a:path>
            </a:pathLst>
          </a:custGeom>
          <a:blipFill>
            <a:blip r:embed="rId4"/>
            <a:stretch>
              <a:fillRect l="0" t="0" r="0" b="0"/>
            </a:stretch>
          </a:blipFill>
        </p:spPr>
      </p:sp>
      <p:sp>
        <p:nvSpPr>
          <p:cNvPr name="TextBox 9" id="9"/>
          <p:cNvSpPr txBox="true"/>
          <p:nvPr/>
        </p:nvSpPr>
        <p:spPr>
          <a:xfrm rot="0">
            <a:off x="2393737" y="425509"/>
            <a:ext cx="15506204" cy="625475"/>
          </a:xfrm>
          <a:prstGeom prst="rect">
            <a:avLst/>
          </a:prstGeom>
        </p:spPr>
        <p:txBody>
          <a:bodyPr anchor="t" rtlCol="false" tIns="0" lIns="0" bIns="0" rIns="0">
            <a:spAutoFit/>
          </a:bodyPr>
          <a:lstStyle/>
          <a:p>
            <a:pPr algn="just">
              <a:lnSpc>
                <a:spcPts val="4599"/>
              </a:lnSpc>
            </a:pPr>
            <a:r>
              <a:rPr lang="en-US" b="true" sz="3999" spc="195">
                <a:solidFill>
                  <a:srgbClr val="2D4F9B"/>
                </a:solidFill>
                <a:latin typeface="Poppins Bold"/>
                <a:ea typeface="Poppins Bold"/>
                <a:cs typeface="Poppins Bold"/>
                <a:sym typeface="Poppins Bold"/>
              </a:rPr>
              <a:t>S’INQUIÉTER D’ABORD, SE RASSURER ENSUITE</a:t>
            </a:r>
          </a:p>
        </p:txBody>
      </p:sp>
      <p:sp>
        <p:nvSpPr>
          <p:cNvPr name="TextBox 10" id="10"/>
          <p:cNvSpPr txBox="true"/>
          <p:nvPr/>
        </p:nvSpPr>
        <p:spPr>
          <a:xfrm rot="5400000">
            <a:off x="-2192624" y="5635406"/>
            <a:ext cx="6633572" cy="786270"/>
          </a:xfrm>
          <a:prstGeom prst="rect">
            <a:avLst/>
          </a:prstGeom>
        </p:spPr>
        <p:txBody>
          <a:bodyPr anchor="t" rtlCol="false" tIns="0" lIns="0" bIns="0" rIns="0">
            <a:spAutoFit/>
          </a:bodyPr>
          <a:lstStyle/>
          <a:p>
            <a:pPr algn="ctr">
              <a:lnSpc>
                <a:spcPts val="6458"/>
              </a:lnSpc>
            </a:pPr>
          </a:p>
        </p:txBody>
      </p:sp>
      <p:sp>
        <p:nvSpPr>
          <p:cNvPr name="TextBox 11" id="11"/>
          <p:cNvSpPr txBox="true"/>
          <p:nvPr/>
        </p:nvSpPr>
        <p:spPr>
          <a:xfrm rot="0">
            <a:off x="11575663" y="9671229"/>
            <a:ext cx="5420236" cy="391160"/>
          </a:xfrm>
          <a:prstGeom prst="rect">
            <a:avLst/>
          </a:prstGeom>
        </p:spPr>
        <p:txBody>
          <a:bodyPr anchor="t" rtlCol="false" tIns="0" lIns="0" bIns="0" rIns="0">
            <a:spAutoFit/>
          </a:bodyPr>
          <a:lstStyle/>
          <a:p>
            <a:pPr algn="ctr">
              <a:lnSpc>
                <a:spcPts val="1540"/>
              </a:lnSpc>
            </a:pPr>
            <a:r>
              <a:rPr lang="en-US" sz="1100" u="sng">
                <a:solidFill>
                  <a:srgbClr val="000000"/>
                </a:solidFill>
                <a:latin typeface="Arimo"/>
                <a:ea typeface="Arimo"/>
                <a:cs typeface="Arimo"/>
                <a:sym typeface="Arimo"/>
                <a:hlinkClick r:id="rId5" tooltip="https://www.ordre.pharmacien.fr/les-communications/focus-sur/les-actualites/antibioresistance-des-affiches-de-sensibilisation-creees-par-les-etudiants"/>
              </a:rPr>
              <a:t>https://www.ordre.pharmacien.fr/les-communications/focus-sur/les-actualites/antibioresistance-des-affiches-de-sensibilisation-creees-par-les-etudiants</a:t>
            </a:r>
          </a:p>
        </p:txBody>
      </p:sp>
      <p:sp>
        <p:nvSpPr>
          <p:cNvPr name="TextBox 12" id="12"/>
          <p:cNvSpPr txBox="true"/>
          <p:nvPr/>
        </p:nvSpPr>
        <p:spPr>
          <a:xfrm rot="0">
            <a:off x="1858758" y="9130696"/>
            <a:ext cx="7980568" cy="391160"/>
          </a:xfrm>
          <a:prstGeom prst="rect">
            <a:avLst/>
          </a:prstGeom>
        </p:spPr>
        <p:txBody>
          <a:bodyPr anchor="t" rtlCol="false" tIns="0" lIns="0" bIns="0" rIns="0">
            <a:spAutoFit/>
          </a:bodyPr>
          <a:lstStyle/>
          <a:p>
            <a:pPr algn="ctr">
              <a:lnSpc>
                <a:spcPts val="1540"/>
              </a:lnSpc>
            </a:pPr>
            <a:r>
              <a:rPr lang="en-US" sz="1100" u="sng">
                <a:solidFill>
                  <a:srgbClr val="000000"/>
                </a:solidFill>
                <a:latin typeface="Arimo"/>
                <a:ea typeface="Arimo"/>
                <a:cs typeface="Arimo"/>
                <a:sym typeface="Arimo"/>
                <a:hlinkClick r:id="rId6" tooltip="https://meteofrance.com/le-changement-climatique/quel-climat-futur/changement-climatique-quel-impact-sur-les-vagues-de#:~:text=%C3%80%20l'horizon%202100%2C%20les,7%20%C2%B0C%20vers%202050."/>
              </a:rPr>
              <a:t>https://meteofrance.com/le-changement-climatique/quel-climat-futur/changement-climatique-quel-impact-sur-les-vagues-de#:~:text=%C3%80%20l'horizon%202100%2C%20les,7%20%C2%B0C%20vers%202050.</a:t>
            </a:r>
          </a:p>
        </p:txBody>
      </p:sp>
    </p:spTree>
  </p:cSld>
  <p:clrMapOvr>
    <a:masterClrMapping/>
  </p:clrMapOvr>
</p:sld>
</file>

<file path=ppt/slides/slide30.xml><?xml version="1.0" encoding="utf-8"?>
<p:sld xmlns:p="http://schemas.openxmlformats.org/presentationml/2006/main" xmlns:a="http://schemas.openxmlformats.org/drawingml/2006/main" xmlns:r="http://schemas.openxmlformats.org/officeDocument/2006/relationships">
  <p:cSld>
    <p:bg>
      <p:bgPr>
        <a:solidFill>
          <a:srgbClr val="FFFFFE"/>
        </a:solidFill>
      </p:bgPr>
    </p:bg>
    <p:spTree>
      <p:nvGrpSpPr>
        <p:cNvPr id="1" name=""/>
        <p:cNvGrpSpPr/>
        <p:nvPr/>
      </p:nvGrpSpPr>
      <p:grpSpPr>
        <a:xfrm>
          <a:off x="0" y="0"/>
          <a:ext cx="0" cy="0"/>
          <a:chOff x="0" y="0"/>
          <a:chExt cx="0" cy="0"/>
        </a:xfrm>
      </p:grpSpPr>
      <p:sp>
        <p:nvSpPr>
          <p:cNvPr name="TextBox 2" id="2"/>
          <p:cNvSpPr txBox="true"/>
          <p:nvPr/>
        </p:nvSpPr>
        <p:spPr>
          <a:xfrm rot="0">
            <a:off x="2393737" y="425509"/>
            <a:ext cx="15506204" cy="625475"/>
          </a:xfrm>
          <a:prstGeom prst="rect">
            <a:avLst/>
          </a:prstGeom>
        </p:spPr>
        <p:txBody>
          <a:bodyPr anchor="t" rtlCol="false" tIns="0" lIns="0" bIns="0" rIns="0">
            <a:spAutoFit/>
          </a:bodyPr>
          <a:lstStyle/>
          <a:p>
            <a:pPr algn="just">
              <a:lnSpc>
                <a:spcPts val="4599"/>
              </a:lnSpc>
            </a:pPr>
            <a:r>
              <a:rPr lang="en-US" b="true" sz="3999" spc="195">
                <a:solidFill>
                  <a:srgbClr val="2D4F9B"/>
                </a:solidFill>
                <a:latin typeface="Poppins Bold"/>
                <a:ea typeface="Poppins Bold"/>
                <a:cs typeface="Poppins Bold"/>
                <a:sym typeface="Poppins Bold"/>
              </a:rPr>
              <a:t>PRÉSENTATION DU PROGRAMME D’ACCOMPAGNEMENT</a:t>
            </a:r>
          </a:p>
        </p:txBody>
      </p:sp>
      <p:grpSp>
        <p:nvGrpSpPr>
          <p:cNvPr name="Group 3" id="3"/>
          <p:cNvGrpSpPr/>
          <p:nvPr/>
        </p:nvGrpSpPr>
        <p:grpSpPr>
          <a:xfrm rot="0">
            <a:off x="31370" y="-592814"/>
            <a:ext cx="2362367" cy="2327829"/>
            <a:chOff x="0" y="0"/>
            <a:chExt cx="3149822" cy="3103771"/>
          </a:xfrm>
        </p:grpSpPr>
        <p:grpSp>
          <p:nvGrpSpPr>
            <p:cNvPr name="Group 4" id="4"/>
            <p:cNvGrpSpPr/>
            <p:nvPr/>
          </p:nvGrpSpPr>
          <p:grpSpPr>
            <a:xfrm rot="0">
              <a:off x="621420" y="0"/>
              <a:ext cx="1737376" cy="3044560"/>
              <a:chOff x="0" y="0"/>
              <a:chExt cx="528634" cy="926373"/>
            </a:xfrm>
          </p:grpSpPr>
          <p:sp>
            <p:nvSpPr>
              <p:cNvPr name="Freeform 5" id="5"/>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6" id="6"/>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7" id="7"/>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2"/>
              <a:stretch>
                <a:fillRect l="0" t="0" r="0" b="0"/>
              </a:stretch>
            </a:blipFill>
          </p:spPr>
        </p:sp>
      </p:grpSp>
      <p:grpSp>
        <p:nvGrpSpPr>
          <p:cNvPr name="Group 8" id="8"/>
          <p:cNvGrpSpPr/>
          <p:nvPr/>
        </p:nvGrpSpPr>
        <p:grpSpPr>
          <a:xfrm rot="0">
            <a:off x="3504494" y="3060297"/>
            <a:ext cx="9465078" cy="3727444"/>
            <a:chOff x="0" y="0"/>
            <a:chExt cx="12620104" cy="4969926"/>
          </a:xfrm>
        </p:grpSpPr>
        <p:sp>
          <p:nvSpPr>
            <p:cNvPr name="Freeform 9" id="9"/>
            <p:cNvSpPr/>
            <p:nvPr/>
          </p:nvSpPr>
          <p:spPr>
            <a:xfrm flipH="false" flipV="false" rot="0">
              <a:off x="4140892" y="375757"/>
              <a:ext cx="3913438" cy="3067157"/>
            </a:xfrm>
            <a:custGeom>
              <a:avLst/>
              <a:gdLst/>
              <a:ahLst/>
              <a:cxnLst/>
              <a:rect r="r" b="b" t="t" l="l"/>
              <a:pathLst>
                <a:path h="3067157" w="3913438">
                  <a:moveTo>
                    <a:pt x="0" y="0"/>
                  </a:moveTo>
                  <a:lnTo>
                    <a:pt x="3913438" y="0"/>
                  </a:lnTo>
                  <a:lnTo>
                    <a:pt x="3913438" y="3067157"/>
                  </a:lnTo>
                  <a:lnTo>
                    <a:pt x="0" y="3067157"/>
                  </a:lnTo>
                  <a:lnTo>
                    <a:pt x="0" y="0"/>
                  </a:lnTo>
                  <a:close/>
                </a:path>
              </a:pathLst>
            </a:custGeom>
            <a:blipFill>
              <a:blip r:embed="rId3"/>
              <a:stretch>
                <a:fillRect l="0" t="0" r="0" b="0"/>
              </a:stretch>
            </a:blipFill>
          </p:spPr>
        </p:sp>
        <p:sp>
          <p:nvSpPr>
            <p:cNvPr name="Freeform 10" id="10"/>
            <p:cNvSpPr/>
            <p:nvPr/>
          </p:nvSpPr>
          <p:spPr>
            <a:xfrm flipH="false" flipV="false" rot="0">
              <a:off x="9155897" y="0"/>
              <a:ext cx="2883656" cy="3130156"/>
            </a:xfrm>
            <a:custGeom>
              <a:avLst/>
              <a:gdLst/>
              <a:ahLst/>
              <a:cxnLst/>
              <a:rect r="r" b="b" t="t" l="l"/>
              <a:pathLst>
                <a:path h="3130156" w="2883656">
                  <a:moveTo>
                    <a:pt x="0" y="0"/>
                  </a:moveTo>
                  <a:lnTo>
                    <a:pt x="2883656" y="0"/>
                  </a:lnTo>
                  <a:lnTo>
                    <a:pt x="2883656" y="3130156"/>
                  </a:lnTo>
                  <a:lnTo>
                    <a:pt x="0" y="3130156"/>
                  </a:lnTo>
                  <a:lnTo>
                    <a:pt x="0" y="0"/>
                  </a:lnTo>
                  <a:close/>
                </a:path>
              </a:pathLst>
            </a:custGeom>
            <a:blipFill>
              <a:blip r:embed="rId4"/>
              <a:stretch>
                <a:fillRect l="0" t="0" r="0" b="0"/>
              </a:stretch>
            </a:blipFill>
          </p:spPr>
        </p:sp>
        <p:sp>
          <p:nvSpPr>
            <p:cNvPr name="Freeform 11" id="11"/>
            <p:cNvSpPr/>
            <p:nvPr/>
          </p:nvSpPr>
          <p:spPr>
            <a:xfrm flipH="false" flipV="false" rot="0">
              <a:off x="1112449" y="0"/>
              <a:ext cx="2118993" cy="3151346"/>
            </a:xfrm>
            <a:custGeom>
              <a:avLst/>
              <a:gdLst/>
              <a:ahLst/>
              <a:cxnLst/>
              <a:rect r="r" b="b" t="t" l="l"/>
              <a:pathLst>
                <a:path h="3151346" w="2118993">
                  <a:moveTo>
                    <a:pt x="0" y="0"/>
                  </a:moveTo>
                  <a:lnTo>
                    <a:pt x="2118993" y="0"/>
                  </a:lnTo>
                  <a:lnTo>
                    <a:pt x="2118993" y="3151346"/>
                  </a:lnTo>
                  <a:lnTo>
                    <a:pt x="0" y="3151346"/>
                  </a:lnTo>
                  <a:lnTo>
                    <a:pt x="0" y="0"/>
                  </a:lnTo>
                  <a:close/>
                </a:path>
              </a:pathLst>
            </a:custGeom>
            <a:blipFill>
              <a:blip r:embed="rId5">
                <a:extLst>
                  <a:ext uri="{96DAC541-7B7A-43D3-8B79-37D633B846F1}">
                    <asvg:svgBlip xmlns:asvg="http://schemas.microsoft.com/office/drawing/2016/SVG/main" r:embed="rId6"/>
                  </a:ext>
                </a:extLst>
              </a:blip>
              <a:stretch>
                <a:fillRect l="0" t="0" r="0" b="-49010"/>
              </a:stretch>
            </a:blipFill>
          </p:spPr>
        </p:sp>
        <p:sp>
          <p:nvSpPr>
            <p:cNvPr name="TextBox 12" id="12"/>
            <p:cNvSpPr txBox="true"/>
            <p:nvPr/>
          </p:nvSpPr>
          <p:spPr>
            <a:xfrm rot="0">
              <a:off x="4943959" y="3614996"/>
              <a:ext cx="2734318" cy="1354930"/>
            </a:xfrm>
            <a:prstGeom prst="rect">
              <a:avLst/>
            </a:prstGeom>
          </p:spPr>
          <p:txBody>
            <a:bodyPr anchor="t" rtlCol="false" tIns="0" lIns="0" bIns="0" rIns="0">
              <a:spAutoFit/>
            </a:bodyPr>
            <a:lstStyle/>
            <a:p>
              <a:pPr algn="ctr">
                <a:lnSpc>
                  <a:spcPts val="4207"/>
                </a:lnSpc>
              </a:pPr>
              <a:r>
                <a:rPr lang="en-US" sz="3005" b="true">
                  <a:solidFill>
                    <a:srgbClr val="000000"/>
                  </a:solidFill>
                  <a:latin typeface="Inter Bold"/>
                  <a:ea typeface="Inter Bold"/>
                  <a:cs typeface="Inter Bold"/>
                  <a:sym typeface="Inter Bold"/>
                </a:rPr>
                <a:t>1 Patient en EHPAD</a:t>
              </a:r>
            </a:p>
          </p:txBody>
        </p:sp>
        <p:sp>
          <p:nvSpPr>
            <p:cNvPr name="TextBox 13" id="13"/>
            <p:cNvSpPr txBox="true"/>
            <p:nvPr/>
          </p:nvSpPr>
          <p:spPr>
            <a:xfrm rot="0">
              <a:off x="8575346" y="3614996"/>
              <a:ext cx="4044758" cy="1354930"/>
            </a:xfrm>
            <a:prstGeom prst="rect">
              <a:avLst/>
            </a:prstGeom>
          </p:spPr>
          <p:txBody>
            <a:bodyPr anchor="t" rtlCol="false" tIns="0" lIns="0" bIns="0" rIns="0">
              <a:spAutoFit/>
            </a:bodyPr>
            <a:lstStyle/>
            <a:p>
              <a:pPr algn="ctr">
                <a:lnSpc>
                  <a:spcPts val="4207"/>
                </a:lnSpc>
              </a:pPr>
              <a:r>
                <a:rPr lang="en-US" sz="3005" b="true">
                  <a:solidFill>
                    <a:srgbClr val="000000"/>
                  </a:solidFill>
                  <a:latin typeface="Inter Bold"/>
                  <a:ea typeface="Inter Bold"/>
                  <a:cs typeface="Inter Bold"/>
                  <a:sym typeface="Inter Bold"/>
                </a:rPr>
                <a:t>1 Médecin Coordonateur</a:t>
              </a:r>
            </a:p>
          </p:txBody>
        </p:sp>
        <p:sp>
          <p:nvSpPr>
            <p:cNvPr name="TextBox 14" id="14"/>
            <p:cNvSpPr txBox="true"/>
            <p:nvPr/>
          </p:nvSpPr>
          <p:spPr>
            <a:xfrm rot="0">
              <a:off x="0" y="3633716"/>
              <a:ext cx="4044758" cy="655147"/>
            </a:xfrm>
            <a:prstGeom prst="rect">
              <a:avLst/>
            </a:prstGeom>
          </p:spPr>
          <p:txBody>
            <a:bodyPr anchor="t" rtlCol="false" tIns="0" lIns="0" bIns="0" rIns="0">
              <a:spAutoFit/>
            </a:bodyPr>
            <a:lstStyle/>
            <a:p>
              <a:pPr algn="ctr">
                <a:lnSpc>
                  <a:spcPts val="4207"/>
                </a:lnSpc>
              </a:pPr>
              <a:r>
                <a:rPr lang="en-US" sz="3005" b="true">
                  <a:solidFill>
                    <a:srgbClr val="000000"/>
                  </a:solidFill>
                  <a:latin typeface="Inter Bold"/>
                  <a:ea typeface="Inter Bold"/>
                  <a:cs typeface="Inter Bold"/>
                  <a:sym typeface="Inter Bold"/>
                </a:rPr>
                <a:t>1 Pharmacien</a:t>
              </a:r>
            </a:p>
          </p:txBody>
        </p:sp>
      </p:grpSp>
      <p:grpSp>
        <p:nvGrpSpPr>
          <p:cNvPr name="Group 15" id="15"/>
          <p:cNvGrpSpPr/>
          <p:nvPr/>
        </p:nvGrpSpPr>
        <p:grpSpPr>
          <a:xfrm rot="0">
            <a:off x="3894765" y="1735014"/>
            <a:ext cx="8684534" cy="1030606"/>
            <a:chOff x="0" y="0"/>
            <a:chExt cx="1997059" cy="236994"/>
          </a:xfrm>
        </p:grpSpPr>
        <p:sp>
          <p:nvSpPr>
            <p:cNvPr name="Freeform 16" id="16"/>
            <p:cNvSpPr/>
            <p:nvPr/>
          </p:nvSpPr>
          <p:spPr>
            <a:xfrm flipH="false" flipV="false" rot="0">
              <a:off x="0" y="0"/>
              <a:ext cx="1997059" cy="236994"/>
            </a:xfrm>
            <a:custGeom>
              <a:avLst/>
              <a:gdLst/>
              <a:ahLst/>
              <a:cxnLst/>
              <a:rect r="r" b="b" t="t" l="l"/>
              <a:pathLst>
                <a:path h="236994" w="1997059">
                  <a:moveTo>
                    <a:pt x="45464" y="0"/>
                  </a:moveTo>
                  <a:lnTo>
                    <a:pt x="1951595" y="0"/>
                  </a:lnTo>
                  <a:cubicBezTo>
                    <a:pt x="1976704" y="0"/>
                    <a:pt x="1997059" y="20355"/>
                    <a:pt x="1997059" y="45464"/>
                  </a:cubicBezTo>
                  <a:lnTo>
                    <a:pt x="1997059" y="191529"/>
                  </a:lnTo>
                  <a:cubicBezTo>
                    <a:pt x="1997059" y="216639"/>
                    <a:pt x="1976704" y="236994"/>
                    <a:pt x="1951595" y="236994"/>
                  </a:cubicBezTo>
                  <a:lnTo>
                    <a:pt x="45464" y="236994"/>
                  </a:lnTo>
                  <a:cubicBezTo>
                    <a:pt x="20355" y="236994"/>
                    <a:pt x="0" y="216639"/>
                    <a:pt x="0" y="191529"/>
                  </a:cubicBezTo>
                  <a:lnTo>
                    <a:pt x="0" y="45464"/>
                  </a:lnTo>
                  <a:cubicBezTo>
                    <a:pt x="0" y="20355"/>
                    <a:pt x="20355" y="0"/>
                    <a:pt x="45464" y="0"/>
                  </a:cubicBezTo>
                  <a:close/>
                </a:path>
              </a:pathLst>
            </a:custGeom>
            <a:solidFill>
              <a:srgbClr val="154D9D"/>
            </a:solidFill>
          </p:spPr>
        </p:sp>
        <p:sp>
          <p:nvSpPr>
            <p:cNvPr name="TextBox 17" id="17"/>
            <p:cNvSpPr txBox="true"/>
            <p:nvPr/>
          </p:nvSpPr>
          <p:spPr>
            <a:xfrm>
              <a:off x="0" y="-47625"/>
              <a:ext cx="1997059" cy="284619"/>
            </a:xfrm>
            <a:prstGeom prst="rect">
              <a:avLst/>
            </a:prstGeom>
          </p:spPr>
          <p:txBody>
            <a:bodyPr anchor="ctr" rtlCol="false" tIns="50800" lIns="50800" bIns="50800" rIns="50800"/>
            <a:lstStyle/>
            <a:p>
              <a:pPr algn="ctr">
                <a:lnSpc>
                  <a:spcPts val="3990"/>
                </a:lnSpc>
              </a:pPr>
              <a:r>
                <a:rPr lang="en-US" sz="3000" spc="-246">
                  <a:solidFill>
                    <a:srgbClr val="FFFFFE"/>
                  </a:solidFill>
                  <a:latin typeface="Public Sans"/>
                  <a:ea typeface="Public Sans"/>
                  <a:cs typeface="Public Sans"/>
                  <a:sym typeface="Public Sans"/>
                </a:rPr>
                <a:t>Les acteurs qui participent au programme : </a:t>
              </a:r>
            </a:p>
          </p:txBody>
        </p:sp>
      </p:grpSp>
      <p:sp>
        <p:nvSpPr>
          <p:cNvPr name="Freeform 18" id="18"/>
          <p:cNvSpPr/>
          <p:nvPr/>
        </p:nvSpPr>
        <p:spPr>
          <a:xfrm flipH="false" flipV="false" rot="4763124">
            <a:off x="6236995" y="6548201"/>
            <a:ext cx="1695864" cy="479082"/>
          </a:xfrm>
          <a:custGeom>
            <a:avLst/>
            <a:gdLst/>
            <a:ahLst/>
            <a:cxnLst/>
            <a:rect r="r" b="b" t="t" l="l"/>
            <a:pathLst>
              <a:path h="479082" w="1695864">
                <a:moveTo>
                  <a:pt x="0" y="0"/>
                </a:moveTo>
                <a:lnTo>
                  <a:pt x="1695864" y="0"/>
                </a:lnTo>
                <a:lnTo>
                  <a:pt x="1695864" y="479081"/>
                </a:lnTo>
                <a:lnTo>
                  <a:pt x="0" y="479081"/>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19" id="19"/>
          <p:cNvSpPr/>
          <p:nvPr/>
        </p:nvSpPr>
        <p:spPr>
          <a:xfrm flipH="false" flipV="false" rot="0">
            <a:off x="814009" y="7717726"/>
            <a:ext cx="3080757" cy="1647609"/>
          </a:xfrm>
          <a:custGeom>
            <a:avLst/>
            <a:gdLst/>
            <a:ahLst/>
            <a:cxnLst/>
            <a:rect r="r" b="b" t="t" l="l"/>
            <a:pathLst>
              <a:path h="1647609" w="3080757">
                <a:moveTo>
                  <a:pt x="0" y="0"/>
                </a:moveTo>
                <a:lnTo>
                  <a:pt x="3080756" y="0"/>
                </a:lnTo>
                <a:lnTo>
                  <a:pt x="3080756" y="1647609"/>
                </a:lnTo>
                <a:lnTo>
                  <a:pt x="0" y="1647609"/>
                </a:lnTo>
                <a:lnTo>
                  <a:pt x="0" y="0"/>
                </a:lnTo>
                <a:close/>
              </a:path>
            </a:pathLst>
          </a:custGeom>
          <a:blipFill>
            <a:blip r:embed="rId9"/>
            <a:stretch>
              <a:fillRect l="0" t="0" r="0" b="0"/>
            </a:stretch>
          </a:blipFill>
        </p:spPr>
      </p:sp>
      <p:sp>
        <p:nvSpPr>
          <p:cNvPr name="TextBox 20" id="20"/>
          <p:cNvSpPr txBox="true"/>
          <p:nvPr/>
        </p:nvSpPr>
        <p:spPr>
          <a:xfrm rot="0">
            <a:off x="7666556" y="7211144"/>
            <a:ext cx="9218113" cy="2613149"/>
          </a:xfrm>
          <a:prstGeom prst="rect">
            <a:avLst/>
          </a:prstGeom>
        </p:spPr>
        <p:txBody>
          <a:bodyPr anchor="t" rtlCol="false" tIns="0" lIns="0" bIns="0" rIns="0">
            <a:spAutoFit/>
          </a:bodyPr>
          <a:lstStyle/>
          <a:p>
            <a:pPr algn="l">
              <a:lnSpc>
                <a:spcPts val="3493"/>
              </a:lnSpc>
            </a:pPr>
            <a:r>
              <a:rPr lang="en-US" sz="2495" u="sng">
                <a:solidFill>
                  <a:srgbClr val="000000"/>
                </a:solidFill>
                <a:latin typeface="Montserrat Classic"/>
                <a:ea typeface="Montserrat Classic"/>
                <a:cs typeface="Montserrat Classic"/>
                <a:sym typeface="Montserrat Classic"/>
              </a:rPr>
              <a:t>Patients éligibles sont :</a:t>
            </a:r>
          </a:p>
          <a:p>
            <a:pPr algn="l" marL="538699" indent="-269349" lvl="1">
              <a:lnSpc>
                <a:spcPts val="3493"/>
              </a:lnSpc>
              <a:buFont typeface="Arial"/>
              <a:buChar char="•"/>
            </a:pPr>
            <a:r>
              <a:rPr lang="en-US" sz="2495">
                <a:solidFill>
                  <a:srgbClr val="000000"/>
                </a:solidFill>
                <a:latin typeface="Montserrat Classic"/>
                <a:ea typeface="Montserrat Classic"/>
                <a:cs typeface="Montserrat Classic"/>
                <a:sym typeface="Montserrat Classic"/>
              </a:rPr>
              <a:t>en Établissement d'hébergement pour personnes âgées dépendantes (EHPAD)</a:t>
            </a:r>
          </a:p>
          <a:p>
            <a:pPr algn="l" marL="538699" indent="-269349" lvl="1">
              <a:lnSpc>
                <a:spcPts val="3493"/>
              </a:lnSpc>
              <a:buFont typeface="Arial"/>
              <a:buChar char="•"/>
            </a:pPr>
            <a:r>
              <a:rPr lang="en-US" sz="2495">
                <a:solidFill>
                  <a:srgbClr val="000000"/>
                </a:solidFill>
                <a:latin typeface="Montserrat Classic"/>
                <a:ea typeface="Montserrat Classic"/>
                <a:cs typeface="Montserrat Classic"/>
                <a:sym typeface="Montserrat Classic"/>
              </a:rPr>
              <a:t>polymédiqués </a:t>
            </a:r>
          </a:p>
          <a:p>
            <a:pPr algn="l" marL="538699" indent="-269349" lvl="1">
              <a:lnSpc>
                <a:spcPts val="3493"/>
              </a:lnSpc>
              <a:buFont typeface="Arial"/>
              <a:buChar char="•"/>
            </a:pPr>
            <a:r>
              <a:rPr lang="en-US" sz="2495">
                <a:solidFill>
                  <a:srgbClr val="000000"/>
                </a:solidFill>
                <a:latin typeface="Montserrat Classic"/>
                <a:ea typeface="Montserrat Classic"/>
                <a:cs typeface="Montserrat Classic"/>
                <a:sym typeface="Montserrat Classic"/>
              </a:rPr>
              <a:t>possibilité de le faire sur différentes classes thérapeutiques ou une seule</a:t>
            </a:r>
          </a:p>
        </p:txBody>
      </p:sp>
    </p:spTree>
  </p:cSld>
  <p:clrMapOvr>
    <a:masterClrMapping/>
  </p:clrMapOvr>
</p:sld>
</file>

<file path=ppt/slides/slide31.xml><?xml version="1.0" encoding="utf-8"?>
<p:sld xmlns:p="http://schemas.openxmlformats.org/presentationml/2006/main" xmlns:a="http://schemas.openxmlformats.org/drawingml/2006/main" xmlns:r="http://schemas.openxmlformats.org/officeDocument/2006/relationships">
  <p:cSld>
    <p:bg>
      <p:bgPr>
        <a:solidFill>
          <a:srgbClr val="FFFFFE"/>
        </a:solidFill>
      </p:bgPr>
    </p:bg>
    <p:spTree>
      <p:nvGrpSpPr>
        <p:cNvPr id="1" name=""/>
        <p:cNvGrpSpPr/>
        <p:nvPr/>
      </p:nvGrpSpPr>
      <p:grpSpPr>
        <a:xfrm>
          <a:off x="0" y="0"/>
          <a:ext cx="0" cy="0"/>
          <a:chOff x="0" y="0"/>
          <a:chExt cx="0" cy="0"/>
        </a:xfrm>
      </p:grpSpPr>
      <p:sp>
        <p:nvSpPr>
          <p:cNvPr name="TextBox 2" id="2"/>
          <p:cNvSpPr txBox="true"/>
          <p:nvPr/>
        </p:nvSpPr>
        <p:spPr>
          <a:xfrm rot="0">
            <a:off x="2362367" y="376799"/>
            <a:ext cx="14896933" cy="625475"/>
          </a:xfrm>
          <a:prstGeom prst="rect">
            <a:avLst/>
          </a:prstGeom>
        </p:spPr>
        <p:txBody>
          <a:bodyPr anchor="t" rtlCol="false" tIns="0" lIns="0" bIns="0" rIns="0">
            <a:spAutoFit/>
          </a:bodyPr>
          <a:lstStyle/>
          <a:p>
            <a:pPr algn="just">
              <a:lnSpc>
                <a:spcPts val="4599"/>
              </a:lnSpc>
            </a:pPr>
            <a:r>
              <a:rPr lang="en-US" b="true" sz="3999" spc="195">
                <a:solidFill>
                  <a:srgbClr val="2D4F9B"/>
                </a:solidFill>
                <a:latin typeface="Poppins Bold"/>
                <a:ea typeface="Poppins Bold"/>
                <a:cs typeface="Poppins Bold"/>
                <a:sym typeface="Poppins Bold"/>
              </a:rPr>
              <a:t>MÉTHODOLOGIE DE L’EXPÉRIMENTATION RECONPOSE</a:t>
            </a:r>
          </a:p>
        </p:txBody>
      </p:sp>
      <p:grpSp>
        <p:nvGrpSpPr>
          <p:cNvPr name="Group 3" id="3"/>
          <p:cNvGrpSpPr/>
          <p:nvPr/>
        </p:nvGrpSpPr>
        <p:grpSpPr>
          <a:xfrm rot="0">
            <a:off x="0" y="-568207"/>
            <a:ext cx="2362367" cy="2327829"/>
            <a:chOff x="0" y="0"/>
            <a:chExt cx="3149822" cy="3103771"/>
          </a:xfrm>
        </p:grpSpPr>
        <p:grpSp>
          <p:nvGrpSpPr>
            <p:cNvPr name="Group 4" id="4"/>
            <p:cNvGrpSpPr/>
            <p:nvPr/>
          </p:nvGrpSpPr>
          <p:grpSpPr>
            <a:xfrm rot="0">
              <a:off x="621420" y="0"/>
              <a:ext cx="1737376" cy="3044560"/>
              <a:chOff x="0" y="0"/>
              <a:chExt cx="528634" cy="926373"/>
            </a:xfrm>
          </p:grpSpPr>
          <p:sp>
            <p:nvSpPr>
              <p:cNvPr name="Freeform 5" id="5"/>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6" id="6"/>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7" id="7"/>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2"/>
              <a:stretch>
                <a:fillRect l="0" t="0" r="0" b="0"/>
              </a:stretch>
            </a:blipFill>
          </p:spPr>
        </p:sp>
      </p:grpSp>
      <p:sp>
        <p:nvSpPr>
          <p:cNvPr name="Freeform 8" id="8"/>
          <p:cNvSpPr/>
          <p:nvPr/>
        </p:nvSpPr>
        <p:spPr>
          <a:xfrm flipH="false" flipV="false" rot="0">
            <a:off x="0" y="8824921"/>
            <a:ext cx="3159757" cy="1181814"/>
          </a:xfrm>
          <a:custGeom>
            <a:avLst/>
            <a:gdLst/>
            <a:ahLst/>
            <a:cxnLst/>
            <a:rect r="r" b="b" t="t" l="l"/>
            <a:pathLst>
              <a:path h="1181814" w="3159757">
                <a:moveTo>
                  <a:pt x="0" y="0"/>
                </a:moveTo>
                <a:lnTo>
                  <a:pt x="3159757" y="0"/>
                </a:lnTo>
                <a:lnTo>
                  <a:pt x="3159757" y="1181814"/>
                </a:lnTo>
                <a:lnTo>
                  <a:pt x="0" y="1181814"/>
                </a:lnTo>
                <a:lnTo>
                  <a:pt x="0" y="0"/>
                </a:lnTo>
                <a:close/>
              </a:path>
            </a:pathLst>
          </a:custGeom>
          <a:blipFill>
            <a:blip r:embed="rId3"/>
            <a:stretch>
              <a:fillRect l="-134219" t="-489" r="0" b="-489"/>
            </a:stretch>
          </a:blipFill>
        </p:spPr>
      </p:sp>
      <p:grpSp>
        <p:nvGrpSpPr>
          <p:cNvPr name="Group 9" id="9"/>
          <p:cNvGrpSpPr/>
          <p:nvPr/>
        </p:nvGrpSpPr>
        <p:grpSpPr>
          <a:xfrm rot="0">
            <a:off x="2946068" y="7158431"/>
            <a:ext cx="4399350" cy="2579024"/>
            <a:chOff x="0" y="0"/>
            <a:chExt cx="5865801" cy="3438699"/>
          </a:xfrm>
        </p:grpSpPr>
        <p:sp>
          <p:nvSpPr>
            <p:cNvPr name="Freeform 10" id="10"/>
            <p:cNvSpPr/>
            <p:nvPr/>
          </p:nvSpPr>
          <p:spPr>
            <a:xfrm flipH="false" flipV="false" rot="0">
              <a:off x="2615026" y="1786746"/>
              <a:ext cx="327662" cy="358872"/>
            </a:xfrm>
            <a:custGeom>
              <a:avLst/>
              <a:gdLst/>
              <a:ahLst/>
              <a:cxnLst/>
              <a:rect r="r" b="b" t="t" l="l"/>
              <a:pathLst>
                <a:path h="358872" w="327662">
                  <a:moveTo>
                    <a:pt x="0" y="0"/>
                  </a:moveTo>
                  <a:lnTo>
                    <a:pt x="327662" y="0"/>
                  </a:lnTo>
                  <a:lnTo>
                    <a:pt x="327662" y="358872"/>
                  </a:lnTo>
                  <a:lnTo>
                    <a:pt x="0" y="358872"/>
                  </a:lnTo>
                  <a:lnTo>
                    <a:pt x="0" y="0"/>
                  </a:lnTo>
                  <a:close/>
                </a:path>
              </a:pathLst>
            </a:custGeom>
            <a:blipFill>
              <a:blip r:embed="rId4"/>
              <a:stretch>
                <a:fillRect l="0" t="0" r="0" b="0"/>
              </a:stretch>
            </a:blipFill>
          </p:spPr>
        </p:sp>
        <p:sp>
          <p:nvSpPr>
            <p:cNvPr name="Freeform 11" id="11"/>
            <p:cNvSpPr/>
            <p:nvPr/>
          </p:nvSpPr>
          <p:spPr>
            <a:xfrm flipH="false" flipV="false" rot="0">
              <a:off x="2677446" y="1880363"/>
              <a:ext cx="202834" cy="46809"/>
            </a:xfrm>
            <a:custGeom>
              <a:avLst/>
              <a:gdLst/>
              <a:ahLst/>
              <a:cxnLst/>
              <a:rect r="r" b="b" t="t" l="l"/>
              <a:pathLst>
                <a:path h="46809" w="202834">
                  <a:moveTo>
                    <a:pt x="0" y="0"/>
                  </a:moveTo>
                  <a:lnTo>
                    <a:pt x="202834" y="0"/>
                  </a:lnTo>
                  <a:lnTo>
                    <a:pt x="202834" y="46809"/>
                  </a:lnTo>
                  <a:lnTo>
                    <a:pt x="0" y="46809"/>
                  </a:lnTo>
                  <a:lnTo>
                    <a:pt x="0" y="0"/>
                  </a:lnTo>
                  <a:close/>
                </a:path>
              </a:pathLst>
            </a:custGeom>
            <a:blipFill>
              <a:blip r:embed="rId5"/>
              <a:stretch>
                <a:fillRect l="0" t="0" r="0" b="0"/>
              </a:stretch>
            </a:blipFill>
          </p:spPr>
        </p:sp>
        <p:sp>
          <p:nvSpPr>
            <p:cNvPr name="Freeform 12" id="12"/>
            <p:cNvSpPr/>
            <p:nvPr/>
          </p:nvSpPr>
          <p:spPr>
            <a:xfrm flipH="false" flipV="false" rot="0">
              <a:off x="2677446" y="1927172"/>
              <a:ext cx="202834" cy="46809"/>
            </a:xfrm>
            <a:custGeom>
              <a:avLst/>
              <a:gdLst/>
              <a:ahLst/>
              <a:cxnLst/>
              <a:rect r="r" b="b" t="t" l="l"/>
              <a:pathLst>
                <a:path h="46809" w="202834">
                  <a:moveTo>
                    <a:pt x="0" y="0"/>
                  </a:moveTo>
                  <a:lnTo>
                    <a:pt x="202834" y="0"/>
                  </a:lnTo>
                  <a:lnTo>
                    <a:pt x="202834" y="46809"/>
                  </a:lnTo>
                  <a:lnTo>
                    <a:pt x="0" y="46809"/>
                  </a:lnTo>
                  <a:lnTo>
                    <a:pt x="0" y="0"/>
                  </a:lnTo>
                  <a:close/>
                </a:path>
              </a:pathLst>
            </a:custGeom>
            <a:blipFill>
              <a:blip r:embed="rId6"/>
              <a:stretch>
                <a:fillRect l="0" t="0" r="0" b="0"/>
              </a:stretch>
            </a:blipFill>
          </p:spPr>
        </p:sp>
        <p:sp>
          <p:nvSpPr>
            <p:cNvPr name="Freeform 13" id="13"/>
            <p:cNvSpPr/>
            <p:nvPr/>
          </p:nvSpPr>
          <p:spPr>
            <a:xfrm flipH="false" flipV="false" rot="0">
              <a:off x="2677446" y="1973981"/>
              <a:ext cx="202834" cy="46809"/>
            </a:xfrm>
            <a:custGeom>
              <a:avLst/>
              <a:gdLst/>
              <a:ahLst/>
              <a:cxnLst/>
              <a:rect r="r" b="b" t="t" l="l"/>
              <a:pathLst>
                <a:path h="46809" w="202834">
                  <a:moveTo>
                    <a:pt x="0" y="0"/>
                  </a:moveTo>
                  <a:lnTo>
                    <a:pt x="202834" y="0"/>
                  </a:lnTo>
                  <a:lnTo>
                    <a:pt x="202834" y="46809"/>
                  </a:lnTo>
                  <a:lnTo>
                    <a:pt x="0" y="46809"/>
                  </a:lnTo>
                  <a:lnTo>
                    <a:pt x="0" y="0"/>
                  </a:lnTo>
                  <a:close/>
                </a:path>
              </a:pathLst>
            </a:custGeom>
            <a:blipFill>
              <a:blip r:embed="rId7"/>
              <a:stretch>
                <a:fillRect l="0" t="0" r="0" b="0"/>
              </a:stretch>
            </a:blipFill>
          </p:spPr>
        </p:sp>
        <p:sp>
          <p:nvSpPr>
            <p:cNvPr name="Freeform 14" id="14"/>
            <p:cNvSpPr/>
            <p:nvPr/>
          </p:nvSpPr>
          <p:spPr>
            <a:xfrm flipH="false" flipV="false" rot="0">
              <a:off x="2334173" y="1724326"/>
              <a:ext cx="436879" cy="343261"/>
            </a:xfrm>
            <a:custGeom>
              <a:avLst/>
              <a:gdLst/>
              <a:ahLst/>
              <a:cxnLst/>
              <a:rect r="r" b="b" t="t" l="l"/>
              <a:pathLst>
                <a:path h="343261" w="436879">
                  <a:moveTo>
                    <a:pt x="0" y="0"/>
                  </a:moveTo>
                  <a:lnTo>
                    <a:pt x="436879" y="0"/>
                  </a:lnTo>
                  <a:lnTo>
                    <a:pt x="436879" y="343261"/>
                  </a:lnTo>
                  <a:lnTo>
                    <a:pt x="0" y="343261"/>
                  </a:lnTo>
                  <a:lnTo>
                    <a:pt x="0" y="0"/>
                  </a:lnTo>
                  <a:close/>
                </a:path>
              </a:pathLst>
            </a:custGeom>
            <a:blipFill>
              <a:blip r:embed="rId8"/>
              <a:stretch>
                <a:fillRect l="0" t="0" r="0" b="0"/>
              </a:stretch>
            </a:blipFill>
          </p:spPr>
        </p:sp>
        <p:sp>
          <p:nvSpPr>
            <p:cNvPr name="Freeform 15" id="15"/>
            <p:cNvSpPr/>
            <p:nvPr/>
          </p:nvSpPr>
          <p:spPr>
            <a:xfrm flipH="false" flipV="false" rot="0">
              <a:off x="2427791" y="1833555"/>
              <a:ext cx="78019" cy="78019"/>
            </a:xfrm>
            <a:custGeom>
              <a:avLst/>
              <a:gdLst/>
              <a:ahLst/>
              <a:cxnLst/>
              <a:rect r="r" b="b" t="t" l="l"/>
              <a:pathLst>
                <a:path h="78019" w="78019">
                  <a:moveTo>
                    <a:pt x="0" y="0"/>
                  </a:moveTo>
                  <a:lnTo>
                    <a:pt x="78018" y="0"/>
                  </a:lnTo>
                  <a:lnTo>
                    <a:pt x="78018" y="78018"/>
                  </a:lnTo>
                  <a:lnTo>
                    <a:pt x="0" y="78018"/>
                  </a:lnTo>
                  <a:lnTo>
                    <a:pt x="0" y="0"/>
                  </a:lnTo>
                  <a:close/>
                </a:path>
              </a:pathLst>
            </a:custGeom>
            <a:blipFill>
              <a:blip r:embed="rId9"/>
              <a:stretch>
                <a:fillRect l="0" t="0" r="0" b="0"/>
              </a:stretch>
            </a:blipFill>
          </p:spPr>
        </p:sp>
        <p:sp>
          <p:nvSpPr>
            <p:cNvPr name="Freeform 16" id="16"/>
            <p:cNvSpPr/>
            <p:nvPr/>
          </p:nvSpPr>
          <p:spPr>
            <a:xfrm flipH="false" flipV="false" rot="0">
              <a:off x="2505809" y="1833555"/>
              <a:ext cx="78019" cy="78019"/>
            </a:xfrm>
            <a:custGeom>
              <a:avLst/>
              <a:gdLst/>
              <a:ahLst/>
              <a:cxnLst/>
              <a:rect r="r" b="b" t="t" l="l"/>
              <a:pathLst>
                <a:path h="78019" w="78019">
                  <a:moveTo>
                    <a:pt x="0" y="0"/>
                  </a:moveTo>
                  <a:lnTo>
                    <a:pt x="78019" y="0"/>
                  </a:lnTo>
                  <a:lnTo>
                    <a:pt x="78019" y="78018"/>
                  </a:lnTo>
                  <a:lnTo>
                    <a:pt x="0" y="78018"/>
                  </a:lnTo>
                  <a:lnTo>
                    <a:pt x="0" y="0"/>
                  </a:lnTo>
                  <a:close/>
                </a:path>
              </a:pathLst>
            </a:custGeom>
            <a:blipFill>
              <a:blip r:embed="rId10"/>
              <a:stretch>
                <a:fillRect l="0" t="0" r="0" b="0"/>
              </a:stretch>
            </a:blipFill>
          </p:spPr>
        </p:sp>
        <p:sp>
          <p:nvSpPr>
            <p:cNvPr name="Freeform 17" id="17"/>
            <p:cNvSpPr/>
            <p:nvPr/>
          </p:nvSpPr>
          <p:spPr>
            <a:xfrm flipH="false" flipV="false" rot="0">
              <a:off x="2583828" y="1833555"/>
              <a:ext cx="78019" cy="78019"/>
            </a:xfrm>
            <a:custGeom>
              <a:avLst/>
              <a:gdLst/>
              <a:ahLst/>
              <a:cxnLst/>
              <a:rect r="r" b="b" t="t" l="l"/>
              <a:pathLst>
                <a:path h="78019" w="78019">
                  <a:moveTo>
                    <a:pt x="0" y="0"/>
                  </a:moveTo>
                  <a:lnTo>
                    <a:pt x="78019" y="0"/>
                  </a:lnTo>
                  <a:lnTo>
                    <a:pt x="78019" y="78018"/>
                  </a:lnTo>
                  <a:lnTo>
                    <a:pt x="0" y="78018"/>
                  </a:lnTo>
                  <a:lnTo>
                    <a:pt x="0" y="0"/>
                  </a:lnTo>
                  <a:close/>
                </a:path>
              </a:pathLst>
            </a:custGeom>
            <a:blipFill>
              <a:blip r:embed="rId11"/>
              <a:stretch>
                <a:fillRect l="0" t="0" r="0" b="0"/>
              </a:stretch>
            </a:blipFill>
          </p:spPr>
        </p:sp>
        <p:sp>
          <p:nvSpPr>
            <p:cNvPr name="Freeform 18" id="18"/>
            <p:cNvSpPr/>
            <p:nvPr/>
          </p:nvSpPr>
          <p:spPr>
            <a:xfrm flipH="false" flipV="false" rot="0">
              <a:off x="1888205" y="2114414"/>
              <a:ext cx="1583599" cy="1324285"/>
            </a:xfrm>
            <a:custGeom>
              <a:avLst/>
              <a:gdLst/>
              <a:ahLst/>
              <a:cxnLst/>
              <a:rect r="r" b="b" t="t" l="l"/>
              <a:pathLst>
                <a:path h="1324285" w="1583599">
                  <a:moveTo>
                    <a:pt x="0" y="0"/>
                  </a:moveTo>
                  <a:lnTo>
                    <a:pt x="1583600" y="0"/>
                  </a:lnTo>
                  <a:lnTo>
                    <a:pt x="1583600" y="1324285"/>
                  </a:lnTo>
                  <a:lnTo>
                    <a:pt x="0" y="1324285"/>
                  </a:lnTo>
                  <a:lnTo>
                    <a:pt x="0" y="0"/>
                  </a:lnTo>
                  <a:close/>
                </a:path>
              </a:pathLst>
            </a:custGeom>
            <a:blipFill>
              <a:blip r:embed="rId12"/>
              <a:stretch>
                <a:fillRect l="0" t="0" r="0" b="0"/>
              </a:stretch>
            </a:blipFill>
          </p:spPr>
        </p:sp>
        <p:grpSp>
          <p:nvGrpSpPr>
            <p:cNvPr name="Group 19" id="19"/>
            <p:cNvGrpSpPr/>
            <p:nvPr/>
          </p:nvGrpSpPr>
          <p:grpSpPr>
            <a:xfrm rot="0">
              <a:off x="157321" y="346683"/>
              <a:ext cx="5708480" cy="1188125"/>
              <a:chOff x="0" y="0"/>
              <a:chExt cx="925376" cy="192602"/>
            </a:xfrm>
          </p:grpSpPr>
          <p:sp>
            <p:nvSpPr>
              <p:cNvPr name="Freeform 20" id="20"/>
              <p:cNvSpPr/>
              <p:nvPr/>
            </p:nvSpPr>
            <p:spPr>
              <a:xfrm flipH="false" flipV="false" rot="0">
                <a:off x="0" y="0"/>
                <a:ext cx="925376" cy="192602"/>
              </a:xfrm>
              <a:custGeom>
                <a:avLst/>
                <a:gdLst/>
                <a:ahLst/>
                <a:cxnLst/>
                <a:rect r="r" b="b" t="t" l="l"/>
                <a:pathLst>
                  <a:path h="192602" w="925376">
                    <a:moveTo>
                      <a:pt x="87892" y="0"/>
                    </a:moveTo>
                    <a:lnTo>
                      <a:pt x="837484" y="0"/>
                    </a:lnTo>
                    <a:cubicBezTo>
                      <a:pt x="886025" y="0"/>
                      <a:pt x="925376" y="39351"/>
                      <a:pt x="925376" y="87892"/>
                    </a:cubicBezTo>
                    <a:lnTo>
                      <a:pt x="925376" y="104710"/>
                    </a:lnTo>
                    <a:cubicBezTo>
                      <a:pt x="925376" y="128020"/>
                      <a:pt x="916116" y="150376"/>
                      <a:pt x="899633" y="166859"/>
                    </a:cubicBezTo>
                    <a:cubicBezTo>
                      <a:pt x="883150" y="183342"/>
                      <a:pt x="860794" y="192602"/>
                      <a:pt x="837484" y="192602"/>
                    </a:cubicBezTo>
                    <a:lnTo>
                      <a:pt x="87892" y="192602"/>
                    </a:lnTo>
                    <a:cubicBezTo>
                      <a:pt x="64582" y="192602"/>
                      <a:pt x="42226" y="183342"/>
                      <a:pt x="25743" y="166859"/>
                    </a:cubicBezTo>
                    <a:cubicBezTo>
                      <a:pt x="9260" y="150376"/>
                      <a:pt x="0" y="128020"/>
                      <a:pt x="0" y="104710"/>
                    </a:cubicBezTo>
                    <a:lnTo>
                      <a:pt x="0" y="87892"/>
                    </a:lnTo>
                    <a:cubicBezTo>
                      <a:pt x="0" y="64582"/>
                      <a:pt x="9260" y="42226"/>
                      <a:pt x="25743" y="25743"/>
                    </a:cubicBezTo>
                    <a:cubicBezTo>
                      <a:pt x="42226" y="9260"/>
                      <a:pt x="64582" y="0"/>
                      <a:pt x="87892" y="0"/>
                    </a:cubicBezTo>
                    <a:close/>
                  </a:path>
                </a:pathLst>
              </a:custGeom>
              <a:solidFill>
                <a:srgbClr val="00B0A9"/>
              </a:solidFill>
            </p:spPr>
          </p:sp>
          <p:sp>
            <p:nvSpPr>
              <p:cNvPr name="TextBox 21" id="21"/>
              <p:cNvSpPr txBox="true"/>
              <p:nvPr/>
            </p:nvSpPr>
            <p:spPr>
              <a:xfrm>
                <a:off x="0" y="-28575"/>
                <a:ext cx="925376" cy="221177"/>
              </a:xfrm>
              <a:prstGeom prst="rect">
                <a:avLst/>
              </a:prstGeom>
            </p:spPr>
            <p:txBody>
              <a:bodyPr anchor="ctr" rtlCol="false" tIns="64119" lIns="64119" bIns="64119" rIns="64119"/>
              <a:lstStyle/>
              <a:p>
                <a:pPr algn="ctr">
                  <a:lnSpc>
                    <a:spcPts val="1679"/>
                  </a:lnSpc>
                </a:pPr>
              </a:p>
            </p:txBody>
          </p:sp>
        </p:grpSp>
        <p:sp>
          <p:nvSpPr>
            <p:cNvPr name="TextBox 22" id="22"/>
            <p:cNvSpPr txBox="true"/>
            <p:nvPr/>
          </p:nvSpPr>
          <p:spPr>
            <a:xfrm rot="0">
              <a:off x="611600" y="489917"/>
              <a:ext cx="5070843" cy="863556"/>
            </a:xfrm>
            <a:prstGeom prst="rect">
              <a:avLst/>
            </a:prstGeom>
          </p:spPr>
          <p:txBody>
            <a:bodyPr anchor="t" rtlCol="false" tIns="0" lIns="0" bIns="0" rIns="0">
              <a:spAutoFit/>
            </a:bodyPr>
            <a:lstStyle/>
            <a:p>
              <a:pPr algn="l">
                <a:lnSpc>
                  <a:spcPts val="2735"/>
                </a:lnSpc>
              </a:pPr>
              <a:r>
                <a:rPr lang="en-US" b="true" sz="1989">
                  <a:solidFill>
                    <a:srgbClr val="FAFAFA"/>
                  </a:solidFill>
                  <a:latin typeface="Inter Bold"/>
                  <a:ea typeface="Inter Bold"/>
                  <a:cs typeface="Inter Bold"/>
                  <a:sym typeface="Inter Bold"/>
                </a:rPr>
                <a:t>MISE EN PLACE DE TEMPS DÉDIÉS AU SUIVI DU PATIENT</a:t>
              </a:r>
            </a:p>
          </p:txBody>
        </p:sp>
        <p:sp>
          <p:nvSpPr>
            <p:cNvPr name="Freeform 23" id="23"/>
            <p:cNvSpPr/>
            <p:nvPr/>
          </p:nvSpPr>
          <p:spPr>
            <a:xfrm flipH="false" flipV="false" rot="0">
              <a:off x="0" y="0"/>
              <a:ext cx="601569" cy="601569"/>
            </a:xfrm>
            <a:custGeom>
              <a:avLst/>
              <a:gdLst/>
              <a:ahLst/>
              <a:cxnLst/>
              <a:rect r="r" b="b" t="t" l="l"/>
              <a:pathLst>
                <a:path h="601569" w="601569">
                  <a:moveTo>
                    <a:pt x="0" y="0"/>
                  </a:moveTo>
                  <a:lnTo>
                    <a:pt x="601569" y="0"/>
                  </a:lnTo>
                  <a:lnTo>
                    <a:pt x="601569" y="601569"/>
                  </a:lnTo>
                  <a:lnTo>
                    <a:pt x="0" y="601569"/>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sp>
          <p:nvSpPr>
            <p:cNvPr name="TextBox 24" id="24"/>
            <p:cNvSpPr txBox="true"/>
            <p:nvPr/>
          </p:nvSpPr>
          <p:spPr>
            <a:xfrm rot="0">
              <a:off x="178624" y="67695"/>
              <a:ext cx="217156" cy="433982"/>
            </a:xfrm>
            <a:prstGeom prst="rect">
              <a:avLst/>
            </a:prstGeom>
          </p:spPr>
          <p:txBody>
            <a:bodyPr anchor="t" rtlCol="false" tIns="0" lIns="0" bIns="0" rIns="0">
              <a:spAutoFit/>
            </a:bodyPr>
            <a:lstStyle/>
            <a:p>
              <a:pPr algn="l">
                <a:lnSpc>
                  <a:spcPts val="2785"/>
                </a:lnSpc>
              </a:pPr>
              <a:r>
                <a:rPr lang="en-US" b="true" sz="1989">
                  <a:solidFill>
                    <a:srgbClr val="FFFFFF"/>
                  </a:solidFill>
                  <a:latin typeface="Inter Bold"/>
                  <a:ea typeface="Inter Bold"/>
                  <a:cs typeface="Inter Bold"/>
                  <a:sym typeface="Inter Bold"/>
                </a:rPr>
                <a:t>5</a:t>
              </a:r>
            </a:p>
          </p:txBody>
        </p:sp>
      </p:grpSp>
      <p:grpSp>
        <p:nvGrpSpPr>
          <p:cNvPr name="Group 25" id="25"/>
          <p:cNvGrpSpPr/>
          <p:nvPr/>
        </p:nvGrpSpPr>
        <p:grpSpPr>
          <a:xfrm rot="0">
            <a:off x="8231794" y="8582036"/>
            <a:ext cx="7907436" cy="1186089"/>
            <a:chOff x="0" y="0"/>
            <a:chExt cx="1646395" cy="246954"/>
          </a:xfrm>
        </p:grpSpPr>
        <p:sp>
          <p:nvSpPr>
            <p:cNvPr name="Freeform 26" id="26"/>
            <p:cNvSpPr/>
            <p:nvPr/>
          </p:nvSpPr>
          <p:spPr>
            <a:xfrm flipH="false" flipV="false" rot="0">
              <a:off x="0" y="0"/>
              <a:ext cx="1646395" cy="246954"/>
            </a:xfrm>
            <a:custGeom>
              <a:avLst/>
              <a:gdLst/>
              <a:ahLst/>
              <a:cxnLst/>
              <a:rect r="r" b="b" t="t" l="l"/>
              <a:pathLst>
                <a:path h="246954" w="1646395">
                  <a:moveTo>
                    <a:pt x="36226" y="0"/>
                  </a:moveTo>
                  <a:lnTo>
                    <a:pt x="1610170" y="0"/>
                  </a:lnTo>
                  <a:cubicBezTo>
                    <a:pt x="1630176" y="0"/>
                    <a:pt x="1646395" y="16219"/>
                    <a:pt x="1646395" y="36226"/>
                  </a:cubicBezTo>
                  <a:lnTo>
                    <a:pt x="1646395" y="210728"/>
                  </a:lnTo>
                  <a:cubicBezTo>
                    <a:pt x="1646395" y="230735"/>
                    <a:pt x="1630176" y="246954"/>
                    <a:pt x="1610170" y="246954"/>
                  </a:cubicBezTo>
                  <a:lnTo>
                    <a:pt x="36226" y="246954"/>
                  </a:lnTo>
                  <a:cubicBezTo>
                    <a:pt x="26618" y="246954"/>
                    <a:pt x="17404" y="243137"/>
                    <a:pt x="10610" y="236344"/>
                  </a:cubicBezTo>
                  <a:cubicBezTo>
                    <a:pt x="3817" y="229550"/>
                    <a:pt x="0" y="220336"/>
                    <a:pt x="0" y="210728"/>
                  </a:cubicBezTo>
                  <a:lnTo>
                    <a:pt x="0" y="36226"/>
                  </a:lnTo>
                  <a:cubicBezTo>
                    <a:pt x="0" y="16219"/>
                    <a:pt x="16219" y="0"/>
                    <a:pt x="36226" y="0"/>
                  </a:cubicBezTo>
                  <a:close/>
                </a:path>
              </a:pathLst>
            </a:custGeom>
            <a:solidFill>
              <a:srgbClr val="00B0A9">
                <a:alpha val="21961"/>
              </a:srgbClr>
            </a:solidFill>
          </p:spPr>
        </p:sp>
        <p:sp>
          <p:nvSpPr>
            <p:cNvPr name="TextBox 27" id="27"/>
            <p:cNvSpPr txBox="true"/>
            <p:nvPr/>
          </p:nvSpPr>
          <p:spPr>
            <a:xfrm>
              <a:off x="0" y="-28575"/>
              <a:ext cx="1646395" cy="275529"/>
            </a:xfrm>
            <a:prstGeom prst="rect">
              <a:avLst/>
            </a:prstGeom>
          </p:spPr>
          <p:txBody>
            <a:bodyPr anchor="ctr" rtlCol="false" tIns="43562" lIns="43562" bIns="43562" rIns="43562"/>
            <a:lstStyle/>
            <a:p>
              <a:pPr algn="ctr">
                <a:lnSpc>
                  <a:spcPts val="1680"/>
                </a:lnSpc>
              </a:pPr>
            </a:p>
          </p:txBody>
        </p:sp>
      </p:grpSp>
      <p:sp>
        <p:nvSpPr>
          <p:cNvPr name="Freeform 28" id="28"/>
          <p:cNvSpPr/>
          <p:nvPr/>
        </p:nvSpPr>
        <p:spPr>
          <a:xfrm flipH="false" flipV="false" rot="0">
            <a:off x="9432241" y="9507458"/>
            <a:ext cx="122669" cy="260667"/>
          </a:xfrm>
          <a:custGeom>
            <a:avLst/>
            <a:gdLst/>
            <a:ahLst/>
            <a:cxnLst/>
            <a:rect r="r" b="b" t="t" l="l"/>
            <a:pathLst>
              <a:path h="260667" w="122669">
                <a:moveTo>
                  <a:pt x="0" y="0"/>
                </a:moveTo>
                <a:lnTo>
                  <a:pt x="122669" y="0"/>
                </a:lnTo>
                <a:lnTo>
                  <a:pt x="122669" y="260667"/>
                </a:lnTo>
                <a:lnTo>
                  <a:pt x="0" y="260667"/>
                </a:lnTo>
                <a:lnTo>
                  <a:pt x="0" y="0"/>
                </a:lnTo>
                <a:close/>
              </a:path>
            </a:pathLst>
          </a:custGeom>
          <a:blipFill>
            <a:blip r:embed="rId15"/>
            <a:stretch>
              <a:fillRect l="0" t="0" r="0" b="0"/>
            </a:stretch>
          </a:blipFill>
        </p:spPr>
      </p:sp>
      <p:sp>
        <p:nvSpPr>
          <p:cNvPr name="Freeform 29" id="29"/>
          <p:cNvSpPr/>
          <p:nvPr/>
        </p:nvSpPr>
        <p:spPr>
          <a:xfrm flipH="false" flipV="false" rot="0">
            <a:off x="9416912" y="9492117"/>
            <a:ext cx="91999" cy="275996"/>
          </a:xfrm>
          <a:custGeom>
            <a:avLst/>
            <a:gdLst/>
            <a:ahLst/>
            <a:cxnLst/>
            <a:rect r="r" b="b" t="t" l="l"/>
            <a:pathLst>
              <a:path h="275996" w="91999">
                <a:moveTo>
                  <a:pt x="0" y="0"/>
                </a:moveTo>
                <a:lnTo>
                  <a:pt x="91998" y="0"/>
                </a:lnTo>
                <a:lnTo>
                  <a:pt x="91998" y="275996"/>
                </a:lnTo>
                <a:lnTo>
                  <a:pt x="0" y="275996"/>
                </a:lnTo>
                <a:lnTo>
                  <a:pt x="0" y="0"/>
                </a:lnTo>
                <a:close/>
              </a:path>
            </a:pathLst>
          </a:custGeom>
          <a:blipFill>
            <a:blip r:embed="rId16"/>
            <a:stretch>
              <a:fillRect l="0" t="0" r="0" b="0"/>
            </a:stretch>
          </a:blipFill>
        </p:spPr>
      </p:sp>
      <p:sp>
        <p:nvSpPr>
          <p:cNvPr name="Freeform 30" id="30"/>
          <p:cNvSpPr/>
          <p:nvPr/>
        </p:nvSpPr>
        <p:spPr>
          <a:xfrm flipH="false" flipV="false" rot="0">
            <a:off x="9462911" y="9476788"/>
            <a:ext cx="45999" cy="61329"/>
          </a:xfrm>
          <a:custGeom>
            <a:avLst/>
            <a:gdLst/>
            <a:ahLst/>
            <a:cxnLst/>
            <a:rect r="r" b="b" t="t" l="l"/>
            <a:pathLst>
              <a:path h="61329" w="45999">
                <a:moveTo>
                  <a:pt x="0" y="0"/>
                </a:moveTo>
                <a:lnTo>
                  <a:pt x="45999" y="0"/>
                </a:lnTo>
                <a:lnTo>
                  <a:pt x="45999" y="61329"/>
                </a:lnTo>
                <a:lnTo>
                  <a:pt x="0" y="61329"/>
                </a:lnTo>
                <a:lnTo>
                  <a:pt x="0" y="0"/>
                </a:lnTo>
                <a:close/>
              </a:path>
            </a:pathLst>
          </a:custGeom>
          <a:blipFill>
            <a:blip r:embed="rId17"/>
            <a:stretch>
              <a:fillRect l="0" t="0" r="0" b="0"/>
            </a:stretch>
          </a:blipFill>
        </p:spPr>
      </p:sp>
      <p:sp>
        <p:nvSpPr>
          <p:cNvPr name="Freeform 31" id="31"/>
          <p:cNvSpPr/>
          <p:nvPr/>
        </p:nvSpPr>
        <p:spPr>
          <a:xfrm flipH="false" flipV="false" rot="0">
            <a:off x="9416912" y="9507458"/>
            <a:ext cx="137998" cy="260667"/>
          </a:xfrm>
          <a:custGeom>
            <a:avLst/>
            <a:gdLst/>
            <a:ahLst/>
            <a:cxnLst/>
            <a:rect r="r" b="b" t="t" l="l"/>
            <a:pathLst>
              <a:path h="260667" w="137998">
                <a:moveTo>
                  <a:pt x="0" y="0"/>
                </a:moveTo>
                <a:lnTo>
                  <a:pt x="137998" y="0"/>
                </a:lnTo>
                <a:lnTo>
                  <a:pt x="137998" y="260667"/>
                </a:lnTo>
                <a:lnTo>
                  <a:pt x="0" y="260667"/>
                </a:lnTo>
                <a:lnTo>
                  <a:pt x="0" y="0"/>
                </a:lnTo>
                <a:close/>
              </a:path>
            </a:pathLst>
          </a:custGeom>
          <a:blipFill>
            <a:blip r:embed="rId18"/>
            <a:stretch>
              <a:fillRect l="0" t="0" r="0" b="0"/>
            </a:stretch>
          </a:blipFill>
        </p:spPr>
      </p:sp>
      <p:sp>
        <p:nvSpPr>
          <p:cNvPr name="Freeform 32" id="32"/>
          <p:cNvSpPr/>
          <p:nvPr/>
        </p:nvSpPr>
        <p:spPr>
          <a:xfrm flipH="false" flipV="false" rot="0">
            <a:off x="9416912" y="9507458"/>
            <a:ext cx="137998" cy="260667"/>
          </a:xfrm>
          <a:custGeom>
            <a:avLst/>
            <a:gdLst/>
            <a:ahLst/>
            <a:cxnLst/>
            <a:rect r="r" b="b" t="t" l="l"/>
            <a:pathLst>
              <a:path h="260667" w="137998">
                <a:moveTo>
                  <a:pt x="0" y="0"/>
                </a:moveTo>
                <a:lnTo>
                  <a:pt x="137998" y="0"/>
                </a:lnTo>
                <a:lnTo>
                  <a:pt x="137998" y="260667"/>
                </a:lnTo>
                <a:lnTo>
                  <a:pt x="0" y="260667"/>
                </a:lnTo>
                <a:lnTo>
                  <a:pt x="0" y="0"/>
                </a:lnTo>
                <a:close/>
              </a:path>
            </a:pathLst>
          </a:custGeom>
          <a:blipFill>
            <a:blip r:embed="rId19"/>
            <a:stretch>
              <a:fillRect l="0" t="0" r="0" b="0"/>
            </a:stretch>
          </a:blipFill>
        </p:spPr>
      </p:sp>
      <p:sp>
        <p:nvSpPr>
          <p:cNvPr name="Freeform 33" id="33"/>
          <p:cNvSpPr/>
          <p:nvPr/>
        </p:nvSpPr>
        <p:spPr>
          <a:xfrm flipH="false" flipV="false" rot="0">
            <a:off x="9524240" y="9492117"/>
            <a:ext cx="45999" cy="61329"/>
          </a:xfrm>
          <a:custGeom>
            <a:avLst/>
            <a:gdLst/>
            <a:ahLst/>
            <a:cxnLst/>
            <a:rect r="r" b="b" t="t" l="l"/>
            <a:pathLst>
              <a:path h="61329" w="45999">
                <a:moveTo>
                  <a:pt x="0" y="0"/>
                </a:moveTo>
                <a:lnTo>
                  <a:pt x="45999" y="0"/>
                </a:lnTo>
                <a:lnTo>
                  <a:pt x="45999" y="61329"/>
                </a:lnTo>
                <a:lnTo>
                  <a:pt x="0" y="61329"/>
                </a:lnTo>
                <a:lnTo>
                  <a:pt x="0" y="0"/>
                </a:lnTo>
                <a:close/>
              </a:path>
            </a:pathLst>
          </a:custGeom>
          <a:blipFill>
            <a:blip r:embed="rId20"/>
            <a:stretch>
              <a:fillRect l="0" t="0" r="0" b="0"/>
            </a:stretch>
          </a:blipFill>
        </p:spPr>
      </p:sp>
      <p:sp>
        <p:nvSpPr>
          <p:cNvPr name="Freeform 34" id="34"/>
          <p:cNvSpPr/>
          <p:nvPr/>
        </p:nvSpPr>
        <p:spPr>
          <a:xfrm flipH="false" flipV="false" rot="0">
            <a:off x="9260792" y="8934690"/>
            <a:ext cx="137998" cy="245326"/>
          </a:xfrm>
          <a:custGeom>
            <a:avLst/>
            <a:gdLst/>
            <a:ahLst/>
            <a:cxnLst/>
            <a:rect r="r" b="b" t="t" l="l"/>
            <a:pathLst>
              <a:path h="245326" w="137998">
                <a:moveTo>
                  <a:pt x="0" y="0"/>
                </a:moveTo>
                <a:lnTo>
                  <a:pt x="137998" y="0"/>
                </a:lnTo>
                <a:lnTo>
                  <a:pt x="137998" y="245326"/>
                </a:lnTo>
                <a:lnTo>
                  <a:pt x="0" y="245326"/>
                </a:lnTo>
                <a:lnTo>
                  <a:pt x="0" y="0"/>
                </a:lnTo>
                <a:close/>
              </a:path>
            </a:pathLst>
          </a:custGeom>
          <a:blipFill>
            <a:blip r:embed="rId21"/>
            <a:stretch>
              <a:fillRect l="0" t="0" r="0" b="0"/>
            </a:stretch>
          </a:blipFill>
        </p:spPr>
      </p:sp>
      <p:sp>
        <p:nvSpPr>
          <p:cNvPr name="Freeform 35" id="35"/>
          <p:cNvSpPr/>
          <p:nvPr/>
        </p:nvSpPr>
        <p:spPr>
          <a:xfrm flipH="false" flipV="false" rot="0">
            <a:off x="9260792" y="8934690"/>
            <a:ext cx="137998" cy="245326"/>
          </a:xfrm>
          <a:custGeom>
            <a:avLst/>
            <a:gdLst/>
            <a:ahLst/>
            <a:cxnLst/>
            <a:rect r="r" b="b" t="t" l="l"/>
            <a:pathLst>
              <a:path h="245326" w="137998">
                <a:moveTo>
                  <a:pt x="0" y="0"/>
                </a:moveTo>
                <a:lnTo>
                  <a:pt x="137998" y="0"/>
                </a:lnTo>
                <a:lnTo>
                  <a:pt x="137998" y="245326"/>
                </a:lnTo>
                <a:lnTo>
                  <a:pt x="0" y="245326"/>
                </a:lnTo>
                <a:lnTo>
                  <a:pt x="0" y="0"/>
                </a:lnTo>
                <a:close/>
              </a:path>
            </a:pathLst>
          </a:custGeom>
          <a:blipFill>
            <a:blip r:embed="rId22"/>
            <a:stretch>
              <a:fillRect l="0" t="0" r="0" b="0"/>
            </a:stretch>
          </a:blipFill>
        </p:spPr>
      </p:sp>
      <p:sp>
        <p:nvSpPr>
          <p:cNvPr name="Freeform 36" id="36"/>
          <p:cNvSpPr/>
          <p:nvPr/>
        </p:nvSpPr>
        <p:spPr>
          <a:xfrm flipH="false" flipV="false" rot="0">
            <a:off x="9260792" y="8934690"/>
            <a:ext cx="137998" cy="229997"/>
          </a:xfrm>
          <a:custGeom>
            <a:avLst/>
            <a:gdLst/>
            <a:ahLst/>
            <a:cxnLst/>
            <a:rect r="r" b="b" t="t" l="l"/>
            <a:pathLst>
              <a:path h="229997" w="137998">
                <a:moveTo>
                  <a:pt x="0" y="0"/>
                </a:moveTo>
                <a:lnTo>
                  <a:pt x="137998" y="0"/>
                </a:lnTo>
                <a:lnTo>
                  <a:pt x="137998" y="229996"/>
                </a:lnTo>
                <a:lnTo>
                  <a:pt x="0" y="229996"/>
                </a:lnTo>
                <a:lnTo>
                  <a:pt x="0" y="0"/>
                </a:lnTo>
                <a:close/>
              </a:path>
            </a:pathLst>
          </a:custGeom>
          <a:blipFill>
            <a:blip r:embed="rId23"/>
            <a:stretch>
              <a:fillRect l="0" t="0" r="0" b="0"/>
            </a:stretch>
          </a:blipFill>
        </p:spPr>
      </p:sp>
      <p:sp>
        <p:nvSpPr>
          <p:cNvPr name="Freeform 37" id="37"/>
          <p:cNvSpPr/>
          <p:nvPr/>
        </p:nvSpPr>
        <p:spPr>
          <a:xfrm flipH="false" flipV="false" rot="0">
            <a:off x="9478240" y="9492117"/>
            <a:ext cx="76669" cy="45999"/>
          </a:xfrm>
          <a:custGeom>
            <a:avLst/>
            <a:gdLst/>
            <a:ahLst/>
            <a:cxnLst/>
            <a:rect r="r" b="b" t="t" l="l"/>
            <a:pathLst>
              <a:path h="45999" w="76669">
                <a:moveTo>
                  <a:pt x="0" y="0"/>
                </a:moveTo>
                <a:lnTo>
                  <a:pt x="76670" y="0"/>
                </a:lnTo>
                <a:lnTo>
                  <a:pt x="76670" y="46000"/>
                </a:lnTo>
                <a:lnTo>
                  <a:pt x="0" y="46000"/>
                </a:lnTo>
                <a:lnTo>
                  <a:pt x="0" y="0"/>
                </a:lnTo>
                <a:close/>
              </a:path>
            </a:pathLst>
          </a:custGeom>
          <a:blipFill>
            <a:blip r:embed="rId24"/>
            <a:stretch>
              <a:fillRect l="0" t="0" r="0" b="0"/>
            </a:stretch>
          </a:blipFill>
        </p:spPr>
      </p:sp>
      <p:sp>
        <p:nvSpPr>
          <p:cNvPr name="Freeform 38" id="38"/>
          <p:cNvSpPr/>
          <p:nvPr/>
        </p:nvSpPr>
        <p:spPr>
          <a:xfrm flipH="false" flipV="false" rot="0">
            <a:off x="9478240" y="9492117"/>
            <a:ext cx="76669" cy="45999"/>
          </a:xfrm>
          <a:custGeom>
            <a:avLst/>
            <a:gdLst/>
            <a:ahLst/>
            <a:cxnLst/>
            <a:rect r="r" b="b" t="t" l="l"/>
            <a:pathLst>
              <a:path h="45999" w="76669">
                <a:moveTo>
                  <a:pt x="0" y="0"/>
                </a:moveTo>
                <a:lnTo>
                  <a:pt x="76670" y="0"/>
                </a:lnTo>
                <a:lnTo>
                  <a:pt x="76670" y="46000"/>
                </a:lnTo>
                <a:lnTo>
                  <a:pt x="0" y="46000"/>
                </a:lnTo>
                <a:lnTo>
                  <a:pt x="0" y="0"/>
                </a:lnTo>
                <a:close/>
              </a:path>
            </a:pathLst>
          </a:custGeom>
          <a:blipFill>
            <a:blip r:embed="rId25"/>
            <a:stretch>
              <a:fillRect l="0" t="0" r="0" b="0"/>
            </a:stretch>
          </a:blipFill>
        </p:spPr>
      </p:sp>
      <p:sp>
        <p:nvSpPr>
          <p:cNvPr name="Freeform 39" id="39"/>
          <p:cNvSpPr/>
          <p:nvPr/>
        </p:nvSpPr>
        <p:spPr>
          <a:xfrm flipH="false" flipV="false" rot="0">
            <a:off x="9432241" y="9522787"/>
            <a:ext cx="76669" cy="214667"/>
          </a:xfrm>
          <a:custGeom>
            <a:avLst/>
            <a:gdLst/>
            <a:ahLst/>
            <a:cxnLst/>
            <a:rect r="r" b="b" t="t" l="l"/>
            <a:pathLst>
              <a:path h="214667" w="76669">
                <a:moveTo>
                  <a:pt x="0" y="0"/>
                </a:moveTo>
                <a:lnTo>
                  <a:pt x="76669" y="0"/>
                </a:lnTo>
                <a:lnTo>
                  <a:pt x="76669" y="214668"/>
                </a:lnTo>
                <a:lnTo>
                  <a:pt x="0" y="214668"/>
                </a:lnTo>
                <a:lnTo>
                  <a:pt x="0" y="0"/>
                </a:lnTo>
                <a:close/>
              </a:path>
            </a:pathLst>
          </a:custGeom>
          <a:blipFill>
            <a:blip r:embed="rId26"/>
            <a:stretch>
              <a:fillRect l="0" t="0" r="0" b="0"/>
            </a:stretch>
          </a:blipFill>
        </p:spPr>
      </p:sp>
      <p:sp>
        <p:nvSpPr>
          <p:cNvPr name="Freeform 40" id="40"/>
          <p:cNvSpPr/>
          <p:nvPr/>
        </p:nvSpPr>
        <p:spPr>
          <a:xfrm flipH="false" flipV="false" rot="0">
            <a:off x="9276122" y="8996018"/>
            <a:ext cx="76669" cy="153327"/>
          </a:xfrm>
          <a:custGeom>
            <a:avLst/>
            <a:gdLst/>
            <a:ahLst/>
            <a:cxnLst/>
            <a:rect r="r" b="b" t="t" l="l"/>
            <a:pathLst>
              <a:path h="153327" w="76669">
                <a:moveTo>
                  <a:pt x="0" y="0"/>
                </a:moveTo>
                <a:lnTo>
                  <a:pt x="76669" y="0"/>
                </a:lnTo>
                <a:lnTo>
                  <a:pt x="76669" y="153328"/>
                </a:lnTo>
                <a:lnTo>
                  <a:pt x="0" y="153328"/>
                </a:lnTo>
                <a:lnTo>
                  <a:pt x="0" y="0"/>
                </a:lnTo>
                <a:close/>
              </a:path>
            </a:pathLst>
          </a:custGeom>
          <a:blipFill>
            <a:blip r:embed="rId27"/>
            <a:stretch>
              <a:fillRect l="0" t="0" r="0" b="0"/>
            </a:stretch>
          </a:blipFill>
        </p:spPr>
      </p:sp>
      <p:sp>
        <p:nvSpPr>
          <p:cNvPr name="Freeform 41" id="41"/>
          <p:cNvSpPr/>
          <p:nvPr/>
        </p:nvSpPr>
        <p:spPr>
          <a:xfrm flipH="false" flipV="false" rot="0">
            <a:off x="9432241" y="9584116"/>
            <a:ext cx="413994" cy="199327"/>
          </a:xfrm>
          <a:custGeom>
            <a:avLst/>
            <a:gdLst/>
            <a:ahLst/>
            <a:cxnLst/>
            <a:rect r="r" b="b" t="t" l="l"/>
            <a:pathLst>
              <a:path h="199327" w="413994">
                <a:moveTo>
                  <a:pt x="0" y="0"/>
                </a:moveTo>
                <a:lnTo>
                  <a:pt x="413994" y="0"/>
                </a:lnTo>
                <a:lnTo>
                  <a:pt x="413994" y="199326"/>
                </a:lnTo>
                <a:lnTo>
                  <a:pt x="0" y="199326"/>
                </a:lnTo>
                <a:lnTo>
                  <a:pt x="0" y="0"/>
                </a:lnTo>
                <a:close/>
              </a:path>
            </a:pathLst>
          </a:custGeom>
          <a:blipFill>
            <a:blip r:embed="rId28"/>
            <a:stretch>
              <a:fillRect l="0" t="0" r="0" b="0"/>
            </a:stretch>
          </a:blipFill>
        </p:spPr>
      </p:sp>
      <p:sp>
        <p:nvSpPr>
          <p:cNvPr name="Freeform 42" id="42"/>
          <p:cNvSpPr/>
          <p:nvPr/>
        </p:nvSpPr>
        <p:spPr>
          <a:xfrm flipH="false" flipV="false" rot="0">
            <a:off x="8581424" y="8711917"/>
            <a:ext cx="560939" cy="713436"/>
          </a:xfrm>
          <a:custGeom>
            <a:avLst/>
            <a:gdLst/>
            <a:ahLst/>
            <a:cxnLst/>
            <a:rect r="r" b="b" t="t" l="l"/>
            <a:pathLst>
              <a:path h="713436" w="560939">
                <a:moveTo>
                  <a:pt x="0" y="0"/>
                </a:moveTo>
                <a:lnTo>
                  <a:pt x="560940" y="0"/>
                </a:lnTo>
                <a:lnTo>
                  <a:pt x="560940" y="713436"/>
                </a:lnTo>
                <a:lnTo>
                  <a:pt x="0" y="713436"/>
                </a:lnTo>
                <a:lnTo>
                  <a:pt x="0" y="0"/>
                </a:lnTo>
                <a:close/>
              </a:path>
            </a:pathLst>
          </a:custGeom>
          <a:blipFill>
            <a:blip r:embed="rId29">
              <a:extLst>
                <a:ext uri="{96DAC541-7B7A-43D3-8B79-37D633B846F1}">
                  <asvg:svgBlip xmlns:asvg="http://schemas.microsoft.com/office/drawing/2016/SVG/main" r:embed="rId30"/>
                </a:ext>
              </a:extLst>
            </a:blip>
            <a:stretch>
              <a:fillRect l="0" t="0" r="0" b="0"/>
            </a:stretch>
          </a:blipFill>
        </p:spPr>
      </p:sp>
      <p:grpSp>
        <p:nvGrpSpPr>
          <p:cNvPr name="Group 43" id="43"/>
          <p:cNvGrpSpPr/>
          <p:nvPr/>
        </p:nvGrpSpPr>
        <p:grpSpPr>
          <a:xfrm rot="0">
            <a:off x="8183942" y="8062990"/>
            <a:ext cx="7883000" cy="531904"/>
            <a:chOff x="0" y="0"/>
            <a:chExt cx="1703837" cy="114966"/>
          </a:xfrm>
        </p:grpSpPr>
        <p:sp>
          <p:nvSpPr>
            <p:cNvPr name="Freeform 44" id="44"/>
            <p:cNvSpPr/>
            <p:nvPr/>
          </p:nvSpPr>
          <p:spPr>
            <a:xfrm flipH="false" flipV="false" rot="0">
              <a:off x="0" y="0"/>
              <a:ext cx="1703837" cy="114966"/>
            </a:xfrm>
            <a:custGeom>
              <a:avLst/>
              <a:gdLst/>
              <a:ahLst/>
              <a:cxnLst/>
              <a:rect r="r" b="b" t="t" l="l"/>
              <a:pathLst>
                <a:path h="114966" w="1703837">
                  <a:moveTo>
                    <a:pt x="36338" y="0"/>
                  </a:moveTo>
                  <a:lnTo>
                    <a:pt x="1667499" y="0"/>
                  </a:lnTo>
                  <a:cubicBezTo>
                    <a:pt x="1687568" y="0"/>
                    <a:pt x="1703837" y="16269"/>
                    <a:pt x="1703837" y="36338"/>
                  </a:cubicBezTo>
                  <a:lnTo>
                    <a:pt x="1703837" y="78628"/>
                  </a:lnTo>
                  <a:cubicBezTo>
                    <a:pt x="1703837" y="98697"/>
                    <a:pt x="1687568" y="114966"/>
                    <a:pt x="1667499" y="114966"/>
                  </a:cubicBezTo>
                  <a:lnTo>
                    <a:pt x="36338" y="114966"/>
                  </a:lnTo>
                  <a:cubicBezTo>
                    <a:pt x="16269" y="114966"/>
                    <a:pt x="0" y="98697"/>
                    <a:pt x="0" y="78628"/>
                  </a:cubicBezTo>
                  <a:lnTo>
                    <a:pt x="0" y="36338"/>
                  </a:lnTo>
                  <a:cubicBezTo>
                    <a:pt x="0" y="16269"/>
                    <a:pt x="16269" y="0"/>
                    <a:pt x="36338" y="0"/>
                  </a:cubicBezTo>
                  <a:close/>
                </a:path>
              </a:pathLst>
            </a:custGeom>
            <a:solidFill>
              <a:srgbClr val="00B0A9"/>
            </a:solidFill>
          </p:spPr>
        </p:sp>
        <p:sp>
          <p:nvSpPr>
            <p:cNvPr name="TextBox 45" id="45"/>
            <p:cNvSpPr txBox="true"/>
            <p:nvPr/>
          </p:nvSpPr>
          <p:spPr>
            <a:xfrm>
              <a:off x="0" y="-28575"/>
              <a:ext cx="1703837" cy="143541"/>
            </a:xfrm>
            <a:prstGeom prst="rect">
              <a:avLst/>
            </a:prstGeom>
          </p:spPr>
          <p:txBody>
            <a:bodyPr anchor="ctr" rtlCol="false" tIns="43562" lIns="43562" bIns="43562" rIns="43562"/>
            <a:lstStyle/>
            <a:p>
              <a:pPr algn="ctr">
                <a:lnSpc>
                  <a:spcPts val="1680"/>
                </a:lnSpc>
              </a:pPr>
            </a:p>
          </p:txBody>
        </p:sp>
      </p:grpSp>
      <p:sp>
        <p:nvSpPr>
          <p:cNvPr name="TextBox 46" id="46"/>
          <p:cNvSpPr txBox="true"/>
          <p:nvPr/>
        </p:nvSpPr>
        <p:spPr>
          <a:xfrm rot="0">
            <a:off x="8468784" y="8125537"/>
            <a:ext cx="7433455" cy="657192"/>
          </a:xfrm>
          <a:prstGeom prst="rect">
            <a:avLst/>
          </a:prstGeom>
        </p:spPr>
        <p:txBody>
          <a:bodyPr anchor="t" rtlCol="false" tIns="0" lIns="0" bIns="0" rIns="0">
            <a:spAutoFit/>
          </a:bodyPr>
          <a:lstStyle/>
          <a:p>
            <a:pPr algn="l">
              <a:lnSpc>
                <a:spcPts val="2735"/>
              </a:lnSpc>
            </a:pPr>
            <a:r>
              <a:rPr lang="en-US" sz="1989" b="true">
                <a:solidFill>
                  <a:srgbClr val="FAFAFA"/>
                </a:solidFill>
                <a:latin typeface="Inter Bold"/>
                <a:ea typeface="Inter Bold"/>
                <a:cs typeface="Inter Bold"/>
                <a:sym typeface="Inter Bold"/>
              </a:rPr>
              <a:t>FORMALISATION DE LA DÉCISION D'UNE DÉPRESCRIPTION </a:t>
            </a:r>
          </a:p>
          <a:p>
            <a:pPr algn="l">
              <a:lnSpc>
                <a:spcPts val="2735"/>
              </a:lnSpc>
            </a:pPr>
          </a:p>
        </p:txBody>
      </p:sp>
      <p:sp>
        <p:nvSpPr>
          <p:cNvPr name="Freeform 47" id="47"/>
          <p:cNvSpPr/>
          <p:nvPr/>
        </p:nvSpPr>
        <p:spPr>
          <a:xfrm flipH="false" flipV="false" rot="0">
            <a:off x="7920907" y="7877765"/>
            <a:ext cx="451177" cy="451177"/>
          </a:xfrm>
          <a:custGeom>
            <a:avLst/>
            <a:gdLst/>
            <a:ahLst/>
            <a:cxnLst/>
            <a:rect r="r" b="b" t="t" l="l"/>
            <a:pathLst>
              <a:path h="451177" w="451177">
                <a:moveTo>
                  <a:pt x="0" y="0"/>
                </a:moveTo>
                <a:lnTo>
                  <a:pt x="451177" y="0"/>
                </a:lnTo>
                <a:lnTo>
                  <a:pt x="451177" y="451177"/>
                </a:lnTo>
                <a:lnTo>
                  <a:pt x="0" y="451177"/>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sp>
        <p:nvSpPr>
          <p:cNvPr name="TextBox 48" id="48"/>
          <p:cNvSpPr txBox="true"/>
          <p:nvPr/>
        </p:nvSpPr>
        <p:spPr>
          <a:xfrm rot="0">
            <a:off x="9391029" y="8758046"/>
            <a:ext cx="6453342" cy="879702"/>
          </a:xfrm>
          <a:prstGeom prst="rect">
            <a:avLst/>
          </a:prstGeom>
        </p:spPr>
        <p:txBody>
          <a:bodyPr anchor="t" rtlCol="false" tIns="0" lIns="0" bIns="0" rIns="0">
            <a:spAutoFit/>
          </a:bodyPr>
          <a:lstStyle/>
          <a:p>
            <a:pPr algn="ctr">
              <a:lnSpc>
                <a:spcPts val="2409"/>
              </a:lnSpc>
              <a:spcBef>
                <a:spcPct val="0"/>
              </a:spcBef>
            </a:pPr>
            <a:r>
              <a:rPr lang="en-US" sz="1721">
                <a:solidFill>
                  <a:srgbClr val="000000"/>
                </a:solidFill>
                <a:latin typeface="Inter"/>
                <a:ea typeface="Inter"/>
                <a:cs typeface="Inter"/>
                <a:sym typeface="Inter"/>
              </a:rPr>
              <a:t>Rédaction de l'ordonnance de déprescription pour formaliser et expliquer la décision avec le patient et d'autres professionnels (pharmacien, infirmier, autres confrères...).</a:t>
            </a:r>
          </a:p>
        </p:txBody>
      </p:sp>
      <p:sp>
        <p:nvSpPr>
          <p:cNvPr name="TextBox 49" id="49"/>
          <p:cNvSpPr txBox="true"/>
          <p:nvPr/>
        </p:nvSpPr>
        <p:spPr>
          <a:xfrm rot="0">
            <a:off x="8054875" y="7916798"/>
            <a:ext cx="69480" cy="335011"/>
          </a:xfrm>
          <a:prstGeom prst="rect">
            <a:avLst/>
          </a:prstGeom>
        </p:spPr>
        <p:txBody>
          <a:bodyPr anchor="t" rtlCol="false" tIns="0" lIns="0" bIns="0" rIns="0">
            <a:spAutoFit/>
          </a:bodyPr>
          <a:lstStyle/>
          <a:p>
            <a:pPr algn="l">
              <a:lnSpc>
                <a:spcPts val="2785"/>
              </a:lnSpc>
            </a:pPr>
            <a:r>
              <a:rPr lang="en-US" b="true" sz="1989">
                <a:solidFill>
                  <a:srgbClr val="FFFFFF"/>
                </a:solidFill>
                <a:latin typeface="Inter Bold"/>
                <a:ea typeface="Inter Bold"/>
                <a:cs typeface="Inter Bold"/>
                <a:sym typeface="Inter Bold"/>
              </a:rPr>
              <a:t>4</a:t>
            </a:r>
          </a:p>
        </p:txBody>
      </p:sp>
      <p:grpSp>
        <p:nvGrpSpPr>
          <p:cNvPr name="Group 50" id="50"/>
          <p:cNvGrpSpPr/>
          <p:nvPr/>
        </p:nvGrpSpPr>
        <p:grpSpPr>
          <a:xfrm rot="0">
            <a:off x="9654218" y="5236201"/>
            <a:ext cx="6702459" cy="1381883"/>
            <a:chOff x="0" y="0"/>
            <a:chExt cx="1448674" cy="298681"/>
          </a:xfrm>
        </p:grpSpPr>
        <p:sp>
          <p:nvSpPr>
            <p:cNvPr name="Freeform 51" id="51"/>
            <p:cNvSpPr/>
            <p:nvPr/>
          </p:nvSpPr>
          <p:spPr>
            <a:xfrm flipH="false" flipV="false" rot="0">
              <a:off x="0" y="0"/>
              <a:ext cx="1448674" cy="298681"/>
            </a:xfrm>
            <a:custGeom>
              <a:avLst/>
              <a:gdLst/>
              <a:ahLst/>
              <a:cxnLst/>
              <a:rect r="r" b="b" t="t" l="l"/>
              <a:pathLst>
                <a:path h="298681" w="1448674">
                  <a:moveTo>
                    <a:pt x="42738" y="0"/>
                  </a:moveTo>
                  <a:lnTo>
                    <a:pt x="1405936" y="0"/>
                  </a:lnTo>
                  <a:cubicBezTo>
                    <a:pt x="1417271" y="0"/>
                    <a:pt x="1428141" y="4503"/>
                    <a:pt x="1436156" y="12518"/>
                  </a:cubicBezTo>
                  <a:cubicBezTo>
                    <a:pt x="1444171" y="20533"/>
                    <a:pt x="1448674" y="31403"/>
                    <a:pt x="1448674" y="42738"/>
                  </a:cubicBezTo>
                  <a:lnTo>
                    <a:pt x="1448674" y="255943"/>
                  </a:lnTo>
                  <a:cubicBezTo>
                    <a:pt x="1448674" y="267278"/>
                    <a:pt x="1444171" y="278149"/>
                    <a:pt x="1436156" y="286163"/>
                  </a:cubicBezTo>
                  <a:cubicBezTo>
                    <a:pt x="1428141" y="294178"/>
                    <a:pt x="1417271" y="298681"/>
                    <a:pt x="1405936" y="298681"/>
                  </a:cubicBezTo>
                  <a:lnTo>
                    <a:pt x="42738" y="298681"/>
                  </a:lnTo>
                  <a:cubicBezTo>
                    <a:pt x="19135" y="298681"/>
                    <a:pt x="0" y="279547"/>
                    <a:pt x="0" y="255943"/>
                  </a:cubicBezTo>
                  <a:lnTo>
                    <a:pt x="0" y="42738"/>
                  </a:lnTo>
                  <a:cubicBezTo>
                    <a:pt x="0" y="19135"/>
                    <a:pt x="19135" y="0"/>
                    <a:pt x="42738" y="0"/>
                  </a:cubicBezTo>
                  <a:close/>
                </a:path>
              </a:pathLst>
            </a:custGeom>
            <a:solidFill>
              <a:srgbClr val="00B0A9">
                <a:alpha val="21961"/>
              </a:srgbClr>
            </a:solidFill>
          </p:spPr>
        </p:sp>
        <p:sp>
          <p:nvSpPr>
            <p:cNvPr name="TextBox 52" id="52"/>
            <p:cNvSpPr txBox="true"/>
            <p:nvPr/>
          </p:nvSpPr>
          <p:spPr>
            <a:xfrm>
              <a:off x="0" y="-28575"/>
              <a:ext cx="1448674" cy="327256"/>
            </a:xfrm>
            <a:prstGeom prst="rect">
              <a:avLst/>
            </a:prstGeom>
          </p:spPr>
          <p:txBody>
            <a:bodyPr anchor="ctr" rtlCol="false" tIns="43562" lIns="43562" bIns="43562" rIns="43562"/>
            <a:lstStyle/>
            <a:p>
              <a:pPr algn="ctr">
                <a:lnSpc>
                  <a:spcPts val="1680"/>
                </a:lnSpc>
              </a:pPr>
            </a:p>
          </p:txBody>
        </p:sp>
      </p:grpSp>
      <p:sp>
        <p:nvSpPr>
          <p:cNvPr name="TextBox 53" id="53"/>
          <p:cNvSpPr txBox="true"/>
          <p:nvPr/>
        </p:nvSpPr>
        <p:spPr>
          <a:xfrm rot="0">
            <a:off x="10894028" y="5351071"/>
            <a:ext cx="5187818" cy="1123568"/>
          </a:xfrm>
          <a:prstGeom prst="rect">
            <a:avLst/>
          </a:prstGeom>
        </p:spPr>
        <p:txBody>
          <a:bodyPr anchor="t" rtlCol="false" tIns="0" lIns="0" bIns="0" rIns="0">
            <a:spAutoFit/>
          </a:bodyPr>
          <a:lstStyle/>
          <a:p>
            <a:pPr algn="ctr">
              <a:lnSpc>
                <a:spcPts val="2321"/>
              </a:lnSpc>
              <a:spcBef>
                <a:spcPct val="0"/>
              </a:spcBef>
            </a:pPr>
            <a:r>
              <a:rPr lang="en-US" sz="1658">
                <a:solidFill>
                  <a:srgbClr val="000000"/>
                </a:solidFill>
                <a:latin typeface="Inter"/>
                <a:ea typeface="Inter"/>
                <a:cs typeface="Inter"/>
                <a:sym typeface="Inter"/>
              </a:rPr>
              <a:t>Organisation de temps dédiés de partage et d'échanges via des </a:t>
            </a:r>
            <a:r>
              <a:rPr lang="en-US" b="true" sz="1658">
                <a:solidFill>
                  <a:srgbClr val="000000"/>
                </a:solidFill>
                <a:latin typeface="Inter Bold"/>
                <a:ea typeface="Inter Bold"/>
                <a:cs typeface="Inter Bold"/>
                <a:sym typeface="Inter Bold"/>
              </a:rPr>
              <a:t>Réunions de Concertation Pluridisciplinaires (RCP) dédiées à l'optimisation thérapeutique et à la déprescription</a:t>
            </a:r>
          </a:p>
        </p:txBody>
      </p:sp>
      <p:sp>
        <p:nvSpPr>
          <p:cNvPr name="TextBox 54" id="54"/>
          <p:cNvSpPr txBox="true"/>
          <p:nvPr/>
        </p:nvSpPr>
        <p:spPr>
          <a:xfrm rot="0">
            <a:off x="11595550" y="4757228"/>
            <a:ext cx="104574" cy="234194"/>
          </a:xfrm>
          <a:prstGeom prst="rect">
            <a:avLst/>
          </a:prstGeom>
        </p:spPr>
        <p:txBody>
          <a:bodyPr anchor="t" rtlCol="false" tIns="0" lIns="0" bIns="0" rIns="0">
            <a:spAutoFit/>
          </a:bodyPr>
          <a:lstStyle/>
          <a:p>
            <a:pPr algn="l">
              <a:lnSpc>
                <a:spcPts val="1953"/>
              </a:lnSpc>
            </a:pPr>
            <a:r>
              <a:rPr lang="en-US" b="true" sz="1395">
                <a:solidFill>
                  <a:srgbClr val="FFFFFF"/>
                </a:solidFill>
                <a:latin typeface="Inter Bold"/>
                <a:ea typeface="Inter Bold"/>
                <a:cs typeface="Inter Bold"/>
                <a:sym typeface="Inter Bold"/>
              </a:rPr>
              <a:t>2</a:t>
            </a:r>
          </a:p>
        </p:txBody>
      </p:sp>
      <p:grpSp>
        <p:nvGrpSpPr>
          <p:cNvPr name="Group 55" id="55"/>
          <p:cNvGrpSpPr/>
          <p:nvPr/>
        </p:nvGrpSpPr>
        <p:grpSpPr>
          <a:xfrm rot="0">
            <a:off x="9400622" y="4403324"/>
            <a:ext cx="6092592" cy="832877"/>
            <a:chOff x="0" y="0"/>
            <a:chExt cx="1316857" cy="180019"/>
          </a:xfrm>
        </p:grpSpPr>
        <p:sp>
          <p:nvSpPr>
            <p:cNvPr name="Freeform 56" id="56"/>
            <p:cNvSpPr/>
            <p:nvPr/>
          </p:nvSpPr>
          <p:spPr>
            <a:xfrm flipH="false" flipV="false" rot="0">
              <a:off x="0" y="0"/>
              <a:ext cx="1316857" cy="180019"/>
            </a:xfrm>
            <a:custGeom>
              <a:avLst/>
              <a:gdLst/>
              <a:ahLst/>
              <a:cxnLst/>
              <a:rect r="r" b="b" t="t" l="l"/>
              <a:pathLst>
                <a:path h="180019" w="1316857">
                  <a:moveTo>
                    <a:pt x="47016" y="0"/>
                  </a:moveTo>
                  <a:lnTo>
                    <a:pt x="1269841" y="0"/>
                  </a:lnTo>
                  <a:cubicBezTo>
                    <a:pt x="1295807" y="0"/>
                    <a:pt x="1316857" y="21050"/>
                    <a:pt x="1316857" y="47016"/>
                  </a:cubicBezTo>
                  <a:lnTo>
                    <a:pt x="1316857" y="133002"/>
                  </a:lnTo>
                  <a:cubicBezTo>
                    <a:pt x="1316857" y="145472"/>
                    <a:pt x="1311903" y="157431"/>
                    <a:pt x="1303086" y="166248"/>
                  </a:cubicBezTo>
                  <a:cubicBezTo>
                    <a:pt x="1294269" y="175065"/>
                    <a:pt x="1282310" y="180019"/>
                    <a:pt x="1269841" y="180019"/>
                  </a:cubicBezTo>
                  <a:lnTo>
                    <a:pt x="47016" y="180019"/>
                  </a:lnTo>
                  <a:cubicBezTo>
                    <a:pt x="21050" y="180019"/>
                    <a:pt x="0" y="158969"/>
                    <a:pt x="0" y="133002"/>
                  </a:cubicBezTo>
                  <a:lnTo>
                    <a:pt x="0" y="47016"/>
                  </a:lnTo>
                  <a:cubicBezTo>
                    <a:pt x="0" y="21050"/>
                    <a:pt x="21050" y="0"/>
                    <a:pt x="47016" y="0"/>
                  </a:cubicBezTo>
                  <a:close/>
                </a:path>
              </a:pathLst>
            </a:custGeom>
            <a:solidFill>
              <a:srgbClr val="00B0A9"/>
            </a:solidFill>
          </p:spPr>
        </p:sp>
        <p:sp>
          <p:nvSpPr>
            <p:cNvPr name="TextBox 57" id="57"/>
            <p:cNvSpPr txBox="true"/>
            <p:nvPr/>
          </p:nvSpPr>
          <p:spPr>
            <a:xfrm>
              <a:off x="0" y="-28575"/>
              <a:ext cx="1316857" cy="208594"/>
            </a:xfrm>
            <a:prstGeom prst="rect">
              <a:avLst/>
            </a:prstGeom>
          </p:spPr>
          <p:txBody>
            <a:bodyPr anchor="ctr" rtlCol="false" tIns="43562" lIns="43562" bIns="43562" rIns="43562"/>
            <a:lstStyle/>
            <a:p>
              <a:pPr algn="ctr">
                <a:lnSpc>
                  <a:spcPts val="1680"/>
                </a:lnSpc>
              </a:pPr>
            </a:p>
          </p:txBody>
        </p:sp>
      </p:grpSp>
      <p:sp>
        <p:nvSpPr>
          <p:cNvPr name="TextBox 58" id="58"/>
          <p:cNvSpPr txBox="true"/>
          <p:nvPr/>
        </p:nvSpPr>
        <p:spPr>
          <a:xfrm rot="0">
            <a:off x="9685464" y="4465872"/>
            <a:ext cx="5462681" cy="657192"/>
          </a:xfrm>
          <a:prstGeom prst="rect">
            <a:avLst/>
          </a:prstGeom>
        </p:spPr>
        <p:txBody>
          <a:bodyPr anchor="t" rtlCol="false" tIns="0" lIns="0" bIns="0" rIns="0">
            <a:spAutoFit/>
          </a:bodyPr>
          <a:lstStyle/>
          <a:p>
            <a:pPr algn="l">
              <a:lnSpc>
                <a:spcPts val="2735"/>
              </a:lnSpc>
            </a:pPr>
            <a:r>
              <a:rPr lang="en-US" b="true" sz="1989">
                <a:solidFill>
                  <a:srgbClr val="FAFAFA"/>
                </a:solidFill>
                <a:latin typeface="Inter Bold"/>
                <a:ea typeface="Inter Bold"/>
                <a:cs typeface="Inter Bold"/>
                <a:sym typeface="Inter Bold"/>
              </a:rPr>
              <a:t>RENFORT COORDINATION &amp; SOUTIEN POUR PRISE DE DÉCISION / JUSTIFICATION</a:t>
            </a:r>
          </a:p>
        </p:txBody>
      </p:sp>
      <p:sp>
        <p:nvSpPr>
          <p:cNvPr name="Freeform 59" id="59"/>
          <p:cNvSpPr/>
          <p:nvPr/>
        </p:nvSpPr>
        <p:spPr>
          <a:xfrm flipH="false" flipV="false" rot="0">
            <a:off x="9137587" y="4290990"/>
            <a:ext cx="451177" cy="451177"/>
          </a:xfrm>
          <a:custGeom>
            <a:avLst/>
            <a:gdLst/>
            <a:ahLst/>
            <a:cxnLst/>
            <a:rect r="r" b="b" t="t" l="l"/>
            <a:pathLst>
              <a:path h="451177" w="451177">
                <a:moveTo>
                  <a:pt x="0" y="0"/>
                </a:moveTo>
                <a:lnTo>
                  <a:pt x="451177" y="0"/>
                </a:lnTo>
                <a:lnTo>
                  <a:pt x="451177" y="451176"/>
                </a:lnTo>
                <a:lnTo>
                  <a:pt x="0" y="451176"/>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sp>
        <p:nvSpPr>
          <p:cNvPr name="Freeform 60" id="60"/>
          <p:cNvSpPr/>
          <p:nvPr/>
        </p:nvSpPr>
        <p:spPr>
          <a:xfrm flipH="false" flipV="false" rot="0">
            <a:off x="10020634" y="5558497"/>
            <a:ext cx="776694" cy="732916"/>
          </a:xfrm>
          <a:custGeom>
            <a:avLst/>
            <a:gdLst/>
            <a:ahLst/>
            <a:cxnLst/>
            <a:rect r="r" b="b" t="t" l="l"/>
            <a:pathLst>
              <a:path h="732916" w="776694">
                <a:moveTo>
                  <a:pt x="0" y="0"/>
                </a:moveTo>
                <a:lnTo>
                  <a:pt x="776694" y="0"/>
                </a:lnTo>
                <a:lnTo>
                  <a:pt x="776694" y="732916"/>
                </a:lnTo>
                <a:lnTo>
                  <a:pt x="0" y="732916"/>
                </a:lnTo>
                <a:lnTo>
                  <a:pt x="0" y="0"/>
                </a:lnTo>
                <a:close/>
              </a:path>
            </a:pathLst>
          </a:custGeom>
          <a:blipFill>
            <a:blip r:embed="rId31">
              <a:extLst>
                <a:ext uri="{96DAC541-7B7A-43D3-8B79-37D633B846F1}">
                  <asvg:svgBlip xmlns:asvg="http://schemas.microsoft.com/office/drawing/2016/SVG/main" r:embed="rId32"/>
                </a:ext>
              </a:extLst>
            </a:blip>
            <a:stretch>
              <a:fillRect l="0" t="0" r="0" b="0"/>
            </a:stretch>
          </a:blipFill>
        </p:spPr>
      </p:sp>
      <p:sp>
        <p:nvSpPr>
          <p:cNvPr name="TextBox 61" id="61"/>
          <p:cNvSpPr txBox="true"/>
          <p:nvPr/>
        </p:nvSpPr>
        <p:spPr>
          <a:xfrm rot="0">
            <a:off x="9271555" y="4332236"/>
            <a:ext cx="69480" cy="335011"/>
          </a:xfrm>
          <a:prstGeom prst="rect">
            <a:avLst/>
          </a:prstGeom>
        </p:spPr>
        <p:txBody>
          <a:bodyPr anchor="t" rtlCol="false" tIns="0" lIns="0" bIns="0" rIns="0">
            <a:spAutoFit/>
          </a:bodyPr>
          <a:lstStyle/>
          <a:p>
            <a:pPr algn="l">
              <a:lnSpc>
                <a:spcPts val="2785"/>
              </a:lnSpc>
            </a:pPr>
            <a:r>
              <a:rPr lang="en-US" b="true" sz="1989">
                <a:solidFill>
                  <a:srgbClr val="FFFFFF"/>
                </a:solidFill>
                <a:latin typeface="Inter Bold"/>
                <a:ea typeface="Inter Bold"/>
                <a:cs typeface="Inter Bold"/>
                <a:sym typeface="Inter Bold"/>
              </a:rPr>
              <a:t>3</a:t>
            </a:r>
          </a:p>
        </p:txBody>
      </p:sp>
      <p:sp>
        <p:nvSpPr>
          <p:cNvPr name="TextBox 62" id="62"/>
          <p:cNvSpPr txBox="true"/>
          <p:nvPr/>
        </p:nvSpPr>
        <p:spPr>
          <a:xfrm rot="0">
            <a:off x="9801852" y="6626902"/>
            <a:ext cx="6554825" cy="1064979"/>
          </a:xfrm>
          <a:prstGeom prst="rect">
            <a:avLst/>
          </a:prstGeom>
        </p:spPr>
        <p:txBody>
          <a:bodyPr anchor="t" rtlCol="false" tIns="0" lIns="0" bIns="0" rIns="0">
            <a:spAutoFit/>
          </a:bodyPr>
          <a:lstStyle/>
          <a:p>
            <a:pPr algn="ctr">
              <a:lnSpc>
                <a:spcPts val="2210"/>
              </a:lnSpc>
            </a:pPr>
            <a:r>
              <a:rPr lang="en-US" sz="1658">
                <a:solidFill>
                  <a:srgbClr val="000000"/>
                </a:solidFill>
                <a:latin typeface="Inter Light"/>
                <a:ea typeface="Inter Light"/>
                <a:cs typeface="Inter Light"/>
                <a:sym typeface="Inter Light"/>
              </a:rPr>
              <a:t>Organisation assurée par l'Omédit : mise en place opérationnelle de ces réunions auxquelles les ressources humaines de la structure et potentiellement professionnels extérieurs pourront être sollicités au regard de leur expertise. </a:t>
            </a:r>
          </a:p>
        </p:txBody>
      </p:sp>
      <p:grpSp>
        <p:nvGrpSpPr>
          <p:cNvPr name="Group 63" id="63"/>
          <p:cNvGrpSpPr/>
          <p:nvPr/>
        </p:nvGrpSpPr>
        <p:grpSpPr>
          <a:xfrm rot="0">
            <a:off x="3209103" y="1538511"/>
            <a:ext cx="8136457" cy="464425"/>
            <a:chOff x="0" y="0"/>
            <a:chExt cx="1758619" cy="100381"/>
          </a:xfrm>
        </p:grpSpPr>
        <p:sp>
          <p:nvSpPr>
            <p:cNvPr name="Freeform 64" id="64"/>
            <p:cNvSpPr/>
            <p:nvPr/>
          </p:nvSpPr>
          <p:spPr>
            <a:xfrm flipH="false" flipV="false" rot="0">
              <a:off x="0" y="0"/>
              <a:ext cx="1758619" cy="100381"/>
            </a:xfrm>
            <a:custGeom>
              <a:avLst/>
              <a:gdLst/>
              <a:ahLst/>
              <a:cxnLst/>
              <a:rect r="r" b="b" t="t" l="l"/>
              <a:pathLst>
                <a:path h="100381" w="1758619">
                  <a:moveTo>
                    <a:pt x="35206" y="0"/>
                  </a:moveTo>
                  <a:lnTo>
                    <a:pt x="1723413" y="0"/>
                  </a:lnTo>
                  <a:cubicBezTo>
                    <a:pt x="1732750" y="0"/>
                    <a:pt x="1741705" y="3709"/>
                    <a:pt x="1748308" y="10312"/>
                  </a:cubicBezTo>
                  <a:cubicBezTo>
                    <a:pt x="1754910" y="16914"/>
                    <a:pt x="1758619" y="25869"/>
                    <a:pt x="1758619" y="35206"/>
                  </a:cubicBezTo>
                  <a:lnTo>
                    <a:pt x="1758619" y="65175"/>
                  </a:lnTo>
                  <a:cubicBezTo>
                    <a:pt x="1758619" y="74512"/>
                    <a:pt x="1754910" y="83467"/>
                    <a:pt x="1748308" y="90070"/>
                  </a:cubicBezTo>
                  <a:cubicBezTo>
                    <a:pt x="1741705" y="96672"/>
                    <a:pt x="1732750" y="100381"/>
                    <a:pt x="1723413" y="100381"/>
                  </a:cubicBezTo>
                  <a:lnTo>
                    <a:pt x="35206" y="100381"/>
                  </a:lnTo>
                  <a:cubicBezTo>
                    <a:pt x="25869" y="100381"/>
                    <a:pt x="16914" y="96672"/>
                    <a:pt x="10312" y="90070"/>
                  </a:cubicBezTo>
                  <a:cubicBezTo>
                    <a:pt x="3709" y="83467"/>
                    <a:pt x="0" y="74512"/>
                    <a:pt x="0" y="65175"/>
                  </a:cubicBezTo>
                  <a:lnTo>
                    <a:pt x="0" y="35206"/>
                  </a:lnTo>
                  <a:cubicBezTo>
                    <a:pt x="0" y="25869"/>
                    <a:pt x="3709" y="16914"/>
                    <a:pt x="10312" y="10312"/>
                  </a:cubicBezTo>
                  <a:cubicBezTo>
                    <a:pt x="16914" y="3709"/>
                    <a:pt x="25869" y="0"/>
                    <a:pt x="35206" y="0"/>
                  </a:cubicBezTo>
                  <a:close/>
                </a:path>
              </a:pathLst>
            </a:custGeom>
            <a:solidFill>
              <a:srgbClr val="00B0A9"/>
            </a:solidFill>
          </p:spPr>
        </p:sp>
        <p:sp>
          <p:nvSpPr>
            <p:cNvPr name="TextBox 65" id="65"/>
            <p:cNvSpPr txBox="true"/>
            <p:nvPr/>
          </p:nvSpPr>
          <p:spPr>
            <a:xfrm>
              <a:off x="0" y="-28575"/>
              <a:ext cx="1758619" cy="128956"/>
            </a:xfrm>
            <a:prstGeom prst="rect">
              <a:avLst/>
            </a:prstGeom>
          </p:spPr>
          <p:txBody>
            <a:bodyPr anchor="ctr" rtlCol="false" tIns="43562" lIns="43562" bIns="43562" rIns="43562"/>
            <a:lstStyle/>
            <a:p>
              <a:pPr algn="ctr">
                <a:lnSpc>
                  <a:spcPts val="1680"/>
                </a:lnSpc>
              </a:pPr>
            </a:p>
          </p:txBody>
        </p:sp>
      </p:grpSp>
      <p:sp>
        <p:nvSpPr>
          <p:cNvPr name="TextBox 66" id="66"/>
          <p:cNvSpPr txBox="true"/>
          <p:nvPr/>
        </p:nvSpPr>
        <p:spPr>
          <a:xfrm rot="0">
            <a:off x="3493945" y="1601058"/>
            <a:ext cx="7600374" cy="325536"/>
          </a:xfrm>
          <a:prstGeom prst="rect">
            <a:avLst/>
          </a:prstGeom>
        </p:spPr>
        <p:txBody>
          <a:bodyPr anchor="t" rtlCol="false" tIns="0" lIns="0" bIns="0" rIns="0">
            <a:spAutoFit/>
          </a:bodyPr>
          <a:lstStyle/>
          <a:p>
            <a:pPr algn="l">
              <a:lnSpc>
                <a:spcPts val="2735"/>
              </a:lnSpc>
            </a:pPr>
            <a:r>
              <a:rPr lang="en-US" b="true" sz="1989">
                <a:solidFill>
                  <a:srgbClr val="FAFAFA"/>
                </a:solidFill>
                <a:latin typeface="Inter Bold"/>
                <a:ea typeface="Inter Bold"/>
                <a:cs typeface="Inter Bold"/>
                <a:sym typeface="Inter Bold"/>
              </a:rPr>
              <a:t>AIDE AU CIBLAGE DES PROBLÉMATIQUES D'ORDONNANCE</a:t>
            </a:r>
          </a:p>
        </p:txBody>
      </p:sp>
      <p:sp>
        <p:nvSpPr>
          <p:cNvPr name="Freeform 67" id="67"/>
          <p:cNvSpPr/>
          <p:nvPr/>
        </p:nvSpPr>
        <p:spPr>
          <a:xfrm flipH="false" flipV="false" rot="0">
            <a:off x="2946068" y="1278499"/>
            <a:ext cx="451177" cy="451177"/>
          </a:xfrm>
          <a:custGeom>
            <a:avLst/>
            <a:gdLst/>
            <a:ahLst/>
            <a:cxnLst/>
            <a:rect r="r" b="b" t="t" l="l"/>
            <a:pathLst>
              <a:path h="451177" w="451177">
                <a:moveTo>
                  <a:pt x="0" y="0"/>
                </a:moveTo>
                <a:lnTo>
                  <a:pt x="451177" y="0"/>
                </a:lnTo>
                <a:lnTo>
                  <a:pt x="451177" y="451176"/>
                </a:lnTo>
                <a:lnTo>
                  <a:pt x="0" y="451176"/>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sp>
        <p:nvSpPr>
          <p:cNvPr name="TextBox 68" id="68"/>
          <p:cNvSpPr txBox="true"/>
          <p:nvPr/>
        </p:nvSpPr>
        <p:spPr>
          <a:xfrm rot="0">
            <a:off x="3102176" y="1325538"/>
            <a:ext cx="69480" cy="335011"/>
          </a:xfrm>
          <a:prstGeom prst="rect">
            <a:avLst/>
          </a:prstGeom>
        </p:spPr>
        <p:txBody>
          <a:bodyPr anchor="t" rtlCol="false" tIns="0" lIns="0" bIns="0" rIns="0">
            <a:spAutoFit/>
          </a:bodyPr>
          <a:lstStyle/>
          <a:p>
            <a:pPr algn="l">
              <a:lnSpc>
                <a:spcPts val="2785"/>
              </a:lnSpc>
            </a:pPr>
            <a:r>
              <a:rPr lang="en-US" b="true" sz="1989">
                <a:solidFill>
                  <a:srgbClr val="FFFFFF"/>
                </a:solidFill>
                <a:latin typeface="Inter Bold"/>
                <a:ea typeface="Inter Bold"/>
                <a:cs typeface="Inter Bold"/>
                <a:sym typeface="Inter Bold"/>
              </a:rPr>
              <a:t>1</a:t>
            </a:r>
          </a:p>
        </p:txBody>
      </p:sp>
      <p:grpSp>
        <p:nvGrpSpPr>
          <p:cNvPr name="Group 69" id="69"/>
          <p:cNvGrpSpPr/>
          <p:nvPr/>
        </p:nvGrpSpPr>
        <p:grpSpPr>
          <a:xfrm rot="0">
            <a:off x="3462699" y="2021353"/>
            <a:ext cx="6308570" cy="628785"/>
            <a:chOff x="0" y="0"/>
            <a:chExt cx="1363539" cy="135906"/>
          </a:xfrm>
        </p:grpSpPr>
        <p:sp>
          <p:nvSpPr>
            <p:cNvPr name="Freeform 70" id="70"/>
            <p:cNvSpPr/>
            <p:nvPr/>
          </p:nvSpPr>
          <p:spPr>
            <a:xfrm flipH="false" flipV="false" rot="0">
              <a:off x="0" y="0"/>
              <a:ext cx="1363539" cy="135906"/>
            </a:xfrm>
            <a:custGeom>
              <a:avLst/>
              <a:gdLst/>
              <a:ahLst/>
              <a:cxnLst/>
              <a:rect r="r" b="b" t="t" l="l"/>
              <a:pathLst>
                <a:path h="135906" w="1363539">
                  <a:moveTo>
                    <a:pt x="45407" y="0"/>
                  </a:moveTo>
                  <a:lnTo>
                    <a:pt x="1318132" y="0"/>
                  </a:lnTo>
                  <a:cubicBezTo>
                    <a:pt x="1343209" y="0"/>
                    <a:pt x="1363539" y="20329"/>
                    <a:pt x="1363539" y="45407"/>
                  </a:cubicBezTo>
                  <a:lnTo>
                    <a:pt x="1363539" y="90499"/>
                  </a:lnTo>
                  <a:cubicBezTo>
                    <a:pt x="1363539" y="115577"/>
                    <a:pt x="1343209" y="135906"/>
                    <a:pt x="1318132" y="135906"/>
                  </a:cubicBezTo>
                  <a:lnTo>
                    <a:pt x="45407" y="135906"/>
                  </a:lnTo>
                  <a:cubicBezTo>
                    <a:pt x="20329" y="135906"/>
                    <a:pt x="0" y="115577"/>
                    <a:pt x="0" y="90499"/>
                  </a:cubicBezTo>
                  <a:lnTo>
                    <a:pt x="0" y="45407"/>
                  </a:lnTo>
                  <a:cubicBezTo>
                    <a:pt x="0" y="20329"/>
                    <a:pt x="20329" y="0"/>
                    <a:pt x="45407" y="0"/>
                  </a:cubicBezTo>
                  <a:close/>
                </a:path>
              </a:pathLst>
            </a:custGeom>
            <a:solidFill>
              <a:srgbClr val="00B0A9">
                <a:alpha val="21961"/>
              </a:srgbClr>
            </a:solidFill>
          </p:spPr>
        </p:sp>
        <p:sp>
          <p:nvSpPr>
            <p:cNvPr name="TextBox 71" id="71"/>
            <p:cNvSpPr txBox="true"/>
            <p:nvPr/>
          </p:nvSpPr>
          <p:spPr>
            <a:xfrm>
              <a:off x="0" y="-28575"/>
              <a:ext cx="1363539" cy="164481"/>
            </a:xfrm>
            <a:prstGeom prst="rect">
              <a:avLst/>
            </a:prstGeom>
          </p:spPr>
          <p:txBody>
            <a:bodyPr anchor="ctr" rtlCol="false" tIns="43562" lIns="43562" bIns="43562" rIns="43562"/>
            <a:lstStyle/>
            <a:p>
              <a:pPr algn="ctr">
                <a:lnSpc>
                  <a:spcPts val="1680"/>
                </a:lnSpc>
              </a:pPr>
            </a:p>
          </p:txBody>
        </p:sp>
      </p:grpSp>
      <p:sp>
        <p:nvSpPr>
          <p:cNvPr name="Freeform 72" id="72"/>
          <p:cNvSpPr/>
          <p:nvPr/>
        </p:nvSpPr>
        <p:spPr>
          <a:xfrm flipH="false" flipV="false" rot="-10800000">
            <a:off x="3371739" y="1945980"/>
            <a:ext cx="759978" cy="779531"/>
          </a:xfrm>
          <a:custGeom>
            <a:avLst/>
            <a:gdLst/>
            <a:ahLst/>
            <a:cxnLst/>
            <a:rect r="r" b="b" t="t" l="l"/>
            <a:pathLst>
              <a:path h="779531" w="759978">
                <a:moveTo>
                  <a:pt x="0" y="0"/>
                </a:moveTo>
                <a:lnTo>
                  <a:pt x="759977" y="0"/>
                </a:lnTo>
                <a:lnTo>
                  <a:pt x="759977" y="779531"/>
                </a:lnTo>
                <a:lnTo>
                  <a:pt x="0" y="779531"/>
                </a:lnTo>
                <a:lnTo>
                  <a:pt x="0" y="0"/>
                </a:lnTo>
                <a:close/>
              </a:path>
            </a:pathLst>
          </a:custGeom>
          <a:blipFill>
            <a:blip r:embed="rId33">
              <a:extLst>
                <a:ext uri="{96DAC541-7B7A-43D3-8B79-37D633B846F1}">
                  <asvg:svgBlip xmlns:asvg="http://schemas.microsoft.com/office/drawing/2016/SVG/main" r:embed="rId34"/>
                </a:ext>
              </a:extLst>
            </a:blip>
            <a:stretch>
              <a:fillRect l="0" t="0" r="0" b="0"/>
            </a:stretch>
          </a:blipFill>
        </p:spPr>
      </p:sp>
      <p:sp>
        <p:nvSpPr>
          <p:cNvPr name="Freeform 73" id="73"/>
          <p:cNvSpPr/>
          <p:nvPr/>
        </p:nvSpPr>
        <p:spPr>
          <a:xfrm flipH="false" flipV="false" rot="0">
            <a:off x="9201404" y="2117301"/>
            <a:ext cx="441473" cy="436889"/>
          </a:xfrm>
          <a:custGeom>
            <a:avLst/>
            <a:gdLst/>
            <a:ahLst/>
            <a:cxnLst/>
            <a:rect r="r" b="b" t="t" l="l"/>
            <a:pathLst>
              <a:path h="436889" w="441473">
                <a:moveTo>
                  <a:pt x="0" y="0"/>
                </a:moveTo>
                <a:lnTo>
                  <a:pt x="441473" y="0"/>
                </a:lnTo>
                <a:lnTo>
                  <a:pt x="441473" y="436889"/>
                </a:lnTo>
                <a:lnTo>
                  <a:pt x="0" y="436889"/>
                </a:lnTo>
                <a:lnTo>
                  <a:pt x="0" y="0"/>
                </a:lnTo>
                <a:close/>
              </a:path>
            </a:pathLst>
          </a:custGeom>
          <a:blipFill>
            <a:blip r:embed="rId35">
              <a:extLst>
                <a:ext uri="{96DAC541-7B7A-43D3-8B79-37D633B846F1}">
                  <asvg:svgBlip xmlns:asvg="http://schemas.microsoft.com/office/drawing/2016/SVG/main" r:embed="rId36"/>
                </a:ext>
              </a:extLst>
            </a:blip>
            <a:stretch>
              <a:fillRect l="0" t="0" r="0" b="0"/>
            </a:stretch>
          </a:blipFill>
        </p:spPr>
      </p:sp>
      <p:sp>
        <p:nvSpPr>
          <p:cNvPr name="TextBox 74" id="74"/>
          <p:cNvSpPr txBox="true"/>
          <p:nvPr/>
        </p:nvSpPr>
        <p:spPr>
          <a:xfrm rot="0">
            <a:off x="3876973" y="2031893"/>
            <a:ext cx="5480022" cy="555014"/>
          </a:xfrm>
          <a:prstGeom prst="rect">
            <a:avLst/>
          </a:prstGeom>
        </p:spPr>
        <p:txBody>
          <a:bodyPr anchor="t" rtlCol="false" tIns="0" lIns="0" bIns="0" rIns="0">
            <a:spAutoFit/>
          </a:bodyPr>
          <a:lstStyle/>
          <a:p>
            <a:pPr algn="ctr">
              <a:lnSpc>
                <a:spcPts val="2321"/>
              </a:lnSpc>
              <a:spcBef>
                <a:spcPct val="0"/>
              </a:spcBef>
            </a:pPr>
            <a:r>
              <a:rPr lang="en-US" sz="1658">
                <a:solidFill>
                  <a:srgbClr val="000000"/>
                </a:solidFill>
                <a:latin typeface="Inter"/>
                <a:ea typeface="Inter"/>
                <a:cs typeface="Inter"/>
                <a:sym typeface="Inter"/>
              </a:rPr>
              <a:t>Intégration par le pharmacien d'officine dans le parcours d'un Bilan Partagé de Médication (BPM) </a:t>
            </a:r>
          </a:p>
        </p:txBody>
      </p:sp>
      <p:grpSp>
        <p:nvGrpSpPr>
          <p:cNvPr name="Group 75" id="75"/>
          <p:cNvGrpSpPr/>
          <p:nvPr/>
        </p:nvGrpSpPr>
        <p:grpSpPr>
          <a:xfrm rot="0">
            <a:off x="10212977" y="2660576"/>
            <a:ext cx="6143700" cy="1371639"/>
            <a:chOff x="0" y="0"/>
            <a:chExt cx="8191600" cy="1828852"/>
          </a:xfrm>
        </p:grpSpPr>
        <p:grpSp>
          <p:nvGrpSpPr>
            <p:cNvPr name="Group 76" id="76"/>
            <p:cNvGrpSpPr/>
            <p:nvPr/>
          </p:nvGrpSpPr>
          <p:grpSpPr>
            <a:xfrm rot="0">
              <a:off x="350713" y="346683"/>
              <a:ext cx="5705512" cy="660131"/>
              <a:chOff x="0" y="0"/>
              <a:chExt cx="924895" cy="107011"/>
            </a:xfrm>
          </p:grpSpPr>
          <p:sp>
            <p:nvSpPr>
              <p:cNvPr name="Freeform 77" id="77"/>
              <p:cNvSpPr/>
              <p:nvPr/>
            </p:nvSpPr>
            <p:spPr>
              <a:xfrm flipH="false" flipV="false" rot="0">
                <a:off x="0" y="0"/>
                <a:ext cx="924895" cy="107011"/>
              </a:xfrm>
              <a:custGeom>
                <a:avLst/>
                <a:gdLst/>
                <a:ahLst/>
                <a:cxnLst/>
                <a:rect r="r" b="b" t="t" l="l"/>
                <a:pathLst>
                  <a:path h="107011" w="924895">
                    <a:moveTo>
                      <a:pt x="53505" y="0"/>
                    </a:moveTo>
                    <a:lnTo>
                      <a:pt x="871389" y="0"/>
                    </a:lnTo>
                    <a:cubicBezTo>
                      <a:pt x="885580" y="0"/>
                      <a:pt x="899189" y="5637"/>
                      <a:pt x="909223" y="15671"/>
                    </a:cubicBezTo>
                    <a:cubicBezTo>
                      <a:pt x="919258" y="25706"/>
                      <a:pt x="924895" y="39315"/>
                      <a:pt x="924895" y="53505"/>
                    </a:cubicBezTo>
                    <a:lnTo>
                      <a:pt x="924895" y="53505"/>
                    </a:lnTo>
                    <a:cubicBezTo>
                      <a:pt x="924895" y="67696"/>
                      <a:pt x="919258" y="81305"/>
                      <a:pt x="909223" y="91340"/>
                    </a:cubicBezTo>
                    <a:cubicBezTo>
                      <a:pt x="899189" y="101374"/>
                      <a:pt x="885580" y="107011"/>
                      <a:pt x="871389" y="107011"/>
                    </a:cubicBezTo>
                    <a:lnTo>
                      <a:pt x="53505" y="107011"/>
                    </a:lnTo>
                    <a:cubicBezTo>
                      <a:pt x="39315" y="107011"/>
                      <a:pt x="25706" y="101374"/>
                      <a:pt x="15671" y="91340"/>
                    </a:cubicBezTo>
                    <a:cubicBezTo>
                      <a:pt x="5637" y="81305"/>
                      <a:pt x="0" y="67696"/>
                      <a:pt x="0" y="53505"/>
                    </a:cubicBezTo>
                    <a:lnTo>
                      <a:pt x="0" y="53505"/>
                    </a:lnTo>
                    <a:cubicBezTo>
                      <a:pt x="0" y="39315"/>
                      <a:pt x="5637" y="25706"/>
                      <a:pt x="15671" y="15671"/>
                    </a:cubicBezTo>
                    <a:cubicBezTo>
                      <a:pt x="25706" y="5637"/>
                      <a:pt x="39315" y="0"/>
                      <a:pt x="53505" y="0"/>
                    </a:cubicBezTo>
                    <a:close/>
                  </a:path>
                </a:pathLst>
              </a:custGeom>
              <a:solidFill>
                <a:srgbClr val="00B0A9"/>
              </a:solidFill>
            </p:spPr>
          </p:sp>
          <p:sp>
            <p:nvSpPr>
              <p:cNvPr name="TextBox 78" id="78"/>
              <p:cNvSpPr txBox="true"/>
              <p:nvPr/>
            </p:nvSpPr>
            <p:spPr>
              <a:xfrm>
                <a:off x="0" y="-28575"/>
                <a:ext cx="924895" cy="135586"/>
              </a:xfrm>
              <a:prstGeom prst="rect">
                <a:avLst/>
              </a:prstGeom>
            </p:spPr>
            <p:txBody>
              <a:bodyPr anchor="ctr" rtlCol="false" tIns="50800" lIns="50800" bIns="50800" rIns="50800"/>
              <a:lstStyle/>
              <a:p>
                <a:pPr algn="ctr">
                  <a:lnSpc>
                    <a:spcPts val="1680"/>
                  </a:lnSpc>
                </a:pPr>
              </a:p>
            </p:txBody>
          </p:sp>
        </p:grpSp>
        <p:sp>
          <p:nvSpPr>
            <p:cNvPr name="TextBox 79" id="79"/>
            <p:cNvSpPr txBox="true"/>
            <p:nvPr/>
          </p:nvSpPr>
          <p:spPr>
            <a:xfrm rot="0">
              <a:off x="730502" y="442780"/>
              <a:ext cx="5325723" cy="421348"/>
            </a:xfrm>
            <a:prstGeom prst="rect">
              <a:avLst/>
            </a:prstGeom>
          </p:spPr>
          <p:txBody>
            <a:bodyPr anchor="t" rtlCol="false" tIns="0" lIns="0" bIns="0" rIns="0">
              <a:spAutoFit/>
            </a:bodyPr>
            <a:lstStyle/>
            <a:p>
              <a:pPr algn="l">
                <a:lnSpc>
                  <a:spcPts val="2735"/>
                </a:lnSpc>
              </a:pPr>
              <a:r>
                <a:rPr lang="en-US" b="true" sz="1989">
                  <a:solidFill>
                    <a:srgbClr val="FAFAFA"/>
                  </a:solidFill>
                  <a:latin typeface="Inter Bold"/>
                  <a:ea typeface="Inter Bold"/>
                  <a:cs typeface="Inter Bold"/>
                  <a:sym typeface="Inter Bold"/>
                </a:rPr>
                <a:t>TRANSMISSION DE SUPPORTS</a:t>
              </a:r>
            </a:p>
          </p:txBody>
        </p:sp>
        <p:sp>
          <p:nvSpPr>
            <p:cNvPr name="Freeform 80" id="80"/>
            <p:cNvSpPr/>
            <p:nvPr/>
          </p:nvSpPr>
          <p:spPr>
            <a:xfrm flipH="false" flipV="false" rot="0">
              <a:off x="0" y="0"/>
              <a:ext cx="601569" cy="601569"/>
            </a:xfrm>
            <a:custGeom>
              <a:avLst/>
              <a:gdLst/>
              <a:ahLst/>
              <a:cxnLst/>
              <a:rect r="r" b="b" t="t" l="l"/>
              <a:pathLst>
                <a:path h="601569" w="601569">
                  <a:moveTo>
                    <a:pt x="0" y="0"/>
                  </a:moveTo>
                  <a:lnTo>
                    <a:pt x="601569" y="0"/>
                  </a:lnTo>
                  <a:lnTo>
                    <a:pt x="601569" y="601569"/>
                  </a:lnTo>
                  <a:lnTo>
                    <a:pt x="0" y="601569"/>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grpSp>
          <p:nvGrpSpPr>
            <p:cNvPr name="Group 81" id="81"/>
            <p:cNvGrpSpPr/>
            <p:nvPr/>
          </p:nvGrpSpPr>
          <p:grpSpPr>
            <a:xfrm rot="0">
              <a:off x="688841" y="990473"/>
              <a:ext cx="7502759" cy="838380"/>
              <a:chOff x="0" y="0"/>
              <a:chExt cx="1216238" cy="135906"/>
            </a:xfrm>
          </p:grpSpPr>
          <p:sp>
            <p:nvSpPr>
              <p:cNvPr name="Freeform 82" id="82"/>
              <p:cNvSpPr/>
              <p:nvPr/>
            </p:nvSpPr>
            <p:spPr>
              <a:xfrm flipH="false" flipV="false" rot="0">
                <a:off x="0" y="0"/>
                <a:ext cx="1216238" cy="135906"/>
              </a:xfrm>
              <a:custGeom>
                <a:avLst/>
                <a:gdLst/>
                <a:ahLst/>
                <a:cxnLst/>
                <a:rect r="r" b="b" t="t" l="l"/>
                <a:pathLst>
                  <a:path h="135906" w="1216238">
                    <a:moveTo>
                      <a:pt x="67953" y="0"/>
                    </a:moveTo>
                    <a:lnTo>
                      <a:pt x="1148286" y="0"/>
                    </a:lnTo>
                    <a:cubicBezTo>
                      <a:pt x="1166308" y="0"/>
                      <a:pt x="1183592" y="7159"/>
                      <a:pt x="1196336" y="19903"/>
                    </a:cubicBezTo>
                    <a:cubicBezTo>
                      <a:pt x="1209079" y="32647"/>
                      <a:pt x="1216238" y="49931"/>
                      <a:pt x="1216238" y="67953"/>
                    </a:cubicBezTo>
                    <a:lnTo>
                      <a:pt x="1216238" y="67953"/>
                    </a:lnTo>
                    <a:cubicBezTo>
                      <a:pt x="1216238" y="85975"/>
                      <a:pt x="1209079" y="103259"/>
                      <a:pt x="1196336" y="116003"/>
                    </a:cubicBezTo>
                    <a:cubicBezTo>
                      <a:pt x="1183592" y="128747"/>
                      <a:pt x="1166308" y="135906"/>
                      <a:pt x="1148286" y="135906"/>
                    </a:cubicBezTo>
                    <a:lnTo>
                      <a:pt x="67953" y="135906"/>
                    </a:lnTo>
                    <a:cubicBezTo>
                      <a:pt x="49931" y="135906"/>
                      <a:pt x="32647" y="128747"/>
                      <a:pt x="19903" y="116003"/>
                    </a:cubicBezTo>
                    <a:cubicBezTo>
                      <a:pt x="7159" y="103259"/>
                      <a:pt x="0" y="85975"/>
                      <a:pt x="0" y="67953"/>
                    </a:cubicBezTo>
                    <a:lnTo>
                      <a:pt x="0" y="67953"/>
                    </a:lnTo>
                    <a:cubicBezTo>
                      <a:pt x="0" y="49931"/>
                      <a:pt x="7159" y="32647"/>
                      <a:pt x="19903" y="19903"/>
                    </a:cubicBezTo>
                    <a:cubicBezTo>
                      <a:pt x="32647" y="7159"/>
                      <a:pt x="49931" y="0"/>
                      <a:pt x="67953" y="0"/>
                    </a:cubicBezTo>
                    <a:close/>
                  </a:path>
                </a:pathLst>
              </a:custGeom>
              <a:solidFill>
                <a:srgbClr val="00B0A9">
                  <a:alpha val="21961"/>
                </a:srgbClr>
              </a:solidFill>
            </p:spPr>
          </p:sp>
          <p:sp>
            <p:nvSpPr>
              <p:cNvPr name="TextBox 83" id="83"/>
              <p:cNvSpPr txBox="true"/>
              <p:nvPr/>
            </p:nvSpPr>
            <p:spPr>
              <a:xfrm>
                <a:off x="0" y="-28575"/>
                <a:ext cx="1216238" cy="164481"/>
              </a:xfrm>
              <a:prstGeom prst="rect">
                <a:avLst/>
              </a:prstGeom>
            </p:spPr>
            <p:txBody>
              <a:bodyPr anchor="ctr" rtlCol="false" tIns="50800" lIns="50800" bIns="50800" rIns="50800"/>
              <a:lstStyle/>
              <a:p>
                <a:pPr algn="ctr">
                  <a:lnSpc>
                    <a:spcPts val="1680"/>
                  </a:lnSpc>
                </a:pPr>
              </a:p>
            </p:txBody>
          </p:sp>
        </p:grpSp>
        <p:sp>
          <p:nvSpPr>
            <p:cNvPr name="TextBox 84" id="84"/>
            <p:cNvSpPr txBox="true"/>
            <p:nvPr/>
          </p:nvSpPr>
          <p:spPr>
            <a:xfrm rot="0">
              <a:off x="1941690" y="1046770"/>
              <a:ext cx="5905729" cy="730494"/>
            </a:xfrm>
            <a:prstGeom prst="rect">
              <a:avLst/>
            </a:prstGeom>
          </p:spPr>
          <p:txBody>
            <a:bodyPr anchor="t" rtlCol="false" tIns="0" lIns="0" bIns="0" rIns="0">
              <a:spAutoFit/>
            </a:bodyPr>
            <a:lstStyle/>
            <a:p>
              <a:pPr algn="ctr">
                <a:lnSpc>
                  <a:spcPts val="2321"/>
                </a:lnSpc>
                <a:spcBef>
                  <a:spcPct val="0"/>
                </a:spcBef>
              </a:pPr>
              <a:r>
                <a:rPr lang="en-US" sz="1658">
                  <a:solidFill>
                    <a:srgbClr val="000000"/>
                  </a:solidFill>
                  <a:latin typeface="Inter"/>
                  <a:ea typeface="Inter"/>
                  <a:cs typeface="Inter"/>
                  <a:sym typeface="Inter"/>
                </a:rPr>
                <a:t>Focus sur certaines classes thérapeutiques Communication positive sur les BPM</a:t>
              </a:r>
              <a:r>
                <a:rPr lang="en-US" sz="1658">
                  <a:solidFill>
                    <a:srgbClr val="000000"/>
                  </a:solidFill>
                  <a:latin typeface="Inter"/>
                  <a:ea typeface="Inter"/>
                  <a:cs typeface="Inter"/>
                  <a:sym typeface="Inter"/>
                </a:rPr>
                <a:t> </a:t>
              </a:r>
            </a:p>
          </p:txBody>
        </p:sp>
        <p:sp>
          <p:nvSpPr>
            <p:cNvPr name="Freeform 85" id="85"/>
            <p:cNvSpPr/>
            <p:nvPr/>
          </p:nvSpPr>
          <p:spPr>
            <a:xfrm flipH="false" flipV="false" rot="0">
              <a:off x="1060735" y="1061566"/>
              <a:ext cx="687070" cy="715698"/>
            </a:xfrm>
            <a:custGeom>
              <a:avLst/>
              <a:gdLst/>
              <a:ahLst/>
              <a:cxnLst/>
              <a:rect r="r" b="b" t="t" l="l"/>
              <a:pathLst>
                <a:path h="715698" w="687070">
                  <a:moveTo>
                    <a:pt x="0" y="0"/>
                  </a:moveTo>
                  <a:lnTo>
                    <a:pt x="687070" y="0"/>
                  </a:lnTo>
                  <a:lnTo>
                    <a:pt x="687070" y="715697"/>
                  </a:lnTo>
                  <a:lnTo>
                    <a:pt x="0" y="715697"/>
                  </a:lnTo>
                  <a:lnTo>
                    <a:pt x="0" y="0"/>
                  </a:lnTo>
                  <a:close/>
                </a:path>
              </a:pathLst>
            </a:custGeom>
            <a:blipFill>
              <a:blip r:embed="rId37"/>
              <a:stretch>
                <a:fillRect l="0" t="0" r="0" b="0"/>
              </a:stretch>
            </a:blipFill>
          </p:spPr>
        </p:sp>
        <p:sp>
          <p:nvSpPr>
            <p:cNvPr name="TextBox 86" id="86"/>
            <p:cNvSpPr txBox="true"/>
            <p:nvPr/>
          </p:nvSpPr>
          <p:spPr>
            <a:xfrm rot="0">
              <a:off x="178624" y="67695"/>
              <a:ext cx="92640" cy="433982"/>
            </a:xfrm>
            <a:prstGeom prst="rect">
              <a:avLst/>
            </a:prstGeom>
          </p:spPr>
          <p:txBody>
            <a:bodyPr anchor="t" rtlCol="false" tIns="0" lIns="0" bIns="0" rIns="0">
              <a:spAutoFit/>
            </a:bodyPr>
            <a:lstStyle/>
            <a:p>
              <a:pPr algn="l">
                <a:lnSpc>
                  <a:spcPts val="2785"/>
                </a:lnSpc>
              </a:pPr>
              <a:r>
                <a:rPr lang="en-US" b="true" sz="1989">
                  <a:solidFill>
                    <a:srgbClr val="FFFFFF"/>
                  </a:solidFill>
                  <a:latin typeface="Inter Bold"/>
                  <a:ea typeface="Inter Bold"/>
                  <a:cs typeface="Inter Bold"/>
                  <a:sym typeface="Inter Bold"/>
                </a:rPr>
                <a:t>2</a:t>
              </a:r>
            </a:p>
          </p:txBody>
        </p:sp>
      </p:grpSp>
      <p:sp>
        <p:nvSpPr>
          <p:cNvPr name="Freeform 87" id="87"/>
          <p:cNvSpPr/>
          <p:nvPr/>
        </p:nvSpPr>
        <p:spPr>
          <a:xfrm flipH="false" flipV="false" rot="0">
            <a:off x="4149542" y="2910458"/>
            <a:ext cx="4155807" cy="4179392"/>
          </a:xfrm>
          <a:custGeom>
            <a:avLst/>
            <a:gdLst/>
            <a:ahLst/>
            <a:cxnLst/>
            <a:rect r="r" b="b" t="t" l="l"/>
            <a:pathLst>
              <a:path h="4179392" w="4155807">
                <a:moveTo>
                  <a:pt x="0" y="0"/>
                </a:moveTo>
                <a:lnTo>
                  <a:pt x="4155806" y="0"/>
                </a:lnTo>
                <a:lnTo>
                  <a:pt x="4155806" y="4179392"/>
                </a:lnTo>
                <a:lnTo>
                  <a:pt x="0" y="4179392"/>
                </a:lnTo>
                <a:lnTo>
                  <a:pt x="0" y="0"/>
                </a:lnTo>
                <a:close/>
              </a:path>
            </a:pathLst>
          </a:custGeom>
          <a:blipFill>
            <a:blip r:embed="rId38">
              <a:extLst>
                <a:ext uri="{96DAC541-7B7A-43D3-8B79-37D633B846F1}">
                  <asvg:svgBlip xmlns:asvg="http://schemas.microsoft.com/office/drawing/2016/SVG/main" r:embed="rId39"/>
                </a:ext>
              </a:extLst>
            </a:blip>
            <a:stretch>
              <a:fillRect l="0" t="0" r="0" b="0"/>
            </a:stretch>
          </a:blipFill>
        </p:spPr>
      </p:sp>
      <p:sp>
        <p:nvSpPr>
          <p:cNvPr name="Freeform 88" id="88"/>
          <p:cNvSpPr/>
          <p:nvPr/>
        </p:nvSpPr>
        <p:spPr>
          <a:xfrm flipH="false" flipV="false" rot="0">
            <a:off x="3684960" y="5726133"/>
            <a:ext cx="1259163" cy="1432760"/>
          </a:xfrm>
          <a:custGeom>
            <a:avLst/>
            <a:gdLst/>
            <a:ahLst/>
            <a:cxnLst/>
            <a:rect r="r" b="b" t="t" l="l"/>
            <a:pathLst>
              <a:path h="1432760" w="1259163">
                <a:moveTo>
                  <a:pt x="0" y="0"/>
                </a:moveTo>
                <a:lnTo>
                  <a:pt x="1259163" y="0"/>
                </a:lnTo>
                <a:lnTo>
                  <a:pt x="1259163" y="1432759"/>
                </a:lnTo>
                <a:lnTo>
                  <a:pt x="0" y="1432759"/>
                </a:lnTo>
                <a:lnTo>
                  <a:pt x="0" y="0"/>
                </a:lnTo>
                <a:close/>
              </a:path>
            </a:pathLst>
          </a:custGeom>
          <a:blipFill>
            <a:blip r:embed="rId40">
              <a:extLst>
                <a:ext uri="{96DAC541-7B7A-43D3-8B79-37D633B846F1}">
                  <asvg:svgBlip xmlns:asvg="http://schemas.microsoft.com/office/drawing/2016/SVG/main" r:embed="rId41"/>
                </a:ext>
              </a:extLst>
            </a:blip>
            <a:stretch>
              <a:fillRect l="0" t="0" r="0" b="0"/>
            </a:stretch>
          </a:blipFill>
        </p:spPr>
      </p:sp>
      <p:sp>
        <p:nvSpPr>
          <p:cNvPr name="Freeform 89" id="89"/>
          <p:cNvSpPr/>
          <p:nvPr/>
        </p:nvSpPr>
        <p:spPr>
          <a:xfrm flipH="false" flipV="false" rot="-2889836">
            <a:off x="3985916" y="3010151"/>
            <a:ext cx="560028" cy="1319156"/>
          </a:xfrm>
          <a:custGeom>
            <a:avLst/>
            <a:gdLst/>
            <a:ahLst/>
            <a:cxnLst/>
            <a:rect r="r" b="b" t="t" l="l"/>
            <a:pathLst>
              <a:path h="1319156" w="560028">
                <a:moveTo>
                  <a:pt x="0" y="0"/>
                </a:moveTo>
                <a:lnTo>
                  <a:pt x="560028" y="0"/>
                </a:lnTo>
                <a:lnTo>
                  <a:pt x="560028" y="1319157"/>
                </a:lnTo>
                <a:lnTo>
                  <a:pt x="0" y="1319157"/>
                </a:lnTo>
                <a:lnTo>
                  <a:pt x="0" y="0"/>
                </a:lnTo>
                <a:close/>
              </a:path>
            </a:pathLst>
          </a:custGeom>
          <a:blipFill>
            <a:blip r:embed="rId42">
              <a:extLst>
                <a:ext uri="{96DAC541-7B7A-43D3-8B79-37D633B846F1}">
                  <asvg:svgBlip xmlns:asvg="http://schemas.microsoft.com/office/drawing/2016/SVG/main" r:embed="rId43"/>
                </a:ext>
              </a:extLst>
            </a:blip>
            <a:stretch>
              <a:fillRect l="0" t="0" r="0" b="0"/>
            </a:stretch>
          </a:blipFill>
        </p:spPr>
      </p:sp>
      <p:sp>
        <p:nvSpPr>
          <p:cNvPr name="Freeform 90" id="90"/>
          <p:cNvSpPr/>
          <p:nvPr/>
        </p:nvSpPr>
        <p:spPr>
          <a:xfrm flipH="false" flipV="false" rot="0">
            <a:off x="7611583" y="4949526"/>
            <a:ext cx="1685193" cy="717903"/>
          </a:xfrm>
          <a:custGeom>
            <a:avLst/>
            <a:gdLst/>
            <a:ahLst/>
            <a:cxnLst/>
            <a:rect r="r" b="b" t="t" l="l"/>
            <a:pathLst>
              <a:path h="717903" w="1685193">
                <a:moveTo>
                  <a:pt x="0" y="0"/>
                </a:moveTo>
                <a:lnTo>
                  <a:pt x="1685193" y="0"/>
                </a:lnTo>
                <a:lnTo>
                  <a:pt x="1685193" y="717903"/>
                </a:lnTo>
                <a:lnTo>
                  <a:pt x="0" y="717903"/>
                </a:lnTo>
                <a:lnTo>
                  <a:pt x="0" y="0"/>
                </a:lnTo>
                <a:close/>
              </a:path>
            </a:pathLst>
          </a:custGeom>
          <a:blipFill>
            <a:blip r:embed="rId44">
              <a:extLst>
                <a:ext uri="{96DAC541-7B7A-43D3-8B79-37D633B846F1}">
                  <asvg:svgBlip xmlns:asvg="http://schemas.microsoft.com/office/drawing/2016/SVG/main" r:embed="rId45"/>
                </a:ext>
              </a:extLst>
            </a:blip>
            <a:stretch>
              <a:fillRect l="0" t="0" r="0" b="0"/>
            </a:stretch>
          </a:blipFill>
        </p:spPr>
      </p:sp>
      <p:sp>
        <p:nvSpPr>
          <p:cNvPr name="TextBox 91" id="91"/>
          <p:cNvSpPr txBox="true"/>
          <p:nvPr/>
        </p:nvSpPr>
        <p:spPr>
          <a:xfrm rot="0">
            <a:off x="4903912" y="3752660"/>
            <a:ext cx="2662041" cy="1093171"/>
          </a:xfrm>
          <a:prstGeom prst="rect">
            <a:avLst/>
          </a:prstGeom>
        </p:spPr>
        <p:txBody>
          <a:bodyPr anchor="t" rtlCol="false" tIns="0" lIns="0" bIns="0" rIns="0">
            <a:spAutoFit/>
          </a:bodyPr>
          <a:lstStyle/>
          <a:p>
            <a:pPr algn="ctr">
              <a:lnSpc>
                <a:spcPts val="2945"/>
              </a:lnSpc>
            </a:pPr>
            <a:r>
              <a:rPr lang="en-US" b="true" sz="2126">
                <a:solidFill>
                  <a:srgbClr val="000000"/>
                </a:solidFill>
                <a:latin typeface="Inter Bold"/>
                <a:ea typeface="Inter Bold"/>
                <a:cs typeface="Inter Bold"/>
                <a:sym typeface="Inter Bold"/>
              </a:rPr>
              <a:t>Programme d'accompagnement </a:t>
            </a:r>
            <a:r>
              <a:rPr lang="en-US" b="true" sz="2126">
                <a:solidFill>
                  <a:srgbClr val="000000"/>
                </a:solidFill>
                <a:latin typeface="Inter Bold"/>
                <a:ea typeface="Inter Bold"/>
                <a:cs typeface="Inter Bold"/>
                <a:sym typeface="Inter Bold"/>
              </a:rPr>
              <a:t>ReConPose</a:t>
            </a:r>
          </a:p>
        </p:txBody>
      </p:sp>
      <p:sp>
        <p:nvSpPr>
          <p:cNvPr name="Freeform 92" id="92"/>
          <p:cNvSpPr/>
          <p:nvPr/>
        </p:nvSpPr>
        <p:spPr>
          <a:xfrm flipH="false" flipV="false" rot="0">
            <a:off x="5389479" y="4976015"/>
            <a:ext cx="1806674" cy="1415981"/>
          </a:xfrm>
          <a:custGeom>
            <a:avLst/>
            <a:gdLst/>
            <a:ahLst/>
            <a:cxnLst/>
            <a:rect r="r" b="b" t="t" l="l"/>
            <a:pathLst>
              <a:path h="1415981" w="1806674">
                <a:moveTo>
                  <a:pt x="0" y="0"/>
                </a:moveTo>
                <a:lnTo>
                  <a:pt x="1806673" y="0"/>
                </a:lnTo>
                <a:lnTo>
                  <a:pt x="1806673" y="1415980"/>
                </a:lnTo>
                <a:lnTo>
                  <a:pt x="0" y="1415980"/>
                </a:lnTo>
                <a:lnTo>
                  <a:pt x="0" y="0"/>
                </a:lnTo>
                <a:close/>
              </a:path>
            </a:pathLst>
          </a:custGeom>
          <a:blipFill>
            <a:blip r:embed="rId46"/>
            <a:stretch>
              <a:fillRect l="0" t="0" r="0" b="0"/>
            </a:stretch>
          </a:blipFill>
        </p:spPr>
      </p:sp>
      <p:sp>
        <p:nvSpPr>
          <p:cNvPr name="Freeform 93" id="93"/>
          <p:cNvSpPr/>
          <p:nvPr/>
        </p:nvSpPr>
        <p:spPr>
          <a:xfrm flipH="false" flipV="false" rot="4440063">
            <a:off x="8494601" y="2233361"/>
            <a:ext cx="1146851" cy="2701427"/>
          </a:xfrm>
          <a:custGeom>
            <a:avLst/>
            <a:gdLst/>
            <a:ahLst/>
            <a:cxnLst/>
            <a:rect r="r" b="b" t="t" l="l"/>
            <a:pathLst>
              <a:path h="2701427" w="1146851">
                <a:moveTo>
                  <a:pt x="0" y="0"/>
                </a:moveTo>
                <a:lnTo>
                  <a:pt x="1146851" y="0"/>
                </a:lnTo>
                <a:lnTo>
                  <a:pt x="1146851" y="2701427"/>
                </a:lnTo>
                <a:lnTo>
                  <a:pt x="0" y="2701427"/>
                </a:lnTo>
                <a:lnTo>
                  <a:pt x="0" y="0"/>
                </a:lnTo>
                <a:close/>
              </a:path>
            </a:pathLst>
          </a:custGeom>
          <a:blipFill>
            <a:blip r:embed="rId42">
              <a:extLst>
                <a:ext uri="{96DAC541-7B7A-43D3-8B79-37D633B846F1}">
                  <asvg:svgBlip xmlns:asvg="http://schemas.microsoft.com/office/drawing/2016/SVG/main" r:embed="rId43"/>
                </a:ext>
              </a:extLst>
            </a:blip>
            <a:stretch>
              <a:fillRect l="0" t="0" r="0" b="0"/>
            </a:stretch>
          </a:blipFill>
        </p:spPr>
      </p:sp>
      <p:sp>
        <p:nvSpPr>
          <p:cNvPr name="Freeform 94" id="94"/>
          <p:cNvSpPr/>
          <p:nvPr/>
        </p:nvSpPr>
        <p:spPr>
          <a:xfrm flipH="false" flipV="false" rot="9196769">
            <a:off x="7817234" y="5966879"/>
            <a:ext cx="791963" cy="1865482"/>
          </a:xfrm>
          <a:custGeom>
            <a:avLst/>
            <a:gdLst/>
            <a:ahLst/>
            <a:cxnLst/>
            <a:rect r="r" b="b" t="t" l="l"/>
            <a:pathLst>
              <a:path h="1865482" w="791963">
                <a:moveTo>
                  <a:pt x="0" y="0"/>
                </a:moveTo>
                <a:lnTo>
                  <a:pt x="791963" y="0"/>
                </a:lnTo>
                <a:lnTo>
                  <a:pt x="791963" y="1865483"/>
                </a:lnTo>
                <a:lnTo>
                  <a:pt x="0" y="1865483"/>
                </a:lnTo>
                <a:lnTo>
                  <a:pt x="0" y="0"/>
                </a:lnTo>
                <a:close/>
              </a:path>
            </a:pathLst>
          </a:custGeom>
          <a:blipFill>
            <a:blip r:embed="rId42">
              <a:extLst>
                <a:ext uri="{96DAC541-7B7A-43D3-8B79-37D633B846F1}">
                  <asvg:svgBlip xmlns:asvg="http://schemas.microsoft.com/office/drawing/2016/SVG/main" r:embed="rId43"/>
                </a:ext>
              </a:extLst>
            </a:blip>
            <a:stretch>
              <a:fillRect l="0" t="0" r="0" b="0"/>
            </a:stretch>
          </a:blipFill>
        </p:spPr>
      </p:sp>
      <p:sp>
        <p:nvSpPr>
          <p:cNvPr name="Freeform 95" id="95"/>
          <p:cNvSpPr/>
          <p:nvPr/>
        </p:nvSpPr>
        <p:spPr>
          <a:xfrm flipH="false" flipV="false" rot="-5400000">
            <a:off x="9027508" y="6812111"/>
            <a:ext cx="975493" cy="418243"/>
          </a:xfrm>
          <a:custGeom>
            <a:avLst/>
            <a:gdLst/>
            <a:ahLst/>
            <a:cxnLst/>
            <a:rect r="r" b="b" t="t" l="l"/>
            <a:pathLst>
              <a:path h="418243" w="975493">
                <a:moveTo>
                  <a:pt x="0" y="0"/>
                </a:moveTo>
                <a:lnTo>
                  <a:pt x="975493" y="0"/>
                </a:lnTo>
                <a:lnTo>
                  <a:pt x="975493" y="418243"/>
                </a:lnTo>
                <a:lnTo>
                  <a:pt x="0" y="418243"/>
                </a:lnTo>
                <a:lnTo>
                  <a:pt x="0" y="0"/>
                </a:lnTo>
                <a:close/>
              </a:path>
            </a:pathLst>
          </a:custGeom>
          <a:blipFill>
            <a:blip r:embed="rId47">
              <a:extLst>
                <a:ext uri="{96DAC541-7B7A-43D3-8B79-37D633B846F1}">
                  <asvg:svgBlip xmlns:asvg="http://schemas.microsoft.com/office/drawing/2016/SVG/main" r:embed="rId48"/>
                </a:ext>
              </a:extLst>
            </a:blip>
            <a:stretch>
              <a:fillRect l="0" t="0" r="0" b="0"/>
            </a:stretch>
          </a:blipFill>
        </p:spPr>
      </p:sp>
      <p:sp>
        <p:nvSpPr>
          <p:cNvPr name="Freeform 96" id="96"/>
          <p:cNvSpPr/>
          <p:nvPr/>
        </p:nvSpPr>
        <p:spPr>
          <a:xfrm flipH="false" flipV="false" rot="5336897">
            <a:off x="16334930" y="7219575"/>
            <a:ext cx="1012656" cy="434176"/>
          </a:xfrm>
          <a:custGeom>
            <a:avLst/>
            <a:gdLst/>
            <a:ahLst/>
            <a:cxnLst/>
            <a:rect r="r" b="b" t="t" l="l"/>
            <a:pathLst>
              <a:path h="434176" w="1012656">
                <a:moveTo>
                  <a:pt x="0" y="0"/>
                </a:moveTo>
                <a:lnTo>
                  <a:pt x="1012657" y="0"/>
                </a:lnTo>
                <a:lnTo>
                  <a:pt x="1012657" y="434176"/>
                </a:lnTo>
                <a:lnTo>
                  <a:pt x="0" y="434176"/>
                </a:lnTo>
                <a:lnTo>
                  <a:pt x="0" y="0"/>
                </a:lnTo>
                <a:close/>
              </a:path>
            </a:pathLst>
          </a:custGeom>
          <a:blipFill>
            <a:blip r:embed="rId47">
              <a:extLst>
                <a:ext uri="{96DAC541-7B7A-43D3-8B79-37D633B846F1}">
                  <asvg:svgBlip xmlns:asvg="http://schemas.microsoft.com/office/drawing/2016/SVG/main" r:embed="rId48"/>
                </a:ext>
              </a:extLst>
            </a:blip>
            <a:stretch>
              <a:fillRect l="0" t="0" r="0" b="0"/>
            </a:stretch>
          </a:blipFill>
        </p:spPr>
      </p:sp>
    </p:spTree>
  </p:cSld>
  <p:clrMapOvr>
    <a:masterClrMapping/>
  </p:clrMapOvr>
</p:sld>
</file>

<file path=ppt/slides/slide3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31370" y="-416143"/>
            <a:ext cx="2362367" cy="2327829"/>
            <a:chOff x="0" y="0"/>
            <a:chExt cx="3149822" cy="3103771"/>
          </a:xfrm>
        </p:grpSpPr>
        <p:grpSp>
          <p:nvGrpSpPr>
            <p:cNvPr name="Group 3" id="3"/>
            <p:cNvGrpSpPr/>
            <p:nvPr/>
          </p:nvGrpSpPr>
          <p:grpSpPr>
            <a:xfrm rot="0">
              <a:off x="621420" y="0"/>
              <a:ext cx="1737376" cy="3044560"/>
              <a:chOff x="0" y="0"/>
              <a:chExt cx="528634" cy="926373"/>
            </a:xfrm>
          </p:grpSpPr>
          <p:sp>
            <p:nvSpPr>
              <p:cNvPr name="Freeform 4" id="4"/>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5" id="5"/>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6" id="6"/>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2"/>
              <a:stretch>
                <a:fillRect l="0" t="0" r="0" b="0"/>
              </a:stretch>
            </a:blipFill>
          </p:spPr>
        </p:sp>
      </p:grpSp>
      <p:grpSp>
        <p:nvGrpSpPr>
          <p:cNvPr name="Group 7" id="7"/>
          <p:cNvGrpSpPr/>
          <p:nvPr/>
        </p:nvGrpSpPr>
        <p:grpSpPr>
          <a:xfrm rot="0">
            <a:off x="5714946" y="1201076"/>
            <a:ext cx="8863785" cy="8650533"/>
            <a:chOff x="0" y="0"/>
            <a:chExt cx="2334495" cy="2278330"/>
          </a:xfrm>
        </p:grpSpPr>
        <p:sp>
          <p:nvSpPr>
            <p:cNvPr name="Freeform 8" id="8"/>
            <p:cNvSpPr/>
            <p:nvPr/>
          </p:nvSpPr>
          <p:spPr>
            <a:xfrm flipH="false" flipV="false" rot="0">
              <a:off x="0" y="0"/>
              <a:ext cx="2334495" cy="2278330"/>
            </a:xfrm>
            <a:custGeom>
              <a:avLst/>
              <a:gdLst/>
              <a:ahLst/>
              <a:cxnLst/>
              <a:rect r="r" b="b" t="t" l="l"/>
              <a:pathLst>
                <a:path h="2278330" w="2334495">
                  <a:moveTo>
                    <a:pt x="44545" y="0"/>
                  </a:moveTo>
                  <a:lnTo>
                    <a:pt x="2289950" y="0"/>
                  </a:lnTo>
                  <a:cubicBezTo>
                    <a:pt x="2314551" y="0"/>
                    <a:pt x="2334495" y="19944"/>
                    <a:pt x="2334495" y="44545"/>
                  </a:cubicBezTo>
                  <a:lnTo>
                    <a:pt x="2334495" y="2233785"/>
                  </a:lnTo>
                  <a:cubicBezTo>
                    <a:pt x="2334495" y="2258386"/>
                    <a:pt x="2314551" y="2278330"/>
                    <a:pt x="2289950" y="2278330"/>
                  </a:cubicBezTo>
                  <a:lnTo>
                    <a:pt x="44545" y="2278330"/>
                  </a:lnTo>
                  <a:cubicBezTo>
                    <a:pt x="19944" y="2278330"/>
                    <a:pt x="0" y="2258386"/>
                    <a:pt x="0" y="2233785"/>
                  </a:cubicBezTo>
                  <a:lnTo>
                    <a:pt x="0" y="44545"/>
                  </a:lnTo>
                  <a:cubicBezTo>
                    <a:pt x="0" y="19944"/>
                    <a:pt x="19944" y="0"/>
                    <a:pt x="44545" y="0"/>
                  </a:cubicBezTo>
                  <a:close/>
                </a:path>
              </a:pathLst>
            </a:custGeom>
            <a:solidFill>
              <a:srgbClr val="16B2AB"/>
            </a:solidFill>
          </p:spPr>
        </p:sp>
        <p:sp>
          <p:nvSpPr>
            <p:cNvPr name="TextBox 9" id="9"/>
            <p:cNvSpPr txBox="true"/>
            <p:nvPr/>
          </p:nvSpPr>
          <p:spPr>
            <a:xfrm>
              <a:off x="0" y="-28575"/>
              <a:ext cx="2334495" cy="2306905"/>
            </a:xfrm>
            <a:prstGeom prst="rect">
              <a:avLst/>
            </a:prstGeom>
          </p:spPr>
          <p:txBody>
            <a:bodyPr anchor="ctr" rtlCol="false" tIns="50800" lIns="50800" bIns="50800" rIns="50800"/>
            <a:lstStyle/>
            <a:p>
              <a:pPr algn="ctr">
                <a:lnSpc>
                  <a:spcPts val="2793"/>
                </a:lnSpc>
              </a:pPr>
            </a:p>
          </p:txBody>
        </p:sp>
      </p:grpSp>
      <p:sp>
        <p:nvSpPr>
          <p:cNvPr name="TextBox 10" id="10"/>
          <p:cNvSpPr txBox="true"/>
          <p:nvPr/>
        </p:nvSpPr>
        <p:spPr>
          <a:xfrm rot="0">
            <a:off x="2393737" y="425509"/>
            <a:ext cx="15506204" cy="625475"/>
          </a:xfrm>
          <a:prstGeom prst="rect">
            <a:avLst/>
          </a:prstGeom>
        </p:spPr>
        <p:txBody>
          <a:bodyPr anchor="t" rtlCol="false" tIns="0" lIns="0" bIns="0" rIns="0">
            <a:spAutoFit/>
          </a:bodyPr>
          <a:lstStyle/>
          <a:p>
            <a:pPr algn="just">
              <a:lnSpc>
                <a:spcPts val="4599"/>
              </a:lnSpc>
            </a:pPr>
            <a:r>
              <a:rPr lang="en-US" b="true" sz="3999" spc="195">
                <a:solidFill>
                  <a:srgbClr val="2D4F9B"/>
                </a:solidFill>
                <a:latin typeface="Poppins Bold"/>
                <a:ea typeface="Poppins Bold"/>
                <a:cs typeface="Poppins Bold"/>
                <a:sym typeface="Poppins Bold"/>
              </a:rPr>
              <a:t>ÉTAT DES LIEUX</a:t>
            </a:r>
          </a:p>
        </p:txBody>
      </p:sp>
      <p:sp>
        <p:nvSpPr>
          <p:cNvPr name="Freeform 11" id="11"/>
          <p:cNvSpPr/>
          <p:nvPr/>
        </p:nvSpPr>
        <p:spPr>
          <a:xfrm flipH="false" flipV="false" rot="0">
            <a:off x="6268962" y="1638375"/>
            <a:ext cx="7838123" cy="7761654"/>
          </a:xfrm>
          <a:custGeom>
            <a:avLst/>
            <a:gdLst/>
            <a:ahLst/>
            <a:cxnLst/>
            <a:rect r="r" b="b" t="t" l="l"/>
            <a:pathLst>
              <a:path h="7761654" w="7838123">
                <a:moveTo>
                  <a:pt x="0" y="0"/>
                </a:moveTo>
                <a:lnTo>
                  <a:pt x="7838123" y="0"/>
                </a:lnTo>
                <a:lnTo>
                  <a:pt x="7838123" y="7761654"/>
                </a:lnTo>
                <a:lnTo>
                  <a:pt x="0" y="7761654"/>
                </a:lnTo>
                <a:lnTo>
                  <a:pt x="0" y="0"/>
                </a:lnTo>
                <a:close/>
              </a:path>
            </a:pathLst>
          </a:custGeom>
          <a:blipFill>
            <a:blip r:embed="rId3"/>
            <a:stretch>
              <a:fillRect l="0" t="0" r="0" b="0"/>
            </a:stretch>
          </a:blipFill>
        </p:spPr>
      </p:sp>
    </p:spTree>
  </p:cSld>
  <p:clrMapOvr>
    <a:masterClrMapping/>
  </p:clrMapOvr>
</p:sld>
</file>

<file path=ppt/slides/slide3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31370" y="-416143"/>
            <a:ext cx="2362367" cy="2327829"/>
            <a:chOff x="0" y="0"/>
            <a:chExt cx="3149822" cy="3103771"/>
          </a:xfrm>
        </p:grpSpPr>
        <p:grpSp>
          <p:nvGrpSpPr>
            <p:cNvPr name="Group 3" id="3"/>
            <p:cNvGrpSpPr/>
            <p:nvPr/>
          </p:nvGrpSpPr>
          <p:grpSpPr>
            <a:xfrm rot="0">
              <a:off x="621420" y="0"/>
              <a:ext cx="1737376" cy="3044560"/>
              <a:chOff x="0" y="0"/>
              <a:chExt cx="528634" cy="926373"/>
            </a:xfrm>
          </p:grpSpPr>
          <p:sp>
            <p:nvSpPr>
              <p:cNvPr name="Freeform 4" id="4"/>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5" id="5"/>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6" id="6"/>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2"/>
              <a:stretch>
                <a:fillRect l="0" t="0" r="0" b="0"/>
              </a:stretch>
            </a:blipFill>
          </p:spPr>
        </p:sp>
      </p:grpSp>
      <p:sp>
        <p:nvSpPr>
          <p:cNvPr name="Freeform 7" id="7"/>
          <p:cNvSpPr/>
          <p:nvPr/>
        </p:nvSpPr>
        <p:spPr>
          <a:xfrm flipH="false" flipV="false" rot="0">
            <a:off x="931906" y="5488611"/>
            <a:ext cx="8877988" cy="3295953"/>
          </a:xfrm>
          <a:custGeom>
            <a:avLst/>
            <a:gdLst/>
            <a:ahLst/>
            <a:cxnLst/>
            <a:rect r="r" b="b" t="t" l="l"/>
            <a:pathLst>
              <a:path h="3295953" w="8877988">
                <a:moveTo>
                  <a:pt x="0" y="0"/>
                </a:moveTo>
                <a:lnTo>
                  <a:pt x="8877989" y="0"/>
                </a:lnTo>
                <a:lnTo>
                  <a:pt x="8877989" y="3295953"/>
                </a:lnTo>
                <a:lnTo>
                  <a:pt x="0" y="3295953"/>
                </a:lnTo>
                <a:lnTo>
                  <a:pt x="0" y="0"/>
                </a:lnTo>
                <a:close/>
              </a:path>
            </a:pathLst>
          </a:custGeom>
          <a:blipFill>
            <a:blip r:embed="rId3"/>
            <a:stretch>
              <a:fillRect l="0" t="0" r="0" b="0"/>
            </a:stretch>
          </a:blipFill>
        </p:spPr>
      </p:sp>
      <p:sp>
        <p:nvSpPr>
          <p:cNvPr name="Freeform 8" id="8"/>
          <p:cNvSpPr/>
          <p:nvPr/>
        </p:nvSpPr>
        <p:spPr>
          <a:xfrm flipH="false" flipV="false" rot="-2814585">
            <a:off x="7581692" y="8860690"/>
            <a:ext cx="675660" cy="1076749"/>
          </a:xfrm>
          <a:custGeom>
            <a:avLst/>
            <a:gdLst/>
            <a:ahLst/>
            <a:cxnLst/>
            <a:rect r="r" b="b" t="t" l="l"/>
            <a:pathLst>
              <a:path h="1076749" w="675660">
                <a:moveTo>
                  <a:pt x="0" y="0"/>
                </a:moveTo>
                <a:lnTo>
                  <a:pt x="675660" y="0"/>
                </a:lnTo>
                <a:lnTo>
                  <a:pt x="675660" y="1076748"/>
                </a:lnTo>
                <a:lnTo>
                  <a:pt x="0" y="1076748"/>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nvGrpSpPr>
          <p:cNvPr name="Group 9" id="9"/>
          <p:cNvGrpSpPr/>
          <p:nvPr/>
        </p:nvGrpSpPr>
        <p:grpSpPr>
          <a:xfrm rot="0">
            <a:off x="3055678" y="8939053"/>
            <a:ext cx="4513734" cy="920021"/>
            <a:chOff x="0" y="0"/>
            <a:chExt cx="1188802" cy="242310"/>
          </a:xfrm>
        </p:grpSpPr>
        <p:sp>
          <p:nvSpPr>
            <p:cNvPr name="Freeform 10" id="10"/>
            <p:cNvSpPr/>
            <p:nvPr/>
          </p:nvSpPr>
          <p:spPr>
            <a:xfrm flipH="false" flipV="false" rot="0">
              <a:off x="0" y="0"/>
              <a:ext cx="1188802" cy="242310"/>
            </a:xfrm>
            <a:custGeom>
              <a:avLst/>
              <a:gdLst/>
              <a:ahLst/>
              <a:cxnLst/>
              <a:rect r="r" b="b" t="t" l="l"/>
              <a:pathLst>
                <a:path h="242310" w="1188802">
                  <a:moveTo>
                    <a:pt x="87475" y="0"/>
                  </a:moveTo>
                  <a:lnTo>
                    <a:pt x="1101327" y="0"/>
                  </a:lnTo>
                  <a:cubicBezTo>
                    <a:pt x="1149638" y="0"/>
                    <a:pt x="1188802" y="39164"/>
                    <a:pt x="1188802" y="87475"/>
                  </a:cubicBezTo>
                  <a:lnTo>
                    <a:pt x="1188802" y="154835"/>
                  </a:lnTo>
                  <a:cubicBezTo>
                    <a:pt x="1188802" y="203146"/>
                    <a:pt x="1149638" y="242310"/>
                    <a:pt x="1101327" y="242310"/>
                  </a:cubicBezTo>
                  <a:lnTo>
                    <a:pt x="87475" y="242310"/>
                  </a:lnTo>
                  <a:cubicBezTo>
                    <a:pt x="64275" y="242310"/>
                    <a:pt x="42025" y="233094"/>
                    <a:pt x="25621" y="216689"/>
                  </a:cubicBezTo>
                  <a:cubicBezTo>
                    <a:pt x="9216" y="200284"/>
                    <a:pt x="0" y="178035"/>
                    <a:pt x="0" y="154835"/>
                  </a:cubicBezTo>
                  <a:lnTo>
                    <a:pt x="0" y="87475"/>
                  </a:lnTo>
                  <a:cubicBezTo>
                    <a:pt x="0" y="39164"/>
                    <a:pt x="39164" y="0"/>
                    <a:pt x="87475" y="0"/>
                  </a:cubicBezTo>
                  <a:close/>
                </a:path>
              </a:pathLst>
            </a:custGeom>
            <a:solidFill>
              <a:srgbClr val="00B0A9"/>
            </a:solidFill>
          </p:spPr>
        </p:sp>
        <p:sp>
          <p:nvSpPr>
            <p:cNvPr name="TextBox 11" id="11"/>
            <p:cNvSpPr txBox="true"/>
            <p:nvPr/>
          </p:nvSpPr>
          <p:spPr>
            <a:xfrm>
              <a:off x="0" y="85725"/>
              <a:ext cx="1188802" cy="156585"/>
            </a:xfrm>
            <a:prstGeom prst="rect">
              <a:avLst/>
            </a:prstGeom>
          </p:spPr>
          <p:txBody>
            <a:bodyPr anchor="ctr" rtlCol="false" tIns="50800" lIns="50800" bIns="50800" rIns="50800"/>
            <a:lstStyle/>
            <a:p>
              <a:pPr algn="ctr">
                <a:lnSpc>
                  <a:spcPts val="1925"/>
                </a:lnSpc>
              </a:pPr>
            </a:p>
          </p:txBody>
        </p:sp>
      </p:grpSp>
      <p:sp>
        <p:nvSpPr>
          <p:cNvPr name="Freeform 12" id="12"/>
          <p:cNvSpPr/>
          <p:nvPr/>
        </p:nvSpPr>
        <p:spPr>
          <a:xfrm flipH="false" flipV="false" rot="0">
            <a:off x="10404048" y="250195"/>
            <a:ext cx="7623412" cy="9786611"/>
          </a:xfrm>
          <a:custGeom>
            <a:avLst/>
            <a:gdLst/>
            <a:ahLst/>
            <a:cxnLst/>
            <a:rect r="r" b="b" t="t" l="l"/>
            <a:pathLst>
              <a:path h="9786611" w="7623412">
                <a:moveTo>
                  <a:pt x="0" y="0"/>
                </a:moveTo>
                <a:lnTo>
                  <a:pt x="7623412" y="0"/>
                </a:lnTo>
                <a:lnTo>
                  <a:pt x="7623412" y="9786610"/>
                </a:lnTo>
                <a:lnTo>
                  <a:pt x="0" y="9786610"/>
                </a:lnTo>
                <a:lnTo>
                  <a:pt x="0" y="0"/>
                </a:lnTo>
                <a:close/>
              </a:path>
            </a:pathLst>
          </a:custGeom>
          <a:blipFill>
            <a:blip r:embed="rId6"/>
            <a:stretch>
              <a:fillRect l="0" t="0" r="0" b="0"/>
            </a:stretch>
          </a:blipFill>
          <a:ln w="9525" cap="sq">
            <a:solidFill>
              <a:srgbClr val="000000"/>
            </a:solidFill>
            <a:prstDash val="solid"/>
            <a:miter/>
          </a:ln>
        </p:spPr>
      </p:sp>
      <p:sp>
        <p:nvSpPr>
          <p:cNvPr name="TextBox 13" id="13"/>
          <p:cNvSpPr txBox="true"/>
          <p:nvPr/>
        </p:nvSpPr>
        <p:spPr>
          <a:xfrm rot="0">
            <a:off x="2393737" y="425509"/>
            <a:ext cx="15506204" cy="625475"/>
          </a:xfrm>
          <a:prstGeom prst="rect">
            <a:avLst/>
          </a:prstGeom>
        </p:spPr>
        <p:txBody>
          <a:bodyPr anchor="t" rtlCol="false" tIns="0" lIns="0" bIns="0" rIns="0">
            <a:spAutoFit/>
          </a:bodyPr>
          <a:lstStyle/>
          <a:p>
            <a:pPr algn="just">
              <a:lnSpc>
                <a:spcPts val="4599"/>
              </a:lnSpc>
            </a:pPr>
            <a:r>
              <a:rPr lang="en-US" b="true" sz="3999" spc="195">
                <a:solidFill>
                  <a:srgbClr val="2D4F9B"/>
                </a:solidFill>
                <a:latin typeface="Poppins Bold"/>
                <a:ea typeface="Poppins Bold"/>
                <a:cs typeface="Poppins Bold"/>
                <a:sym typeface="Poppins Bold"/>
              </a:rPr>
              <a:t>ÉTAT DES LIEUX</a:t>
            </a:r>
          </a:p>
        </p:txBody>
      </p:sp>
      <p:sp>
        <p:nvSpPr>
          <p:cNvPr name="TextBox 14" id="14"/>
          <p:cNvSpPr txBox="true"/>
          <p:nvPr/>
        </p:nvSpPr>
        <p:spPr>
          <a:xfrm rot="0">
            <a:off x="931906" y="9180624"/>
            <a:ext cx="8707055" cy="389255"/>
          </a:xfrm>
          <a:prstGeom prst="rect">
            <a:avLst/>
          </a:prstGeom>
        </p:spPr>
        <p:txBody>
          <a:bodyPr anchor="t" rtlCol="false" tIns="0" lIns="0" bIns="0" rIns="0">
            <a:spAutoFit/>
          </a:bodyPr>
          <a:lstStyle/>
          <a:p>
            <a:pPr algn="ctr">
              <a:lnSpc>
                <a:spcPts val="3219"/>
              </a:lnSpc>
              <a:spcBef>
                <a:spcPct val="0"/>
              </a:spcBef>
            </a:pPr>
            <a:r>
              <a:rPr lang="en-US" sz="2299" u="sng">
                <a:solidFill>
                  <a:srgbClr val="FFFFFF"/>
                </a:solidFill>
                <a:latin typeface="Montserrat"/>
                <a:ea typeface="Montserrat"/>
                <a:cs typeface="Montserrat"/>
                <a:sym typeface="Montserrat"/>
                <a:hlinkClick r:id="rId7" tooltip="https://www.omedit-grand-est.ars.sante.fr/1deg-colloque-regional-dedie-la-deprescription"/>
              </a:rPr>
              <a:t>Supports  disponibles ici </a:t>
            </a:r>
          </a:p>
        </p:txBody>
      </p:sp>
      <p:sp>
        <p:nvSpPr>
          <p:cNvPr name="TextBox 15" id="15"/>
          <p:cNvSpPr txBox="true"/>
          <p:nvPr/>
        </p:nvSpPr>
        <p:spPr>
          <a:xfrm rot="0">
            <a:off x="594869" y="2081471"/>
            <a:ext cx="9435351" cy="3189729"/>
          </a:xfrm>
          <a:prstGeom prst="rect">
            <a:avLst/>
          </a:prstGeom>
        </p:spPr>
        <p:txBody>
          <a:bodyPr anchor="t" rtlCol="false" tIns="0" lIns="0" bIns="0" rIns="0">
            <a:spAutoFit/>
          </a:bodyPr>
          <a:lstStyle/>
          <a:p>
            <a:pPr algn="ctr">
              <a:lnSpc>
                <a:spcPts val="3213"/>
              </a:lnSpc>
              <a:spcBef>
                <a:spcPct val="0"/>
              </a:spcBef>
            </a:pPr>
            <a:r>
              <a:rPr lang="en-US" sz="2295">
                <a:solidFill>
                  <a:srgbClr val="000000"/>
                </a:solidFill>
                <a:latin typeface="Montserrat"/>
                <a:ea typeface="Montserrat"/>
                <a:cs typeface="Montserrat"/>
                <a:sym typeface="Montserrat"/>
              </a:rPr>
              <a:t>Le </a:t>
            </a:r>
            <a:r>
              <a:rPr lang="en-US" b="true" sz="2295">
                <a:solidFill>
                  <a:srgbClr val="000000"/>
                </a:solidFill>
                <a:latin typeface="Montserrat Bold"/>
                <a:ea typeface="Montserrat Bold"/>
                <a:cs typeface="Montserrat Bold"/>
                <a:sym typeface="Montserrat Bold"/>
              </a:rPr>
              <a:t>jeudi 20 mars </a:t>
            </a:r>
            <a:r>
              <a:rPr lang="en-US" sz="2295">
                <a:solidFill>
                  <a:srgbClr val="000000"/>
                </a:solidFill>
                <a:latin typeface="Montserrat"/>
                <a:ea typeface="Montserrat"/>
                <a:cs typeface="Montserrat"/>
                <a:sym typeface="Montserrat"/>
              </a:rPr>
              <a:t>avait lieu à Strasbourg le</a:t>
            </a:r>
            <a:r>
              <a:rPr lang="en-US" b="true" sz="2295">
                <a:solidFill>
                  <a:srgbClr val="00B0A9"/>
                </a:solidFill>
                <a:latin typeface="Montserrat Bold"/>
                <a:ea typeface="Montserrat Bold"/>
                <a:cs typeface="Montserrat Bold"/>
                <a:sym typeface="Montserrat Bold"/>
              </a:rPr>
              <a:t> 1er colloque régional dédié à la déprescription</a:t>
            </a:r>
            <a:r>
              <a:rPr lang="en-US" sz="2295">
                <a:solidFill>
                  <a:srgbClr val="000000"/>
                </a:solidFill>
                <a:latin typeface="Montserrat"/>
                <a:ea typeface="Montserrat"/>
                <a:cs typeface="Montserrat"/>
                <a:sym typeface="Montserrat"/>
              </a:rPr>
              <a:t>. </a:t>
            </a:r>
          </a:p>
          <a:p>
            <a:pPr algn="ctr">
              <a:lnSpc>
                <a:spcPts val="3213"/>
              </a:lnSpc>
              <a:spcBef>
                <a:spcPct val="0"/>
              </a:spcBef>
            </a:pPr>
            <a:r>
              <a:rPr lang="en-US" sz="2295">
                <a:solidFill>
                  <a:srgbClr val="000000"/>
                </a:solidFill>
                <a:latin typeface="Montserrat"/>
                <a:ea typeface="Montserrat"/>
                <a:cs typeface="Montserrat"/>
                <a:sym typeface="Montserrat"/>
              </a:rPr>
              <a:t>Cette journée a permis de réunir près de 150 personnes.</a:t>
            </a:r>
          </a:p>
          <a:p>
            <a:pPr algn="ctr">
              <a:lnSpc>
                <a:spcPts val="3213"/>
              </a:lnSpc>
              <a:spcBef>
                <a:spcPct val="0"/>
              </a:spcBef>
            </a:pPr>
            <a:r>
              <a:rPr lang="en-US" sz="2295">
                <a:solidFill>
                  <a:srgbClr val="000000"/>
                </a:solidFill>
                <a:latin typeface="Montserrat"/>
                <a:ea typeface="Montserrat"/>
                <a:cs typeface="Montserrat"/>
                <a:sym typeface="Montserrat"/>
              </a:rPr>
              <a:t>À l'ordre du jour : interventions d'experts, retours d'expériences terrain, dialogues interprofessionnels et avec les représentants des usagers pour, au-delà de convaincre sur la nécessité de la démarche, essayer d'en proposer des leviers et clés pour la mettre en œuvre en pratique.</a:t>
            </a:r>
          </a:p>
        </p:txBody>
      </p:sp>
    </p:spTree>
  </p:cSld>
  <p:clrMapOvr>
    <a:masterClrMapping/>
  </p:clrMapOvr>
</p:sld>
</file>

<file path=ppt/slides/slide3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31370" y="-416143"/>
            <a:ext cx="2362367" cy="2327829"/>
            <a:chOff x="0" y="0"/>
            <a:chExt cx="3149822" cy="3103771"/>
          </a:xfrm>
        </p:grpSpPr>
        <p:grpSp>
          <p:nvGrpSpPr>
            <p:cNvPr name="Group 3" id="3"/>
            <p:cNvGrpSpPr/>
            <p:nvPr/>
          </p:nvGrpSpPr>
          <p:grpSpPr>
            <a:xfrm rot="0">
              <a:off x="621420" y="0"/>
              <a:ext cx="1737376" cy="3044560"/>
              <a:chOff x="0" y="0"/>
              <a:chExt cx="528634" cy="926373"/>
            </a:xfrm>
          </p:grpSpPr>
          <p:sp>
            <p:nvSpPr>
              <p:cNvPr name="Freeform 4" id="4"/>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5" id="5"/>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6" id="6"/>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2"/>
              <a:stretch>
                <a:fillRect l="0" t="0" r="0" b="0"/>
              </a:stretch>
            </a:blipFill>
          </p:spPr>
        </p:sp>
      </p:grpSp>
      <p:grpSp>
        <p:nvGrpSpPr>
          <p:cNvPr name="Group 7" id="7"/>
          <p:cNvGrpSpPr/>
          <p:nvPr/>
        </p:nvGrpSpPr>
        <p:grpSpPr>
          <a:xfrm rot="0">
            <a:off x="3275508" y="1911686"/>
            <a:ext cx="8142039" cy="7928787"/>
            <a:chOff x="0" y="0"/>
            <a:chExt cx="2144405" cy="2088240"/>
          </a:xfrm>
        </p:grpSpPr>
        <p:sp>
          <p:nvSpPr>
            <p:cNvPr name="Freeform 8" id="8"/>
            <p:cNvSpPr/>
            <p:nvPr/>
          </p:nvSpPr>
          <p:spPr>
            <a:xfrm flipH="false" flipV="false" rot="0">
              <a:off x="0" y="0"/>
              <a:ext cx="2144405" cy="2088240"/>
            </a:xfrm>
            <a:custGeom>
              <a:avLst/>
              <a:gdLst/>
              <a:ahLst/>
              <a:cxnLst/>
              <a:rect r="r" b="b" t="t" l="l"/>
              <a:pathLst>
                <a:path h="2088240" w="2144405">
                  <a:moveTo>
                    <a:pt x="48494" y="0"/>
                  </a:moveTo>
                  <a:lnTo>
                    <a:pt x="2095912" y="0"/>
                  </a:lnTo>
                  <a:cubicBezTo>
                    <a:pt x="2122694" y="0"/>
                    <a:pt x="2144405" y="21711"/>
                    <a:pt x="2144405" y="48494"/>
                  </a:cubicBezTo>
                  <a:lnTo>
                    <a:pt x="2144405" y="2039746"/>
                  </a:lnTo>
                  <a:cubicBezTo>
                    <a:pt x="2144405" y="2052608"/>
                    <a:pt x="2139296" y="2064942"/>
                    <a:pt x="2130202" y="2074037"/>
                  </a:cubicBezTo>
                  <a:cubicBezTo>
                    <a:pt x="2121108" y="2083131"/>
                    <a:pt x="2108773" y="2088240"/>
                    <a:pt x="2095912" y="2088240"/>
                  </a:cubicBezTo>
                  <a:lnTo>
                    <a:pt x="48494" y="2088240"/>
                  </a:lnTo>
                  <a:cubicBezTo>
                    <a:pt x="21711" y="2088240"/>
                    <a:pt x="0" y="2066529"/>
                    <a:pt x="0" y="2039746"/>
                  </a:cubicBezTo>
                  <a:lnTo>
                    <a:pt x="0" y="48494"/>
                  </a:lnTo>
                  <a:cubicBezTo>
                    <a:pt x="0" y="21711"/>
                    <a:pt x="21711" y="0"/>
                    <a:pt x="48494" y="0"/>
                  </a:cubicBezTo>
                  <a:close/>
                </a:path>
              </a:pathLst>
            </a:custGeom>
            <a:solidFill>
              <a:srgbClr val="16B2AB"/>
            </a:solidFill>
          </p:spPr>
        </p:sp>
        <p:sp>
          <p:nvSpPr>
            <p:cNvPr name="TextBox 9" id="9"/>
            <p:cNvSpPr txBox="true"/>
            <p:nvPr/>
          </p:nvSpPr>
          <p:spPr>
            <a:xfrm>
              <a:off x="0" y="-28575"/>
              <a:ext cx="2144405" cy="2116815"/>
            </a:xfrm>
            <a:prstGeom prst="rect">
              <a:avLst/>
            </a:prstGeom>
          </p:spPr>
          <p:txBody>
            <a:bodyPr anchor="ctr" rtlCol="false" tIns="50800" lIns="50800" bIns="50800" rIns="50800"/>
            <a:lstStyle/>
            <a:p>
              <a:pPr algn="ctr">
                <a:lnSpc>
                  <a:spcPts val="2793"/>
                </a:lnSpc>
              </a:pPr>
            </a:p>
          </p:txBody>
        </p:sp>
      </p:grpSp>
      <p:sp>
        <p:nvSpPr>
          <p:cNvPr name="TextBox 10" id="10"/>
          <p:cNvSpPr txBox="true"/>
          <p:nvPr/>
        </p:nvSpPr>
        <p:spPr>
          <a:xfrm rot="0">
            <a:off x="3463304" y="2064426"/>
            <a:ext cx="7766447" cy="7556632"/>
          </a:xfrm>
          <a:prstGeom prst="rect">
            <a:avLst/>
          </a:prstGeom>
        </p:spPr>
        <p:txBody>
          <a:bodyPr anchor="t" rtlCol="false" tIns="0" lIns="0" bIns="0" rIns="0">
            <a:spAutoFit/>
          </a:bodyPr>
          <a:lstStyle/>
          <a:p>
            <a:pPr algn="ctr">
              <a:lnSpc>
                <a:spcPts val="4303"/>
              </a:lnSpc>
            </a:pPr>
            <a:r>
              <a:rPr lang="en-US" sz="3074" b="true">
                <a:solidFill>
                  <a:srgbClr val="FCFCFC"/>
                </a:solidFill>
                <a:latin typeface="Montserrat Ultra-Bold"/>
                <a:ea typeface="Montserrat Ultra-Bold"/>
                <a:cs typeface="Montserrat Ultra-Bold"/>
                <a:sym typeface="Montserrat Ultra-Bold"/>
              </a:rPr>
              <a:t>Pleins de projets ...</a:t>
            </a:r>
          </a:p>
          <a:p>
            <a:pPr algn="ctr">
              <a:lnSpc>
                <a:spcPts val="4303"/>
              </a:lnSpc>
            </a:pPr>
            <a:r>
              <a:rPr lang="en-US" sz="3074" b="true">
                <a:solidFill>
                  <a:srgbClr val="FCFCFC"/>
                </a:solidFill>
                <a:latin typeface="Montserrat Ultra-Bold"/>
                <a:ea typeface="Montserrat Ultra-Bold"/>
                <a:cs typeface="Montserrat Ultra-Bold"/>
                <a:sym typeface="Montserrat Ultra-Bold"/>
              </a:rPr>
              <a:t>Mais qui se feront :</a:t>
            </a:r>
          </a:p>
          <a:p>
            <a:pPr algn="ctr" marL="663702" indent="-331851" lvl="1">
              <a:lnSpc>
                <a:spcPts val="4303"/>
              </a:lnSpc>
              <a:buFont typeface="Arial"/>
              <a:buChar char="•"/>
            </a:pPr>
            <a:r>
              <a:rPr lang="en-US" b="true" sz="3074">
                <a:solidFill>
                  <a:srgbClr val="FCFCFC"/>
                </a:solidFill>
                <a:latin typeface="Montserrat Ultra-Bold"/>
                <a:ea typeface="Montserrat Ultra-Bold"/>
                <a:cs typeface="Montserrat Ultra-Bold"/>
                <a:sym typeface="Montserrat Ultra-Bold"/>
              </a:rPr>
              <a:t>avec un soutien institutionnel et règlementaire</a:t>
            </a:r>
          </a:p>
          <a:p>
            <a:pPr algn="ctr" marL="663702" indent="-331851" lvl="1">
              <a:lnSpc>
                <a:spcPts val="4303"/>
              </a:lnSpc>
              <a:buFont typeface="Arial"/>
              <a:buChar char="•"/>
            </a:pPr>
            <a:r>
              <a:rPr lang="en-US" b="true" sz="3074">
                <a:solidFill>
                  <a:srgbClr val="FCFCFC"/>
                </a:solidFill>
                <a:latin typeface="Montserrat Ultra-Bold"/>
                <a:ea typeface="Montserrat Ultra-Bold"/>
                <a:cs typeface="Montserrat Ultra-Bold"/>
                <a:sym typeface="Montserrat Ultra-Bold"/>
              </a:rPr>
              <a:t>en interconnexion ville/hôpital</a:t>
            </a:r>
          </a:p>
          <a:p>
            <a:pPr algn="ctr" marL="663702" indent="-331851" lvl="1">
              <a:lnSpc>
                <a:spcPts val="4303"/>
              </a:lnSpc>
              <a:buFont typeface="Arial"/>
              <a:buChar char="•"/>
            </a:pPr>
            <a:r>
              <a:rPr lang="en-US" b="true" sz="3074">
                <a:solidFill>
                  <a:srgbClr val="FCFCFC"/>
                </a:solidFill>
                <a:latin typeface="Montserrat Ultra-Bold"/>
                <a:ea typeface="Montserrat Ultra-Bold"/>
                <a:cs typeface="Montserrat Ultra-Bold"/>
                <a:sym typeface="Montserrat Ultra-Bold"/>
              </a:rPr>
              <a:t>par collaboration pluridisciplinaire et interprofessionnelle</a:t>
            </a:r>
          </a:p>
          <a:p>
            <a:pPr algn="ctr" marL="663702" indent="-331851" lvl="1">
              <a:lnSpc>
                <a:spcPts val="4303"/>
              </a:lnSpc>
              <a:spcBef>
                <a:spcPct val="0"/>
              </a:spcBef>
              <a:buFont typeface="Arial"/>
              <a:buChar char="•"/>
            </a:pPr>
            <a:r>
              <a:rPr lang="en-US" b="true" sz="3074">
                <a:solidFill>
                  <a:srgbClr val="FCFCFC"/>
                </a:solidFill>
                <a:latin typeface="Montserrat Ultra-Bold"/>
                <a:ea typeface="Montserrat Ultra-Bold"/>
                <a:cs typeface="Montserrat Ultra-Bold"/>
                <a:sym typeface="Montserrat Ultra-Bold"/>
              </a:rPr>
              <a:t>en dialogue avec le patient et pour le patient</a:t>
            </a:r>
          </a:p>
          <a:p>
            <a:pPr algn="ctr" marL="663702" indent="-331851" lvl="1">
              <a:lnSpc>
                <a:spcPts val="4303"/>
              </a:lnSpc>
              <a:spcBef>
                <a:spcPct val="0"/>
              </a:spcBef>
              <a:buFont typeface="Arial"/>
              <a:buChar char="•"/>
            </a:pPr>
            <a:r>
              <a:rPr lang="en-US" b="true" sz="3074">
                <a:solidFill>
                  <a:srgbClr val="FCFCFC"/>
                </a:solidFill>
                <a:latin typeface="Montserrat Ultra-Bold"/>
                <a:ea typeface="Montserrat Ultra-Bold"/>
                <a:cs typeface="Montserrat Ultra-Bold"/>
                <a:sym typeface="Montserrat Ultra-Bold"/>
              </a:rPr>
              <a:t>pour répondre à des enjeux de santé publique, environnementaux, au delà d’une logique simplement économique</a:t>
            </a:r>
          </a:p>
        </p:txBody>
      </p:sp>
      <p:sp>
        <p:nvSpPr>
          <p:cNvPr name="Freeform 11" id="11"/>
          <p:cNvSpPr/>
          <p:nvPr/>
        </p:nvSpPr>
        <p:spPr>
          <a:xfrm flipH="false" flipV="false" rot="0">
            <a:off x="12232833" y="2131101"/>
            <a:ext cx="5026467" cy="6831273"/>
          </a:xfrm>
          <a:custGeom>
            <a:avLst/>
            <a:gdLst/>
            <a:ahLst/>
            <a:cxnLst/>
            <a:rect r="r" b="b" t="t" l="l"/>
            <a:pathLst>
              <a:path h="6831273" w="5026467">
                <a:moveTo>
                  <a:pt x="0" y="0"/>
                </a:moveTo>
                <a:lnTo>
                  <a:pt x="5026467" y="0"/>
                </a:lnTo>
                <a:lnTo>
                  <a:pt x="5026467" y="6831273"/>
                </a:lnTo>
                <a:lnTo>
                  <a:pt x="0" y="6831273"/>
                </a:lnTo>
                <a:lnTo>
                  <a:pt x="0" y="0"/>
                </a:lnTo>
                <a:close/>
              </a:path>
            </a:pathLst>
          </a:custGeom>
          <a:blipFill>
            <a:blip r:embed="rId3"/>
            <a:stretch>
              <a:fillRect l="0" t="0" r="0" b="0"/>
            </a:stretch>
          </a:blipFill>
          <a:ln w="38100" cap="sq">
            <a:solidFill>
              <a:srgbClr val="CF1C2B"/>
            </a:solidFill>
            <a:prstDash val="solid"/>
            <a:miter/>
          </a:ln>
        </p:spPr>
      </p:sp>
      <p:sp>
        <p:nvSpPr>
          <p:cNvPr name="TextBox 12" id="12"/>
          <p:cNvSpPr txBox="true"/>
          <p:nvPr/>
        </p:nvSpPr>
        <p:spPr>
          <a:xfrm rot="0">
            <a:off x="2393737" y="425509"/>
            <a:ext cx="15506204" cy="625475"/>
          </a:xfrm>
          <a:prstGeom prst="rect">
            <a:avLst/>
          </a:prstGeom>
        </p:spPr>
        <p:txBody>
          <a:bodyPr anchor="t" rtlCol="false" tIns="0" lIns="0" bIns="0" rIns="0">
            <a:spAutoFit/>
          </a:bodyPr>
          <a:lstStyle/>
          <a:p>
            <a:pPr algn="just">
              <a:lnSpc>
                <a:spcPts val="4599"/>
              </a:lnSpc>
            </a:pPr>
            <a:r>
              <a:rPr lang="en-US" b="true" sz="3999" spc="195">
                <a:solidFill>
                  <a:srgbClr val="2D4F9B"/>
                </a:solidFill>
                <a:latin typeface="Poppins Bold"/>
                <a:ea typeface="Poppins Bold"/>
                <a:cs typeface="Poppins Bold"/>
                <a:sym typeface="Poppins Bold"/>
              </a:rPr>
              <a:t>ET ENSUITE ?</a:t>
            </a:r>
          </a:p>
        </p:txBody>
      </p:sp>
      <p:sp>
        <p:nvSpPr>
          <p:cNvPr name="TextBox 13" id="13"/>
          <p:cNvSpPr txBox="true"/>
          <p:nvPr/>
        </p:nvSpPr>
        <p:spPr>
          <a:xfrm rot="0">
            <a:off x="13217987" y="9220200"/>
            <a:ext cx="3540820" cy="200660"/>
          </a:xfrm>
          <a:prstGeom prst="rect">
            <a:avLst/>
          </a:prstGeom>
        </p:spPr>
        <p:txBody>
          <a:bodyPr anchor="t" rtlCol="false" tIns="0" lIns="0" bIns="0" rIns="0">
            <a:spAutoFit/>
          </a:bodyPr>
          <a:lstStyle/>
          <a:p>
            <a:pPr algn="l">
              <a:lnSpc>
                <a:spcPts val="1540"/>
              </a:lnSpc>
            </a:pPr>
            <a:r>
              <a:rPr lang="en-US" sz="1100" u="sng">
                <a:solidFill>
                  <a:srgbClr val="000000"/>
                </a:solidFill>
                <a:latin typeface="Arimo"/>
                <a:ea typeface="Arimo"/>
                <a:cs typeface="Arimo"/>
                <a:sym typeface="Arimo"/>
                <a:hlinkClick r:id="rId4" tooltip="https://www.sciencespo.fr/liepp/files/cr_deprescription.pdf"/>
              </a:rPr>
              <a:t>https://www.sciencespo.fr/liepp/files/cr_deprescription.pdf</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31370" y="-416143"/>
            <a:ext cx="2362367" cy="2327829"/>
            <a:chOff x="0" y="0"/>
            <a:chExt cx="3149822" cy="3103771"/>
          </a:xfrm>
        </p:grpSpPr>
        <p:grpSp>
          <p:nvGrpSpPr>
            <p:cNvPr name="Group 3" id="3"/>
            <p:cNvGrpSpPr/>
            <p:nvPr/>
          </p:nvGrpSpPr>
          <p:grpSpPr>
            <a:xfrm rot="0">
              <a:off x="621420" y="0"/>
              <a:ext cx="1737376" cy="3044560"/>
              <a:chOff x="0" y="0"/>
              <a:chExt cx="528634" cy="926373"/>
            </a:xfrm>
          </p:grpSpPr>
          <p:sp>
            <p:nvSpPr>
              <p:cNvPr name="Freeform 4" id="4"/>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5" id="5"/>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6" id="6"/>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2"/>
              <a:stretch>
                <a:fillRect l="0" t="0" r="0" b="0"/>
              </a:stretch>
            </a:blipFill>
          </p:spPr>
        </p:sp>
      </p:grpSp>
      <p:sp>
        <p:nvSpPr>
          <p:cNvPr name="Freeform 7" id="7"/>
          <p:cNvSpPr/>
          <p:nvPr/>
        </p:nvSpPr>
        <p:spPr>
          <a:xfrm flipH="false" flipV="false" rot="0">
            <a:off x="6748820" y="1911686"/>
            <a:ext cx="11539180" cy="7918623"/>
          </a:xfrm>
          <a:custGeom>
            <a:avLst/>
            <a:gdLst/>
            <a:ahLst/>
            <a:cxnLst/>
            <a:rect r="r" b="b" t="t" l="l"/>
            <a:pathLst>
              <a:path h="7918623" w="11539180">
                <a:moveTo>
                  <a:pt x="0" y="0"/>
                </a:moveTo>
                <a:lnTo>
                  <a:pt x="11539180" y="0"/>
                </a:lnTo>
                <a:lnTo>
                  <a:pt x="11539180" y="7918623"/>
                </a:lnTo>
                <a:lnTo>
                  <a:pt x="0" y="7918623"/>
                </a:lnTo>
                <a:lnTo>
                  <a:pt x="0" y="0"/>
                </a:lnTo>
                <a:close/>
              </a:path>
            </a:pathLst>
          </a:custGeom>
          <a:blipFill>
            <a:blip r:embed="rId3"/>
            <a:stretch>
              <a:fillRect l="-3266" t="-25950" r="-3743" b="-25114"/>
            </a:stretch>
          </a:blipFill>
        </p:spPr>
      </p:sp>
      <p:sp>
        <p:nvSpPr>
          <p:cNvPr name="Freeform 8" id="8"/>
          <p:cNvSpPr/>
          <p:nvPr/>
        </p:nvSpPr>
        <p:spPr>
          <a:xfrm flipH="false" flipV="false" rot="0">
            <a:off x="457094" y="2375546"/>
            <a:ext cx="6137677" cy="3314346"/>
          </a:xfrm>
          <a:custGeom>
            <a:avLst/>
            <a:gdLst/>
            <a:ahLst/>
            <a:cxnLst/>
            <a:rect r="r" b="b" t="t" l="l"/>
            <a:pathLst>
              <a:path h="3314346" w="6137677">
                <a:moveTo>
                  <a:pt x="0" y="0"/>
                </a:moveTo>
                <a:lnTo>
                  <a:pt x="6137677" y="0"/>
                </a:lnTo>
                <a:lnTo>
                  <a:pt x="6137677" y="3314345"/>
                </a:lnTo>
                <a:lnTo>
                  <a:pt x="0" y="3314345"/>
                </a:lnTo>
                <a:lnTo>
                  <a:pt x="0" y="0"/>
                </a:lnTo>
                <a:close/>
              </a:path>
            </a:pathLst>
          </a:custGeom>
          <a:blipFill>
            <a:blip r:embed="rId4"/>
            <a:stretch>
              <a:fillRect l="0" t="0" r="0" b="0"/>
            </a:stretch>
          </a:blipFill>
        </p:spPr>
      </p:sp>
      <p:sp>
        <p:nvSpPr>
          <p:cNvPr name="Freeform 9" id="9"/>
          <p:cNvSpPr/>
          <p:nvPr/>
        </p:nvSpPr>
        <p:spPr>
          <a:xfrm flipH="false" flipV="false" rot="0">
            <a:off x="216564" y="5868985"/>
            <a:ext cx="6618737" cy="3565844"/>
          </a:xfrm>
          <a:custGeom>
            <a:avLst/>
            <a:gdLst/>
            <a:ahLst/>
            <a:cxnLst/>
            <a:rect r="r" b="b" t="t" l="l"/>
            <a:pathLst>
              <a:path h="3565844" w="6618737">
                <a:moveTo>
                  <a:pt x="0" y="0"/>
                </a:moveTo>
                <a:lnTo>
                  <a:pt x="6618737" y="0"/>
                </a:lnTo>
                <a:lnTo>
                  <a:pt x="6618737" y="3565845"/>
                </a:lnTo>
                <a:lnTo>
                  <a:pt x="0" y="3565845"/>
                </a:lnTo>
                <a:lnTo>
                  <a:pt x="0" y="0"/>
                </a:lnTo>
                <a:close/>
              </a:path>
            </a:pathLst>
          </a:custGeom>
          <a:blipFill>
            <a:blip r:embed="rId5"/>
            <a:stretch>
              <a:fillRect l="0" t="0" r="0" b="0"/>
            </a:stretch>
          </a:blipFill>
        </p:spPr>
      </p:sp>
      <p:grpSp>
        <p:nvGrpSpPr>
          <p:cNvPr name="Group 10" id="10"/>
          <p:cNvGrpSpPr/>
          <p:nvPr/>
        </p:nvGrpSpPr>
        <p:grpSpPr>
          <a:xfrm rot="0">
            <a:off x="216564" y="2057400"/>
            <a:ext cx="6618737" cy="8006715"/>
            <a:chOff x="0" y="0"/>
            <a:chExt cx="1743206" cy="2108764"/>
          </a:xfrm>
        </p:grpSpPr>
        <p:sp>
          <p:nvSpPr>
            <p:cNvPr name="Freeform 11" id="11"/>
            <p:cNvSpPr/>
            <p:nvPr/>
          </p:nvSpPr>
          <p:spPr>
            <a:xfrm flipH="false" flipV="false" rot="0">
              <a:off x="0" y="0"/>
              <a:ext cx="1743206" cy="2108764"/>
            </a:xfrm>
            <a:custGeom>
              <a:avLst/>
              <a:gdLst/>
              <a:ahLst/>
              <a:cxnLst/>
              <a:rect r="r" b="b" t="t" l="l"/>
              <a:pathLst>
                <a:path h="2108764" w="1743206">
                  <a:moveTo>
                    <a:pt x="59655" y="0"/>
                  </a:moveTo>
                  <a:lnTo>
                    <a:pt x="1683552" y="0"/>
                  </a:lnTo>
                  <a:cubicBezTo>
                    <a:pt x="1699373" y="0"/>
                    <a:pt x="1714547" y="6285"/>
                    <a:pt x="1725734" y="17472"/>
                  </a:cubicBezTo>
                  <a:cubicBezTo>
                    <a:pt x="1736921" y="28660"/>
                    <a:pt x="1743206" y="43833"/>
                    <a:pt x="1743206" y="59655"/>
                  </a:cubicBezTo>
                  <a:lnTo>
                    <a:pt x="1743206" y="2049110"/>
                  </a:lnTo>
                  <a:cubicBezTo>
                    <a:pt x="1743206" y="2082056"/>
                    <a:pt x="1716498" y="2108764"/>
                    <a:pt x="1683552" y="2108764"/>
                  </a:cubicBezTo>
                  <a:lnTo>
                    <a:pt x="59655" y="2108764"/>
                  </a:lnTo>
                  <a:cubicBezTo>
                    <a:pt x="43833" y="2108764"/>
                    <a:pt x="28660" y="2102479"/>
                    <a:pt x="17472" y="2091292"/>
                  </a:cubicBezTo>
                  <a:cubicBezTo>
                    <a:pt x="6285" y="2080104"/>
                    <a:pt x="0" y="2064931"/>
                    <a:pt x="0" y="2049110"/>
                  </a:cubicBezTo>
                  <a:lnTo>
                    <a:pt x="0" y="59655"/>
                  </a:lnTo>
                  <a:cubicBezTo>
                    <a:pt x="0" y="26708"/>
                    <a:pt x="26708" y="0"/>
                    <a:pt x="59655" y="0"/>
                  </a:cubicBezTo>
                  <a:close/>
                </a:path>
              </a:pathLst>
            </a:custGeom>
            <a:solidFill>
              <a:srgbClr val="000000">
                <a:alpha val="0"/>
              </a:srgbClr>
            </a:solidFill>
            <a:ln w="38100" cap="rnd">
              <a:solidFill>
                <a:srgbClr val="2D4F9B"/>
              </a:solidFill>
              <a:prstDash val="solid"/>
              <a:round/>
            </a:ln>
          </p:spPr>
        </p:sp>
        <p:sp>
          <p:nvSpPr>
            <p:cNvPr name="TextBox 12" id="12"/>
            <p:cNvSpPr txBox="true"/>
            <p:nvPr/>
          </p:nvSpPr>
          <p:spPr>
            <a:xfrm>
              <a:off x="0" y="-28575"/>
              <a:ext cx="1743206" cy="2137339"/>
            </a:xfrm>
            <a:prstGeom prst="rect">
              <a:avLst/>
            </a:prstGeom>
          </p:spPr>
          <p:txBody>
            <a:bodyPr anchor="ctr" rtlCol="false" tIns="50800" lIns="50800" bIns="50800" rIns="50800"/>
            <a:lstStyle/>
            <a:p>
              <a:pPr algn="ctr">
                <a:lnSpc>
                  <a:spcPts val="2793"/>
                </a:lnSpc>
              </a:pPr>
            </a:p>
          </p:txBody>
        </p:sp>
      </p:grpSp>
      <p:sp>
        <p:nvSpPr>
          <p:cNvPr name="Freeform 13" id="13"/>
          <p:cNvSpPr/>
          <p:nvPr/>
        </p:nvSpPr>
        <p:spPr>
          <a:xfrm flipH="false" flipV="false" rot="0">
            <a:off x="6986741" y="1120598"/>
            <a:ext cx="11301259" cy="791088"/>
          </a:xfrm>
          <a:custGeom>
            <a:avLst/>
            <a:gdLst/>
            <a:ahLst/>
            <a:cxnLst/>
            <a:rect r="r" b="b" t="t" l="l"/>
            <a:pathLst>
              <a:path h="791088" w="11301259">
                <a:moveTo>
                  <a:pt x="0" y="0"/>
                </a:moveTo>
                <a:lnTo>
                  <a:pt x="11301259" y="0"/>
                </a:lnTo>
                <a:lnTo>
                  <a:pt x="11301259" y="791088"/>
                </a:lnTo>
                <a:lnTo>
                  <a:pt x="0" y="791088"/>
                </a:lnTo>
                <a:lnTo>
                  <a:pt x="0" y="0"/>
                </a:lnTo>
                <a:close/>
              </a:path>
            </a:pathLst>
          </a:custGeom>
          <a:blipFill>
            <a:blip r:embed="rId6"/>
            <a:stretch>
              <a:fillRect l="0" t="0" r="0" b="0"/>
            </a:stretch>
          </a:blipFill>
        </p:spPr>
      </p:sp>
      <p:sp>
        <p:nvSpPr>
          <p:cNvPr name="TextBox 14" id="14"/>
          <p:cNvSpPr txBox="true"/>
          <p:nvPr/>
        </p:nvSpPr>
        <p:spPr>
          <a:xfrm rot="0">
            <a:off x="2393737" y="425509"/>
            <a:ext cx="15506204" cy="625475"/>
          </a:xfrm>
          <a:prstGeom prst="rect">
            <a:avLst/>
          </a:prstGeom>
        </p:spPr>
        <p:txBody>
          <a:bodyPr anchor="t" rtlCol="false" tIns="0" lIns="0" bIns="0" rIns="0">
            <a:spAutoFit/>
          </a:bodyPr>
          <a:lstStyle/>
          <a:p>
            <a:pPr algn="just">
              <a:lnSpc>
                <a:spcPts val="4599"/>
              </a:lnSpc>
            </a:pPr>
            <a:r>
              <a:rPr lang="en-US" b="true" sz="3999" spc="195">
                <a:solidFill>
                  <a:srgbClr val="2D4F9B"/>
                </a:solidFill>
                <a:latin typeface="Poppins Bold"/>
                <a:ea typeface="Poppins Bold"/>
                <a:cs typeface="Poppins Bold"/>
                <a:sym typeface="Poppins Bold"/>
              </a:rPr>
              <a:t>ÉCOPRESCRIPTION</a:t>
            </a:r>
          </a:p>
        </p:txBody>
      </p:sp>
      <p:sp>
        <p:nvSpPr>
          <p:cNvPr name="TextBox 15" id="15"/>
          <p:cNvSpPr txBox="true"/>
          <p:nvPr/>
        </p:nvSpPr>
        <p:spPr>
          <a:xfrm rot="0">
            <a:off x="7171229" y="9735185"/>
            <a:ext cx="9931641" cy="391159"/>
          </a:xfrm>
          <a:prstGeom prst="rect">
            <a:avLst/>
          </a:prstGeom>
        </p:spPr>
        <p:txBody>
          <a:bodyPr anchor="t" rtlCol="false" tIns="0" lIns="0" bIns="0" rIns="0">
            <a:spAutoFit/>
          </a:bodyPr>
          <a:lstStyle/>
          <a:p>
            <a:pPr algn="l">
              <a:lnSpc>
                <a:spcPts val="1540"/>
              </a:lnSpc>
            </a:pPr>
            <a:r>
              <a:rPr lang="en-US" sz="1100" u="sng">
                <a:solidFill>
                  <a:srgbClr val="000000"/>
                </a:solidFill>
                <a:latin typeface="Arimo"/>
                <a:ea typeface="Arimo"/>
                <a:cs typeface="Arimo"/>
                <a:sym typeface="Arimo"/>
              </a:rPr>
              <a:t>https://www.omedit-normandie.fr/media-files/44068/ecoprescription.pdf</a:t>
            </a:r>
            <a:r>
              <a:rPr lang="en-US" sz="1100">
                <a:solidFill>
                  <a:srgbClr val="000000"/>
                </a:solidFill>
                <a:latin typeface="Arimo"/>
                <a:ea typeface="Arimo"/>
                <a:cs typeface="Arimo"/>
                <a:sym typeface="Arimo"/>
              </a:rPr>
              <a:t> </a:t>
            </a:r>
          </a:p>
          <a:p>
            <a:pPr algn="l">
              <a:lnSpc>
                <a:spcPts val="1540"/>
              </a:lnSpc>
            </a:pPr>
            <a:r>
              <a:rPr lang="en-US" sz="1100" u="sng">
                <a:solidFill>
                  <a:srgbClr val="000000"/>
                </a:solidFill>
                <a:latin typeface="Arimo"/>
                <a:ea typeface="Arimo"/>
                <a:cs typeface="Arimo"/>
                <a:sym typeface="Arimo"/>
              </a:rPr>
              <a:t>https://www.omedit-normandie.fr/media-files/42543/these-salome-dupray-definition-des-principes-de-l-ecoprescription.pdf</a:t>
            </a:r>
          </a:p>
        </p:txBody>
      </p:sp>
      <p:sp>
        <p:nvSpPr>
          <p:cNvPr name="TextBox 16" id="16"/>
          <p:cNvSpPr txBox="true"/>
          <p:nvPr/>
        </p:nvSpPr>
        <p:spPr>
          <a:xfrm rot="0">
            <a:off x="1403054" y="9749155"/>
            <a:ext cx="4042529" cy="200660"/>
          </a:xfrm>
          <a:prstGeom prst="rect">
            <a:avLst/>
          </a:prstGeom>
        </p:spPr>
        <p:txBody>
          <a:bodyPr anchor="t" rtlCol="false" tIns="0" lIns="0" bIns="0" rIns="0">
            <a:spAutoFit/>
          </a:bodyPr>
          <a:lstStyle/>
          <a:p>
            <a:pPr algn="ctr">
              <a:lnSpc>
                <a:spcPts val="1539"/>
              </a:lnSpc>
              <a:spcBef>
                <a:spcPct val="0"/>
              </a:spcBef>
            </a:pPr>
            <a:r>
              <a:rPr lang="en-US" sz="1099" u="sng">
                <a:solidFill>
                  <a:srgbClr val="2D4F9B"/>
                </a:solidFill>
                <a:latin typeface="Arimo"/>
                <a:ea typeface="Arimo"/>
                <a:cs typeface="Arimo"/>
                <a:sym typeface="Arimo"/>
              </a:rPr>
              <a:t>Décarboner la santé pour soigner durablement - The Shift Project</a:t>
            </a:r>
          </a:p>
        </p:txBody>
      </p:sp>
      <p:sp>
        <p:nvSpPr>
          <p:cNvPr name="TextBox 17" id="17"/>
          <p:cNvSpPr txBox="true"/>
          <p:nvPr/>
        </p:nvSpPr>
        <p:spPr>
          <a:xfrm rot="5400000">
            <a:off x="-2192624" y="5635406"/>
            <a:ext cx="6633572" cy="786270"/>
          </a:xfrm>
          <a:prstGeom prst="rect">
            <a:avLst/>
          </a:prstGeom>
        </p:spPr>
        <p:txBody>
          <a:bodyPr anchor="t" rtlCol="false" tIns="0" lIns="0" bIns="0" rIns="0">
            <a:spAutoFit/>
          </a:bodyPr>
          <a:lstStyle/>
          <a:p>
            <a:pPr algn="ctr">
              <a:lnSpc>
                <a:spcPts val="6458"/>
              </a:lnSpc>
            </a:pP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31370" y="-416143"/>
            <a:ext cx="2362367" cy="2327829"/>
            <a:chOff x="0" y="0"/>
            <a:chExt cx="3149822" cy="3103771"/>
          </a:xfrm>
        </p:grpSpPr>
        <p:grpSp>
          <p:nvGrpSpPr>
            <p:cNvPr name="Group 3" id="3"/>
            <p:cNvGrpSpPr/>
            <p:nvPr/>
          </p:nvGrpSpPr>
          <p:grpSpPr>
            <a:xfrm rot="0">
              <a:off x="621420" y="0"/>
              <a:ext cx="1737376" cy="3044560"/>
              <a:chOff x="0" y="0"/>
              <a:chExt cx="528634" cy="926373"/>
            </a:xfrm>
          </p:grpSpPr>
          <p:sp>
            <p:nvSpPr>
              <p:cNvPr name="Freeform 4" id="4"/>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5" id="5"/>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6" id="6"/>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2"/>
              <a:stretch>
                <a:fillRect l="0" t="0" r="0" b="0"/>
              </a:stretch>
            </a:blipFill>
          </p:spPr>
        </p:sp>
      </p:grpSp>
      <p:sp>
        <p:nvSpPr>
          <p:cNvPr name="Freeform 7" id="7"/>
          <p:cNvSpPr/>
          <p:nvPr/>
        </p:nvSpPr>
        <p:spPr>
          <a:xfrm flipH="false" flipV="false" rot="0">
            <a:off x="2052527" y="1050984"/>
            <a:ext cx="8100188" cy="9236016"/>
          </a:xfrm>
          <a:custGeom>
            <a:avLst/>
            <a:gdLst/>
            <a:ahLst/>
            <a:cxnLst/>
            <a:rect r="r" b="b" t="t" l="l"/>
            <a:pathLst>
              <a:path h="9236016" w="8100188">
                <a:moveTo>
                  <a:pt x="0" y="0"/>
                </a:moveTo>
                <a:lnTo>
                  <a:pt x="8100188" y="0"/>
                </a:lnTo>
                <a:lnTo>
                  <a:pt x="8100188" y="9236016"/>
                </a:lnTo>
                <a:lnTo>
                  <a:pt x="0" y="9236016"/>
                </a:lnTo>
                <a:lnTo>
                  <a:pt x="0" y="0"/>
                </a:lnTo>
                <a:close/>
              </a:path>
            </a:pathLst>
          </a:custGeom>
          <a:blipFill>
            <a:blip r:embed="rId3"/>
            <a:stretch>
              <a:fillRect l="0" t="-12259" r="0" b="-4095"/>
            </a:stretch>
          </a:blipFill>
        </p:spPr>
      </p:sp>
      <p:sp>
        <p:nvSpPr>
          <p:cNvPr name="Freeform 8" id="8"/>
          <p:cNvSpPr/>
          <p:nvPr/>
        </p:nvSpPr>
        <p:spPr>
          <a:xfrm flipH="false" flipV="false" rot="0">
            <a:off x="9942748" y="1541089"/>
            <a:ext cx="8345252" cy="7969716"/>
          </a:xfrm>
          <a:custGeom>
            <a:avLst/>
            <a:gdLst/>
            <a:ahLst/>
            <a:cxnLst/>
            <a:rect r="r" b="b" t="t" l="l"/>
            <a:pathLst>
              <a:path h="7969716" w="8345252">
                <a:moveTo>
                  <a:pt x="0" y="0"/>
                </a:moveTo>
                <a:lnTo>
                  <a:pt x="8345252" y="0"/>
                </a:lnTo>
                <a:lnTo>
                  <a:pt x="8345252" y="7969716"/>
                </a:lnTo>
                <a:lnTo>
                  <a:pt x="0" y="7969716"/>
                </a:lnTo>
                <a:lnTo>
                  <a:pt x="0" y="0"/>
                </a:lnTo>
                <a:close/>
              </a:path>
            </a:pathLst>
          </a:custGeom>
          <a:blipFill>
            <a:blip r:embed="rId4"/>
            <a:stretch>
              <a:fillRect l="0" t="0" r="0" b="0"/>
            </a:stretch>
          </a:blipFill>
        </p:spPr>
      </p:sp>
      <p:sp>
        <p:nvSpPr>
          <p:cNvPr name="Freeform 9" id="9"/>
          <p:cNvSpPr/>
          <p:nvPr/>
        </p:nvSpPr>
        <p:spPr>
          <a:xfrm flipH="false" flipV="false" rot="0">
            <a:off x="318260" y="3307916"/>
            <a:ext cx="2075477" cy="3671168"/>
          </a:xfrm>
          <a:custGeom>
            <a:avLst/>
            <a:gdLst/>
            <a:ahLst/>
            <a:cxnLst/>
            <a:rect r="r" b="b" t="t" l="l"/>
            <a:pathLst>
              <a:path h="3671168" w="2075477">
                <a:moveTo>
                  <a:pt x="0" y="0"/>
                </a:moveTo>
                <a:lnTo>
                  <a:pt x="2075477" y="0"/>
                </a:lnTo>
                <a:lnTo>
                  <a:pt x="2075477" y="3671168"/>
                </a:lnTo>
                <a:lnTo>
                  <a:pt x="0" y="3671168"/>
                </a:lnTo>
                <a:lnTo>
                  <a:pt x="0" y="0"/>
                </a:lnTo>
                <a:close/>
              </a:path>
            </a:pathLst>
          </a:custGeom>
          <a:blipFill>
            <a:blip r:embed="rId5"/>
            <a:stretch>
              <a:fillRect l="0" t="0" r="0" b="0"/>
            </a:stretch>
          </a:blipFill>
        </p:spPr>
      </p:sp>
      <p:sp>
        <p:nvSpPr>
          <p:cNvPr name="TextBox 10" id="10"/>
          <p:cNvSpPr txBox="true"/>
          <p:nvPr/>
        </p:nvSpPr>
        <p:spPr>
          <a:xfrm rot="0">
            <a:off x="2393737" y="425509"/>
            <a:ext cx="15506204" cy="625475"/>
          </a:xfrm>
          <a:prstGeom prst="rect">
            <a:avLst/>
          </a:prstGeom>
        </p:spPr>
        <p:txBody>
          <a:bodyPr anchor="t" rtlCol="false" tIns="0" lIns="0" bIns="0" rIns="0">
            <a:spAutoFit/>
          </a:bodyPr>
          <a:lstStyle/>
          <a:p>
            <a:pPr algn="just">
              <a:lnSpc>
                <a:spcPts val="4599"/>
              </a:lnSpc>
            </a:pPr>
            <a:r>
              <a:rPr lang="en-US" b="true" sz="3999" spc="195">
                <a:solidFill>
                  <a:srgbClr val="2D4F9B"/>
                </a:solidFill>
                <a:latin typeface="Poppins Bold"/>
                <a:ea typeface="Poppins Bold"/>
                <a:cs typeface="Poppins Bold"/>
                <a:sym typeface="Poppins Bold"/>
              </a:rPr>
              <a:t>ÉCOPRESCRIPTION</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31370" y="-416143"/>
            <a:ext cx="2362367" cy="2327829"/>
            <a:chOff x="0" y="0"/>
            <a:chExt cx="3149822" cy="3103771"/>
          </a:xfrm>
        </p:grpSpPr>
        <p:grpSp>
          <p:nvGrpSpPr>
            <p:cNvPr name="Group 3" id="3"/>
            <p:cNvGrpSpPr/>
            <p:nvPr/>
          </p:nvGrpSpPr>
          <p:grpSpPr>
            <a:xfrm rot="0">
              <a:off x="621420" y="0"/>
              <a:ext cx="1737376" cy="3044560"/>
              <a:chOff x="0" y="0"/>
              <a:chExt cx="528634" cy="926373"/>
            </a:xfrm>
          </p:grpSpPr>
          <p:sp>
            <p:nvSpPr>
              <p:cNvPr name="Freeform 4" id="4"/>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5" id="5"/>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6" id="6"/>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2"/>
              <a:stretch>
                <a:fillRect l="0" t="0" r="0" b="0"/>
              </a:stretch>
            </a:blipFill>
          </p:spPr>
        </p:sp>
      </p:grpSp>
      <p:sp>
        <p:nvSpPr>
          <p:cNvPr name="Freeform 7" id="7"/>
          <p:cNvSpPr/>
          <p:nvPr/>
        </p:nvSpPr>
        <p:spPr>
          <a:xfrm flipH="false" flipV="false" rot="0">
            <a:off x="252297" y="2271446"/>
            <a:ext cx="9658430" cy="6824294"/>
          </a:xfrm>
          <a:custGeom>
            <a:avLst/>
            <a:gdLst/>
            <a:ahLst/>
            <a:cxnLst/>
            <a:rect r="r" b="b" t="t" l="l"/>
            <a:pathLst>
              <a:path h="6824294" w="9658430">
                <a:moveTo>
                  <a:pt x="0" y="0"/>
                </a:moveTo>
                <a:lnTo>
                  <a:pt x="9658430" y="0"/>
                </a:lnTo>
                <a:lnTo>
                  <a:pt x="9658430" y="6824294"/>
                </a:lnTo>
                <a:lnTo>
                  <a:pt x="0" y="6824294"/>
                </a:lnTo>
                <a:lnTo>
                  <a:pt x="0" y="0"/>
                </a:lnTo>
                <a:close/>
              </a:path>
            </a:pathLst>
          </a:custGeom>
          <a:blipFill>
            <a:blip r:embed="rId3"/>
            <a:stretch>
              <a:fillRect l="0" t="-42297" r="0" b="0"/>
            </a:stretch>
          </a:blipFill>
        </p:spPr>
      </p:sp>
      <p:sp>
        <p:nvSpPr>
          <p:cNvPr name="Freeform 8" id="8"/>
          <p:cNvSpPr/>
          <p:nvPr/>
        </p:nvSpPr>
        <p:spPr>
          <a:xfrm flipH="false" flipV="false" rot="0">
            <a:off x="10737261" y="1050984"/>
            <a:ext cx="5768940" cy="6356958"/>
          </a:xfrm>
          <a:custGeom>
            <a:avLst/>
            <a:gdLst/>
            <a:ahLst/>
            <a:cxnLst/>
            <a:rect r="r" b="b" t="t" l="l"/>
            <a:pathLst>
              <a:path h="6356958" w="5768940">
                <a:moveTo>
                  <a:pt x="0" y="0"/>
                </a:moveTo>
                <a:lnTo>
                  <a:pt x="5768939" y="0"/>
                </a:lnTo>
                <a:lnTo>
                  <a:pt x="5768939" y="6356958"/>
                </a:lnTo>
                <a:lnTo>
                  <a:pt x="0" y="6356958"/>
                </a:lnTo>
                <a:lnTo>
                  <a:pt x="0" y="0"/>
                </a:lnTo>
                <a:close/>
              </a:path>
            </a:pathLst>
          </a:custGeom>
          <a:blipFill>
            <a:blip r:embed="rId4"/>
            <a:stretch>
              <a:fillRect l="0" t="0" r="0" b="0"/>
            </a:stretch>
          </a:blipFill>
        </p:spPr>
      </p:sp>
      <p:sp>
        <p:nvSpPr>
          <p:cNvPr name="Freeform 9" id="9"/>
          <p:cNvSpPr/>
          <p:nvPr/>
        </p:nvSpPr>
        <p:spPr>
          <a:xfrm flipH="false" flipV="false" rot="0">
            <a:off x="10489337" y="7191780"/>
            <a:ext cx="6264786" cy="3088399"/>
          </a:xfrm>
          <a:custGeom>
            <a:avLst/>
            <a:gdLst/>
            <a:ahLst/>
            <a:cxnLst/>
            <a:rect r="r" b="b" t="t" l="l"/>
            <a:pathLst>
              <a:path h="3088399" w="6264786">
                <a:moveTo>
                  <a:pt x="0" y="0"/>
                </a:moveTo>
                <a:lnTo>
                  <a:pt x="6264787" y="0"/>
                </a:lnTo>
                <a:lnTo>
                  <a:pt x="6264787" y="3088399"/>
                </a:lnTo>
                <a:lnTo>
                  <a:pt x="0" y="3088399"/>
                </a:lnTo>
                <a:lnTo>
                  <a:pt x="0" y="0"/>
                </a:lnTo>
                <a:close/>
              </a:path>
            </a:pathLst>
          </a:custGeom>
          <a:blipFill>
            <a:blip r:embed="rId5"/>
            <a:stretch>
              <a:fillRect l="0" t="0" r="0" b="0"/>
            </a:stretch>
          </a:blipFill>
        </p:spPr>
      </p:sp>
      <p:sp>
        <p:nvSpPr>
          <p:cNvPr name="TextBox 10" id="10"/>
          <p:cNvSpPr txBox="true"/>
          <p:nvPr/>
        </p:nvSpPr>
        <p:spPr>
          <a:xfrm rot="0">
            <a:off x="2393737" y="425509"/>
            <a:ext cx="15506204" cy="625475"/>
          </a:xfrm>
          <a:prstGeom prst="rect">
            <a:avLst/>
          </a:prstGeom>
        </p:spPr>
        <p:txBody>
          <a:bodyPr anchor="t" rtlCol="false" tIns="0" lIns="0" bIns="0" rIns="0">
            <a:spAutoFit/>
          </a:bodyPr>
          <a:lstStyle/>
          <a:p>
            <a:pPr algn="just">
              <a:lnSpc>
                <a:spcPts val="4599"/>
              </a:lnSpc>
            </a:pPr>
            <a:r>
              <a:rPr lang="en-US" b="true" sz="3999" spc="195">
                <a:solidFill>
                  <a:srgbClr val="2D4F9B"/>
                </a:solidFill>
                <a:latin typeface="Poppins Bold"/>
                <a:ea typeface="Poppins Bold"/>
                <a:cs typeface="Poppins Bold"/>
                <a:sym typeface="Poppins Bold"/>
              </a:rPr>
              <a:t>ÉCOPRESCRIPTION : EXEMPLE DES ANTIBIOTIQUES</a:t>
            </a:r>
          </a:p>
        </p:txBody>
      </p:sp>
      <p:sp>
        <p:nvSpPr>
          <p:cNvPr name="TextBox 11" id="11"/>
          <p:cNvSpPr txBox="true"/>
          <p:nvPr/>
        </p:nvSpPr>
        <p:spPr>
          <a:xfrm rot="5400000">
            <a:off x="-2192624" y="5635406"/>
            <a:ext cx="6633572" cy="786270"/>
          </a:xfrm>
          <a:prstGeom prst="rect">
            <a:avLst/>
          </a:prstGeom>
        </p:spPr>
        <p:txBody>
          <a:bodyPr anchor="t" rtlCol="false" tIns="0" lIns="0" bIns="0" rIns="0">
            <a:spAutoFit/>
          </a:bodyPr>
          <a:lstStyle/>
          <a:p>
            <a:pPr algn="ctr">
              <a:lnSpc>
                <a:spcPts val="6458"/>
              </a:lnSpc>
            </a:pPr>
          </a:p>
        </p:txBody>
      </p:sp>
      <p:sp>
        <p:nvSpPr>
          <p:cNvPr name="TextBox 12" id="12"/>
          <p:cNvSpPr txBox="true"/>
          <p:nvPr/>
        </p:nvSpPr>
        <p:spPr>
          <a:xfrm rot="0">
            <a:off x="1212554" y="9057640"/>
            <a:ext cx="1809036" cy="200660"/>
          </a:xfrm>
          <a:prstGeom prst="rect">
            <a:avLst/>
          </a:prstGeom>
        </p:spPr>
        <p:txBody>
          <a:bodyPr anchor="t" rtlCol="false" tIns="0" lIns="0" bIns="0" rIns="0">
            <a:spAutoFit/>
          </a:bodyPr>
          <a:lstStyle/>
          <a:p>
            <a:pPr algn="ctr">
              <a:lnSpc>
                <a:spcPts val="1540"/>
              </a:lnSpc>
              <a:spcBef>
                <a:spcPct val="0"/>
              </a:spcBef>
            </a:pPr>
            <a:r>
              <a:rPr lang="en-US" sz="1100" u="sng">
                <a:solidFill>
                  <a:srgbClr val="000000"/>
                </a:solidFill>
                <a:latin typeface="Arimo"/>
                <a:ea typeface="Arimo"/>
                <a:cs typeface="Arimo"/>
                <a:sym typeface="Arimo"/>
              </a:rPr>
              <a:t>ecoprescription-antibio-1-.pdf</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31370" y="-416143"/>
            <a:ext cx="2362367" cy="2327829"/>
            <a:chOff x="0" y="0"/>
            <a:chExt cx="3149822" cy="3103771"/>
          </a:xfrm>
        </p:grpSpPr>
        <p:grpSp>
          <p:nvGrpSpPr>
            <p:cNvPr name="Group 3" id="3"/>
            <p:cNvGrpSpPr/>
            <p:nvPr/>
          </p:nvGrpSpPr>
          <p:grpSpPr>
            <a:xfrm rot="0">
              <a:off x="621420" y="0"/>
              <a:ext cx="1737376" cy="3044560"/>
              <a:chOff x="0" y="0"/>
              <a:chExt cx="528634" cy="926373"/>
            </a:xfrm>
          </p:grpSpPr>
          <p:sp>
            <p:nvSpPr>
              <p:cNvPr name="Freeform 4" id="4"/>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5" id="5"/>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6" id="6"/>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2"/>
              <a:stretch>
                <a:fillRect l="0" t="0" r="0" b="0"/>
              </a:stretch>
            </a:blipFill>
          </p:spPr>
        </p:sp>
      </p:grpSp>
      <p:sp>
        <p:nvSpPr>
          <p:cNvPr name="TextBox 7" id="7"/>
          <p:cNvSpPr txBox="true"/>
          <p:nvPr/>
        </p:nvSpPr>
        <p:spPr>
          <a:xfrm rot="0">
            <a:off x="2393737" y="425509"/>
            <a:ext cx="15506204" cy="625475"/>
          </a:xfrm>
          <a:prstGeom prst="rect">
            <a:avLst/>
          </a:prstGeom>
        </p:spPr>
        <p:txBody>
          <a:bodyPr anchor="t" rtlCol="false" tIns="0" lIns="0" bIns="0" rIns="0">
            <a:spAutoFit/>
          </a:bodyPr>
          <a:lstStyle/>
          <a:p>
            <a:pPr algn="just">
              <a:lnSpc>
                <a:spcPts val="4599"/>
              </a:lnSpc>
            </a:pPr>
            <a:r>
              <a:rPr lang="en-US" b="true" sz="3999" spc="195">
                <a:solidFill>
                  <a:srgbClr val="2D4F9B"/>
                </a:solidFill>
                <a:latin typeface="Poppins Bold"/>
                <a:ea typeface="Poppins Bold"/>
                <a:cs typeface="Poppins Bold"/>
                <a:sym typeface="Poppins Bold"/>
              </a:rPr>
              <a:t>ATELIER PLAN HEALTH FAIRE® </a:t>
            </a:r>
          </a:p>
        </p:txBody>
      </p:sp>
      <p:sp>
        <p:nvSpPr>
          <p:cNvPr name="Freeform 8" id="8"/>
          <p:cNvSpPr/>
          <p:nvPr/>
        </p:nvSpPr>
        <p:spPr>
          <a:xfrm flipH="false" flipV="false" rot="0">
            <a:off x="14524427" y="-216517"/>
            <a:ext cx="3879574" cy="4973813"/>
          </a:xfrm>
          <a:custGeom>
            <a:avLst/>
            <a:gdLst/>
            <a:ahLst/>
            <a:cxnLst/>
            <a:rect r="r" b="b" t="t" l="l"/>
            <a:pathLst>
              <a:path h="4973813" w="3879574">
                <a:moveTo>
                  <a:pt x="0" y="0"/>
                </a:moveTo>
                <a:lnTo>
                  <a:pt x="3879574" y="0"/>
                </a:lnTo>
                <a:lnTo>
                  <a:pt x="3879574" y="4973813"/>
                </a:lnTo>
                <a:lnTo>
                  <a:pt x="0" y="4973813"/>
                </a:lnTo>
                <a:lnTo>
                  <a:pt x="0" y="0"/>
                </a:lnTo>
                <a:close/>
              </a:path>
            </a:pathLst>
          </a:custGeom>
          <a:blipFill>
            <a:blip r:embed="rId3"/>
            <a:stretch>
              <a:fillRect l="0" t="0" r="0" b="0"/>
            </a:stretch>
          </a:blipFill>
        </p:spPr>
      </p:sp>
      <p:grpSp>
        <p:nvGrpSpPr>
          <p:cNvPr name="Group 9" id="9"/>
          <p:cNvGrpSpPr/>
          <p:nvPr/>
        </p:nvGrpSpPr>
        <p:grpSpPr>
          <a:xfrm rot="0">
            <a:off x="12461608" y="6151591"/>
            <a:ext cx="5609721" cy="997414"/>
            <a:chOff x="0" y="0"/>
            <a:chExt cx="1582101" cy="281299"/>
          </a:xfrm>
        </p:grpSpPr>
        <p:sp>
          <p:nvSpPr>
            <p:cNvPr name="Freeform 10" id="10"/>
            <p:cNvSpPr/>
            <p:nvPr/>
          </p:nvSpPr>
          <p:spPr>
            <a:xfrm flipH="false" flipV="false" rot="0">
              <a:off x="0" y="0"/>
              <a:ext cx="1582101" cy="281299"/>
            </a:xfrm>
            <a:custGeom>
              <a:avLst/>
              <a:gdLst/>
              <a:ahLst/>
              <a:cxnLst/>
              <a:rect r="r" b="b" t="t" l="l"/>
              <a:pathLst>
                <a:path h="281299" w="1582101">
                  <a:moveTo>
                    <a:pt x="0" y="0"/>
                  </a:moveTo>
                  <a:lnTo>
                    <a:pt x="1582101" y="0"/>
                  </a:lnTo>
                  <a:lnTo>
                    <a:pt x="1582101" y="281299"/>
                  </a:lnTo>
                  <a:lnTo>
                    <a:pt x="0" y="281299"/>
                  </a:lnTo>
                  <a:close/>
                </a:path>
              </a:pathLst>
            </a:custGeom>
            <a:solidFill>
              <a:srgbClr val="1C41C2"/>
            </a:solidFill>
          </p:spPr>
        </p:sp>
        <p:sp>
          <p:nvSpPr>
            <p:cNvPr name="TextBox 11" id="11"/>
            <p:cNvSpPr txBox="true"/>
            <p:nvPr/>
          </p:nvSpPr>
          <p:spPr>
            <a:xfrm>
              <a:off x="0" y="-38100"/>
              <a:ext cx="1582101" cy="319399"/>
            </a:xfrm>
            <a:prstGeom prst="rect">
              <a:avLst/>
            </a:prstGeom>
          </p:spPr>
          <p:txBody>
            <a:bodyPr anchor="ctr" rtlCol="false" tIns="30169" lIns="30169" bIns="30169" rIns="30169"/>
            <a:lstStyle/>
            <a:p>
              <a:pPr algn="ctr">
                <a:lnSpc>
                  <a:spcPts val="3457"/>
                </a:lnSpc>
              </a:pPr>
              <a:r>
                <a:rPr lang="en-US" b="true" sz="2469">
                  <a:solidFill>
                    <a:srgbClr val="FFFFFF"/>
                  </a:solidFill>
                  <a:latin typeface="Open Sans 1 Bold"/>
                  <a:ea typeface="Open Sans 1 Bold"/>
                  <a:cs typeface="Open Sans 1 Bold"/>
                  <a:sym typeface="Open Sans 1 Bold"/>
                </a:rPr>
                <a:t>1er atelier organisé le 4 juin à Nancy</a:t>
              </a:r>
            </a:p>
          </p:txBody>
        </p:sp>
      </p:grpSp>
      <p:grpSp>
        <p:nvGrpSpPr>
          <p:cNvPr name="Group 12" id="12"/>
          <p:cNvGrpSpPr/>
          <p:nvPr/>
        </p:nvGrpSpPr>
        <p:grpSpPr>
          <a:xfrm rot="0">
            <a:off x="14524427" y="4445262"/>
            <a:ext cx="3546902" cy="1592134"/>
            <a:chOff x="0" y="0"/>
            <a:chExt cx="4729203" cy="2122845"/>
          </a:xfrm>
        </p:grpSpPr>
        <p:sp>
          <p:nvSpPr>
            <p:cNvPr name="Freeform 13" id="13"/>
            <p:cNvSpPr/>
            <p:nvPr/>
          </p:nvSpPr>
          <p:spPr>
            <a:xfrm flipH="false" flipV="false" rot="0">
              <a:off x="4938" y="0"/>
              <a:ext cx="4568735" cy="1243908"/>
            </a:xfrm>
            <a:custGeom>
              <a:avLst/>
              <a:gdLst/>
              <a:ahLst/>
              <a:cxnLst/>
              <a:rect r="r" b="b" t="t" l="l"/>
              <a:pathLst>
                <a:path h="1243908" w="4568735">
                  <a:moveTo>
                    <a:pt x="0" y="0"/>
                  </a:moveTo>
                  <a:lnTo>
                    <a:pt x="4568735" y="0"/>
                  </a:lnTo>
                  <a:lnTo>
                    <a:pt x="4568735" y="1243908"/>
                  </a:lnTo>
                  <a:lnTo>
                    <a:pt x="0" y="1243908"/>
                  </a:lnTo>
                  <a:lnTo>
                    <a:pt x="0" y="0"/>
                  </a:lnTo>
                  <a:close/>
                </a:path>
              </a:pathLst>
            </a:custGeom>
            <a:blipFill>
              <a:blip r:embed="rId4"/>
              <a:stretch>
                <a:fillRect l="0" t="0" r="-134206" b="0"/>
              </a:stretch>
            </a:blipFill>
          </p:spPr>
        </p:sp>
        <p:sp>
          <p:nvSpPr>
            <p:cNvPr name="Freeform 14" id="14"/>
            <p:cNvSpPr/>
            <p:nvPr/>
          </p:nvSpPr>
          <p:spPr>
            <a:xfrm flipH="false" flipV="false" rot="0">
              <a:off x="3112079" y="955506"/>
              <a:ext cx="1617124" cy="1108395"/>
            </a:xfrm>
            <a:custGeom>
              <a:avLst/>
              <a:gdLst/>
              <a:ahLst/>
              <a:cxnLst/>
              <a:rect r="r" b="b" t="t" l="l"/>
              <a:pathLst>
                <a:path h="1108395" w="1617124">
                  <a:moveTo>
                    <a:pt x="0" y="0"/>
                  </a:moveTo>
                  <a:lnTo>
                    <a:pt x="1617124" y="0"/>
                  </a:lnTo>
                  <a:lnTo>
                    <a:pt x="1617124" y="1108395"/>
                  </a:lnTo>
                  <a:lnTo>
                    <a:pt x="0" y="1108395"/>
                  </a:lnTo>
                  <a:lnTo>
                    <a:pt x="0" y="0"/>
                  </a:lnTo>
                  <a:close/>
                </a:path>
              </a:pathLst>
            </a:custGeom>
            <a:blipFill>
              <a:blip r:embed="rId4"/>
              <a:stretch>
                <a:fillRect l="-386935" t="0" r="-102665" b="0"/>
              </a:stretch>
            </a:blipFill>
          </p:spPr>
        </p:sp>
        <p:sp>
          <p:nvSpPr>
            <p:cNvPr name="Freeform 15" id="15"/>
            <p:cNvSpPr/>
            <p:nvPr/>
          </p:nvSpPr>
          <p:spPr>
            <a:xfrm flipH="false" flipV="false" rot="0">
              <a:off x="0" y="1243908"/>
              <a:ext cx="2445946" cy="878937"/>
            </a:xfrm>
            <a:custGeom>
              <a:avLst/>
              <a:gdLst/>
              <a:ahLst/>
              <a:cxnLst/>
              <a:rect r="r" b="b" t="t" l="l"/>
              <a:pathLst>
                <a:path h="878937" w="2445946">
                  <a:moveTo>
                    <a:pt x="0" y="0"/>
                  </a:moveTo>
                  <a:lnTo>
                    <a:pt x="2445946" y="0"/>
                  </a:lnTo>
                  <a:lnTo>
                    <a:pt x="2445946" y="878937"/>
                  </a:lnTo>
                  <a:lnTo>
                    <a:pt x="0" y="878937"/>
                  </a:lnTo>
                  <a:lnTo>
                    <a:pt x="0" y="0"/>
                  </a:lnTo>
                  <a:close/>
                </a:path>
              </a:pathLst>
            </a:custGeom>
            <a:blipFill>
              <a:blip r:embed="rId4"/>
              <a:stretch>
                <a:fillRect l="-183701" t="0" r="-153768" b="-41524"/>
              </a:stretch>
            </a:blipFill>
          </p:spPr>
        </p:sp>
        <p:sp>
          <p:nvSpPr>
            <p:cNvPr name="Freeform 16" id="16"/>
            <p:cNvSpPr/>
            <p:nvPr/>
          </p:nvSpPr>
          <p:spPr>
            <a:xfrm flipH="false" flipV="false" rot="0">
              <a:off x="2324685" y="1085448"/>
              <a:ext cx="787394" cy="984026"/>
            </a:xfrm>
            <a:custGeom>
              <a:avLst/>
              <a:gdLst/>
              <a:ahLst/>
              <a:cxnLst/>
              <a:rect r="r" b="b" t="t" l="l"/>
              <a:pathLst>
                <a:path h="984026" w="787394">
                  <a:moveTo>
                    <a:pt x="0" y="0"/>
                  </a:moveTo>
                  <a:lnTo>
                    <a:pt x="787394" y="0"/>
                  </a:lnTo>
                  <a:lnTo>
                    <a:pt x="787394" y="984025"/>
                  </a:lnTo>
                  <a:lnTo>
                    <a:pt x="0" y="984025"/>
                  </a:lnTo>
                  <a:lnTo>
                    <a:pt x="0" y="0"/>
                  </a:lnTo>
                  <a:close/>
                </a:path>
              </a:pathLst>
            </a:custGeom>
            <a:blipFill>
              <a:blip r:embed="rId4"/>
              <a:stretch>
                <a:fillRect l="-1246689" t="-13582" r="-12259" b="-12827"/>
              </a:stretch>
            </a:blipFill>
          </p:spPr>
        </p:sp>
      </p:grpSp>
      <p:sp>
        <p:nvSpPr>
          <p:cNvPr name="Freeform 17" id="17"/>
          <p:cNvSpPr/>
          <p:nvPr/>
        </p:nvSpPr>
        <p:spPr>
          <a:xfrm flipH="false" flipV="false" rot="0">
            <a:off x="7139759" y="3015940"/>
            <a:ext cx="1103552" cy="1515047"/>
          </a:xfrm>
          <a:custGeom>
            <a:avLst/>
            <a:gdLst/>
            <a:ahLst/>
            <a:cxnLst/>
            <a:rect r="r" b="b" t="t" l="l"/>
            <a:pathLst>
              <a:path h="1515047" w="1103552">
                <a:moveTo>
                  <a:pt x="0" y="0"/>
                </a:moveTo>
                <a:lnTo>
                  <a:pt x="1103553" y="0"/>
                </a:lnTo>
                <a:lnTo>
                  <a:pt x="1103553" y="1515047"/>
                </a:lnTo>
                <a:lnTo>
                  <a:pt x="0" y="1515047"/>
                </a:lnTo>
                <a:lnTo>
                  <a:pt x="0" y="0"/>
                </a:lnTo>
                <a:close/>
              </a:path>
            </a:pathLst>
          </a:custGeom>
          <a:blipFill>
            <a:blip r:embed="rId5"/>
            <a:stretch>
              <a:fillRect l="0" t="0" r="0" b="0"/>
            </a:stretch>
          </a:blipFill>
        </p:spPr>
      </p:sp>
      <p:grpSp>
        <p:nvGrpSpPr>
          <p:cNvPr name="Group 18" id="18"/>
          <p:cNvGrpSpPr/>
          <p:nvPr/>
        </p:nvGrpSpPr>
        <p:grpSpPr>
          <a:xfrm rot="0">
            <a:off x="2778892" y="6803843"/>
            <a:ext cx="8435890" cy="3483157"/>
            <a:chOff x="0" y="0"/>
            <a:chExt cx="11247853" cy="4644209"/>
          </a:xfrm>
        </p:grpSpPr>
        <p:grpSp>
          <p:nvGrpSpPr>
            <p:cNvPr name="Group 19" id="19"/>
            <p:cNvGrpSpPr/>
            <p:nvPr/>
          </p:nvGrpSpPr>
          <p:grpSpPr>
            <a:xfrm rot="0">
              <a:off x="0" y="0"/>
              <a:ext cx="11247853" cy="4644209"/>
              <a:chOff x="0" y="0"/>
              <a:chExt cx="2152265" cy="888665"/>
            </a:xfrm>
          </p:grpSpPr>
          <p:sp>
            <p:nvSpPr>
              <p:cNvPr name="Freeform 20" id="20"/>
              <p:cNvSpPr/>
              <p:nvPr/>
            </p:nvSpPr>
            <p:spPr>
              <a:xfrm flipH="false" flipV="false" rot="0">
                <a:off x="0" y="0"/>
                <a:ext cx="2152265" cy="888665"/>
              </a:xfrm>
              <a:custGeom>
                <a:avLst/>
                <a:gdLst/>
                <a:ahLst/>
                <a:cxnLst/>
                <a:rect r="r" b="b" t="t" l="l"/>
                <a:pathLst>
                  <a:path h="888665" w="2152265">
                    <a:moveTo>
                      <a:pt x="47748" y="0"/>
                    </a:moveTo>
                    <a:lnTo>
                      <a:pt x="2104517" y="0"/>
                    </a:lnTo>
                    <a:cubicBezTo>
                      <a:pt x="2130888" y="0"/>
                      <a:pt x="2152265" y="21378"/>
                      <a:pt x="2152265" y="47748"/>
                    </a:cubicBezTo>
                    <a:lnTo>
                      <a:pt x="2152265" y="840916"/>
                    </a:lnTo>
                    <a:cubicBezTo>
                      <a:pt x="2152265" y="853580"/>
                      <a:pt x="2147235" y="865725"/>
                      <a:pt x="2138280" y="874680"/>
                    </a:cubicBezTo>
                    <a:cubicBezTo>
                      <a:pt x="2129325" y="883634"/>
                      <a:pt x="2117180" y="888665"/>
                      <a:pt x="2104517" y="888665"/>
                    </a:cubicBezTo>
                    <a:lnTo>
                      <a:pt x="47748" y="888665"/>
                    </a:lnTo>
                    <a:cubicBezTo>
                      <a:pt x="35085" y="888665"/>
                      <a:pt x="22940" y="883634"/>
                      <a:pt x="13985" y="874680"/>
                    </a:cubicBezTo>
                    <a:cubicBezTo>
                      <a:pt x="5031" y="865725"/>
                      <a:pt x="0" y="853580"/>
                      <a:pt x="0" y="840916"/>
                    </a:cubicBezTo>
                    <a:lnTo>
                      <a:pt x="0" y="47748"/>
                    </a:lnTo>
                    <a:cubicBezTo>
                      <a:pt x="0" y="35085"/>
                      <a:pt x="5031" y="22940"/>
                      <a:pt x="13985" y="13985"/>
                    </a:cubicBezTo>
                    <a:cubicBezTo>
                      <a:pt x="22940" y="5031"/>
                      <a:pt x="35085" y="0"/>
                      <a:pt x="47748" y="0"/>
                    </a:cubicBezTo>
                    <a:close/>
                  </a:path>
                </a:pathLst>
              </a:custGeom>
              <a:solidFill>
                <a:srgbClr val="46DEBA"/>
              </a:solidFill>
            </p:spPr>
          </p:sp>
          <p:sp>
            <p:nvSpPr>
              <p:cNvPr name="TextBox 21" id="21"/>
              <p:cNvSpPr txBox="true"/>
              <p:nvPr/>
            </p:nvSpPr>
            <p:spPr>
              <a:xfrm>
                <a:off x="0" y="-47625"/>
                <a:ext cx="2152265" cy="936290"/>
              </a:xfrm>
              <a:prstGeom prst="rect">
                <a:avLst/>
              </a:prstGeom>
            </p:spPr>
            <p:txBody>
              <a:bodyPr anchor="ctr" rtlCol="false" tIns="50800" lIns="50800" bIns="50800" rIns="50800"/>
              <a:lstStyle/>
              <a:p>
                <a:pPr algn="ctr">
                  <a:lnSpc>
                    <a:spcPts val="2861"/>
                  </a:lnSpc>
                  <a:spcBef>
                    <a:spcPct val="0"/>
                  </a:spcBef>
                </a:pPr>
              </a:p>
            </p:txBody>
          </p:sp>
        </p:grpSp>
        <p:grpSp>
          <p:nvGrpSpPr>
            <p:cNvPr name="Group 22" id="22"/>
            <p:cNvGrpSpPr/>
            <p:nvPr/>
          </p:nvGrpSpPr>
          <p:grpSpPr>
            <a:xfrm rot="0">
              <a:off x="340876" y="1056573"/>
              <a:ext cx="10566101" cy="3234893"/>
              <a:chOff x="0" y="0"/>
              <a:chExt cx="2021812" cy="618993"/>
            </a:xfrm>
          </p:grpSpPr>
          <p:sp>
            <p:nvSpPr>
              <p:cNvPr name="Freeform 23" id="23"/>
              <p:cNvSpPr/>
              <p:nvPr/>
            </p:nvSpPr>
            <p:spPr>
              <a:xfrm flipH="false" flipV="false" rot="0">
                <a:off x="0" y="0"/>
                <a:ext cx="2021812" cy="618993"/>
              </a:xfrm>
              <a:custGeom>
                <a:avLst/>
                <a:gdLst/>
                <a:ahLst/>
                <a:cxnLst/>
                <a:rect r="r" b="b" t="t" l="l"/>
                <a:pathLst>
                  <a:path h="618993" w="2021812">
                    <a:moveTo>
                      <a:pt x="0" y="0"/>
                    </a:moveTo>
                    <a:lnTo>
                      <a:pt x="2021812" y="0"/>
                    </a:lnTo>
                    <a:lnTo>
                      <a:pt x="2021812" y="618993"/>
                    </a:lnTo>
                    <a:lnTo>
                      <a:pt x="0" y="618993"/>
                    </a:lnTo>
                    <a:close/>
                  </a:path>
                </a:pathLst>
              </a:custGeom>
              <a:solidFill>
                <a:srgbClr val="FFFFFF"/>
              </a:solidFill>
            </p:spPr>
          </p:sp>
          <p:sp>
            <p:nvSpPr>
              <p:cNvPr name="TextBox 24" id="24"/>
              <p:cNvSpPr txBox="true"/>
              <p:nvPr/>
            </p:nvSpPr>
            <p:spPr>
              <a:xfrm>
                <a:off x="0" y="-28575"/>
                <a:ext cx="2021812" cy="647568"/>
              </a:xfrm>
              <a:prstGeom prst="rect">
                <a:avLst/>
              </a:prstGeom>
            </p:spPr>
            <p:txBody>
              <a:bodyPr anchor="ctr" rtlCol="false" tIns="50800" lIns="50800" bIns="50800" rIns="50800"/>
              <a:lstStyle/>
              <a:p>
                <a:pPr algn="ctr">
                  <a:lnSpc>
                    <a:spcPts val="2471"/>
                  </a:lnSpc>
                </a:pPr>
                <a:r>
                  <a:rPr lang="en-US" b="true" sz="1765">
                    <a:solidFill>
                      <a:srgbClr val="F4561D"/>
                    </a:solidFill>
                    <a:latin typeface="Open Sans 1 Bold"/>
                    <a:ea typeface="Open Sans 1 Bold"/>
                    <a:cs typeface="Open Sans 1 Bold"/>
                    <a:sym typeface="Open Sans 1 Bold"/>
                  </a:rPr>
                  <a:t>COMPRENDRE</a:t>
                </a:r>
              </a:p>
              <a:p>
                <a:pPr algn="ctr">
                  <a:lnSpc>
                    <a:spcPts val="2211"/>
                  </a:lnSpc>
                </a:pPr>
                <a:r>
                  <a:rPr lang="en-US" sz="1579">
                    <a:solidFill>
                      <a:srgbClr val="000000"/>
                    </a:solidFill>
                    <a:latin typeface="Open Sans 1"/>
                    <a:ea typeface="Open Sans 1"/>
                    <a:cs typeface="Open Sans 1"/>
                    <a:sym typeface="Open Sans 1"/>
                  </a:rPr>
                  <a:t>Sensibiliser les participants aux enjeux du développement durable et à l’écoresponsabilité en santé</a:t>
                </a:r>
              </a:p>
              <a:p>
                <a:pPr algn="ctr">
                  <a:lnSpc>
                    <a:spcPts val="2471"/>
                  </a:lnSpc>
                </a:pPr>
                <a:r>
                  <a:rPr lang="en-US" sz="1765" b="true">
                    <a:solidFill>
                      <a:srgbClr val="F4561D"/>
                    </a:solidFill>
                    <a:latin typeface="Open Sans 1 Bold"/>
                    <a:ea typeface="Open Sans 1 Bold"/>
                    <a:cs typeface="Open Sans 1 Bold"/>
                    <a:sym typeface="Open Sans 1 Bold"/>
                  </a:rPr>
                  <a:t>FÉDÉRER</a:t>
                </a:r>
              </a:p>
              <a:p>
                <a:pPr algn="ctr">
                  <a:lnSpc>
                    <a:spcPts val="2211"/>
                  </a:lnSpc>
                </a:pPr>
                <a:r>
                  <a:rPr lang="en-US" sz="1579">
                    <a:solidFill>
                      <a:srgbClr val="000000"/>
                    </a:solidFill>
                    <a:latin typeface="Open Sans 1"/>
                    <a:ea typeface="Open Sans 1"/>
                    <a:cs typeface="Open Sans 1"/>
                    <a:sym typeface="Open Sans 1"/>
                  </a:rPr>
                  <a:t>Favoriser la collaboration des parties prenantes pour dégager une vision partagée</a:t>
                </a:r>
              </a:p>
              <a:p>
                <a:pPr algn="ctr">
                  <a:lnSpc>
                    <a:spcPts val="2471"/>
                  </a:lnSpc>
                </a:pPr>
                <a:r>
                  <a:rPr lang="en-US" sz="1765" b="true">
                    <a:solidFill>
                      <a:srgbClr val="F4561D"/>
                    </a:solidFill>
                    <a:latin typeface="Open Sans 1 Bold"/>
                    <a:ea typeface="Open Sans 1 Bold"/>
                    <a:cs typeface="Open Sans 1 Bold"/>
                    <a:sym typeface="Open Sans 1 Bold"/>
                  </a:rPr>
                  <a:t>AGIR</a:t>
                </a:r>
              </a:p>
              <a:p>
                <a:pPr algn="ctr">
                  <a:lnSpc>
                    <a:spcPts val="2211"/>
                  </a:lnSpc>
                </a:pPr>
                <a:r>
                  <a:rPr lang="en-US" sz="1579">
                    <a:solidFill>
                      <a:srgbClr val="000000"/>
                    </a:solidFill>
                    <a:latin typeface="Open Sans 1"/>
                    <a:ea typeface="Open Sans 1"/>
                    <a:cs typeface="Open Sans 1"/>
                    <a:sym typeface="Open Sans 1"/>
                  </a:rPr>
                  <a:t>Impulser une dynamique pour mettre en place des actions concrètes et initier des projets au sein des structures et des territoires</a:t>
                </a:r>
              </a:p>
            </p:txBody>
          </p:sp>
        </p:grpSp>
        <p:sp>
          <p:nvSpPr>
            <p:cNvPr name="TextBox 25" id="25"/>
            <p:cNvSpPr txBox="true"/>
            <p:nvPr/>
          </p:nvSpPr>
          <p:spPr>
            <a:xfrm rot="0">
              <a:off x="305000" y="82926"/>
              <a:ext cx="10255381" cy="773059"/>
            </a:xfrm>
            <a:prstGeom prst="rect">
              <a:avLst/>
            </a:prstGeom>
          </p:spPr>
          <p:txBody>
            <a:bodyPr anchor="t" rtlCol="false" tIns="0" lIns="0" bIns="0" rIns="0">
              <a:spAutoFit/>
            </a:bodyPr>
            <a:lstStyle/>
            <a:p>
              <a:pPr algn="ctr">
                <a:lnSpc>
                  <a:spcPts val="4942"/>
                </a:lnSpc>
                <a:spcBef>
                  <a:spcPct val="0"/>
                </a:spcBef>
              </a:pPr>
              <a:r>
                <a:rPr lang="en-US" b="true" sz="3530">
                  <a:solidFill>
                    <a:srgbClr val="1C41C2"/>
                  </a:solidFill>
                  <a:latin typeface="Open Sans 2 Bold"/>
                  <a:ea typeface="Open Sans 2 Bold"/>
                  <a:cs typeface="Open Sans 2 Bold"/>
                  <a:sym typeface="Open Sans 2 Bold"/>
                </a:rPr>
                <a:t>3 objectifs pédagogiques</a:t>
              </a:r>
            </a:p>
          </p:txBody>
        </p:sp>
      </p:grpSp>
      <p:sp>
        <p:nvSpPr>
          <p:cNvPr name="Freeform 26" id="26"/>
          <p:cNvSpPr/>
          <p:nvPr/>
        </p:nvSpPr>
        <p:spPr>
          <a:xfrm flipH="false" flipV="false" rot="0">
            <a:off x="8243312" y="4030974"/>
            <a:ext cx="1107642" cy="1452645"/>
          </a:xfrm>
          <a:custGeom>
            <a:avLst/>
            <a:gdLst/>
            <a:ahLst/>
            <a:cxnLst/>
            <a:rect r="r" b="b" t="t" l="l"/>
            <a:pathLst>
              <a:path h="1452645" w="1107642">
                <a:moveTo>
                  <a:pt x="0" y="0"/>
                </a:moveTo>
                <a:lnTo>
                  <a:pt x="1107641" y="0"/>
                </a:lnTo>
                <a:lnTo>
                  <a:pt x="1107641" y="1452644"/>
                </a:lnTo>
                <a:lnTo>
                  <a:pt x="0" y="1452644"/>
                </a:lnTo>
                <a:lnTo>
                  <a:pt x="0" y="0"/>
                </a:lnTo>
                <a:close/>
              </a:path>
            </a:pathLst>
          </a:custGeom>
          <a:blipFill>
            <a:blip r:embed="rId6"/>
            <a:stretch>
              <a:fillRect l="0" t="0" r="0" b="0"/>
            </a:stretch>
          </a:blipFill>
        </p:spPr>
      </p:sp>
      <p:sp>
        <p:nvSpPr>
          <p:cNvPr name="Freeform 27" id="27"/>
          <p:cNvSpPr/>
          <p:nvPr/>
        </p:nvSpPr>
        <p:spPr>
          <a:xfrm flipH="false" flipV="false" rot="0">
            <a:off x="9350953" y="5192732"/>
            <a:ext cx="1027864" cy="1329697"/>
          </a:xfrm>
          <a:custGeom>
            <a:avLst/>
            <a:gdLst/>
            <a:ahLst/>
            <a:cxnLst/>
            <a:rect r="r" b="b" t="t" l="l"/>
            <a:pathLst>
              <a:path h="1329697" w="1027864">
                <a:moveTo>
                  <a:pt x="0" y="0"/>
                </a:moveTo>
                <a:lnTo>
                  <a:pt x="1027864" y="0"/>
                </a:lnTo>
                <a:lnTo>
                  <a:pt x="1027864" y="1329697"/>
                </a:lnTo>
                <a:lnTo>
                  <a:pt x="0" y="1329697"/>
                </a:lnTo>
                <a:lnTo>
                  <a:pt x="0" y="0"/>
                </a:lnTo>
                <a:close/>
              </a:path>
            </a:pathLst>
          </a:custGeom>
          <a:blipFill>
            <a:blip r:embed="rId7"/>
            <a:stretch>
              <a:fillRect l="0" t="0" r="0" b="0"/>
            </a:stretch>
          </a:blipFill>
        </p:spPr>
      </p:sp>
      <p:grpSp>
        <p:nvGrpSpPr>
          <p:cNvPr name="Group 28" id="28"/>
          <p:cNvGrpSpPr/>
          <p:nvPr/>
        </p:nvGrpSpPr>
        <p:grpSpPr>
          <a:xfrm rot="0">
            <a:off x="0" y="3015940"/>
            <a:ext cx="7691535" cy="3506489"/>
            <a:chOff x="0" y="0"/>
            <a:chExt cx="10255381" cy="4675318"/>
          </a:xfrm>
        </p:grpSpPr>
        <p:grpSp>
          <p:nvGrpSpPr>
            <p:cNvPr name="Group 29" id="29"/>
            <p:cNvGrpSpPr/>
            <p:nvPr/>
          </p:nvGrpSpPr>
          <p:grpSpPr>
            <a:xfrm rot="0">
              <a:off x="1388923" y="0"/>
              <a:ext cx="7457051" cy="4675318"/>
              <a:chOff x="0" y="0"/>
              <a:chExt cx="1426899" cy="894617"/>
            </a:xfrm>
          </p:grpSpPr>
          <p:sp>
            <p:nvSpPr>
              <p:cNvPr name="Freeform 30" id="30"/>
              <p:cNvSpPr/>
              <p:nvPr/>
            </p:nvSpPr>
            <p:spPr>
              <a:xfrm flipH="false" flipV="false" rot="0">
                <a:off x="0" y="0"/>
                <a:ext cx="1426899" cy="894617"/>
              </a:xfrm>
              <a:custGeom>
                <a:avLst/>
                <a:gdLst/>
                <a:ahLst/>
                <a:cxnLst/>
                <a:rect r="r" b="b" t="t" l="l"/>
                <a:pathLst>
                  <a:path h="894617" w="1426899">
                    <a:moveTo>
                      <a:pt x="72021" y="0"/>
                    </a:moveTo>
                    <a:lnTo>
                      <a:pt x="1354878" y="0"/>
                    </a:lnTo>
                    <a:cubicBezTo>
                      <a:pt x="1373979" y="0"/>
                      <a:pt x="1392298" y="7588"/>
                      <a:pt x="1405805" y="21094"/>
                    </a:cubicBezTo>
                    <a:cubicBezTo>
                      <a:pt x="1419311" y="34601"/>
                      <a:pt x="1426899" y="52920"/>
                      <a:pt x="1426899" y="72021"/>
                    </a:cubicBezTo>
                    <a:lnTo>
                      <a:pt x="1426899" y="822596"/>
                    </a:lnTo>
                    <a:cubicBezTo>
                      <a:pt x="1426899" y="862372"/>
                      <a:pt x="1394654" y="894617"/>
                      <a:pt x="1354878" y="894617"/>
                    </a:cubicBezTo>
                    <a:lnTo>
                      <a:pt x="72021" y="894617"/>
                    </a:lnTo>
                    <a:cubicBezTo>
                      <a:pt x="32245" y="894617"/>
                      <a:pt x="0" y="862372"/>
                      <a:pt x="0" y="822596"/>
                    </a:cubicBezTo>
                    <a:lnTo>
                      <a:pt x="0" y="72021"/>
                    </a:lnTo>
                    <a:cubicBezTo>
                      <a:pt x="0" y="32245"/>
                      <a:pt x="32245" y="0"/>
                      <a:pt x="72021" y="0"/>
                    </a:cubicBezTo>
                    <a:close/>
                  </a:path>
                </a:pathLst>
              </a:custGeom>
              <a:solidFill>
                <a:srgbClr val="46DEBA"/>
              </a:solidFill>
            </p:spPr>
          </p:sp>
          <p:sp>
            <p:nvSpPr>
              <p:cNvPr name="TextBox 31" id="31"/>
              <p:cNvSpPr txBox="true"/>
              <p:nvPr/>
            </p:nvSpPr>
            <p:spPr>
              <a:xfrm>
                <a:off x="0" y="-47625"/>
                <a:ext cx="1426899" cy="942242"/>
              </a:xfrm>
              <a:prstGeom prst="rect">
                <a:avLst/>
              </a:prstGeom>
            </p:spPr>
            <p:txBody>
              <a:bodyPr anchor="ctr" rtlCol="false" tIns="50800" lIns="50800" bIns="50800" rIns="50800"/>
              <a:lstStyle/>
              <a:p>
                <a:pPr algn="ctr">
                  <a:lnSpc>
                    <a:spcPts val="2861"/>
                  </a:lnSpc>
                  <a:spcBef>
                    <a:spcPct val="0"/>
                  </a:spcBef>
                </a:pPr>
              </a:p>
            </p:txBody>
          </p:sp>
        </p:grpSp>
        <p:sp>
          <p:nvSpPr>
            <p:cNvPr name="Freeform 32" id="32"/>
            <p:cNvSpPr/>
            <p:nvPr/>
          </p:nvSpPr>
          <p:spPr>
            <a:xfrm flipH="false" flipV="false" rot="0">
              <a:off x="1690082" y="1312028"/>
              <a:ext cx="6875216" cy="3002468"/>
            </a:xfrm>
            <a:custGeom>
              <a:avLst/>
              <a:gdLst/>
              <a:ahLst/>
              <a:cxnLst/>
              <a:rect r="r" b="b" t="t" l="l"/>
              <a:pathLst>
                <a:path h="3002468" w="6875216">
                  <a:moveTo>
                    <a:pt x="0" y="0"/>
                  </a:moveTo>
                  <a:lnTo>
                    <a:pt x="6875217" y="0"/>
                  </a:lnTo>
                  <a:lnTo>
                    <a:pt x="6875217" y="3002468"/>
                  </a:lnTo>
                  <a:lnTo>
                    <a:pt x="0" y="3002468"/>
                  </a:lnTo>
                  <a:lnTo>
                    <a:pt x="0" y="0"/>
                  </a:lnTo>
                  <a:close/>
                </a:path>
              </a:pathLst>
            </a:custGeom>
            <a:blipFill>
              <a:blip r:embed="rId8"/>
              <a:stretch>
                <a:fillRect l="0" t="0" r="0" b="0"/>
              </a:stretch>
            </a:blipFill>
          </p:spPr>
        </p:sp>
        <p:sp>
          <p:nvSpPr>
            <p:cNvPr name="TextBox 33" id="33"/>
            <p:cNvSpPr txBox="true"/>
            <p:nvPr/>
          </p:nvSpPr>
          <p:spPr>
            <a:xfrm rot="0">
              <a:off x="0" y="335776"/>
              <a:ext cx="10255381" cy="773059"/>
            </a:xfrm>
            <a:prstGeom prst="rect">
              <a:avLst/>
            </a:prstGeom>
          </p:spPr>
          <p:txBody>
            <a:bodyPr anchor="t" rtlCol="false" tIns="0" lIns="0" bIns="0" rIns="0">
              <a:spAutoFit/>
            </a:bodyPr>
            <a:lstStyle/>
            <a:p>
              <a:pPr algn="ctr">
                <a:lnSpc>
                  <a:spcPts val="4942"/>
                </a:lnSpc>
                <a:spcBef>
                  <a:spcPct val="0"/>
                </a:spcBef>
              </a:pPr>
              <a:r>
                <a:rPr lang="en-US" b="true" sz="3530">
                  <a:solidFill>
                    <a:srgbClr val="1C41C2"/>
                  </a:solidFill>
                  <a:latin typeface="Open Sans 2 Bold"/>
                  <a:ea typeface="Open Sans 2 Bold"/>
                  <a:cs typeface="Open Sans 2 Bold"/>
                  <a:sym typeface="Open Sans 2 Bold"/>
                </a:rPr>
                <a:t>7 modules thématiques</a:t>
              </a:r>
            </a:p>
          </p:txBody>
        </p:sp>
      </p:grpSp>
      <p:sp>
        <p:nvSpPr>
          <p:cNvPr name="Freeform 34" id="34"/>
          <p:cNvSpPr/>
          <p:nvPr/>
        </p:nvSpPr>
        <p:spPr>
          <a:xfrm flipH="false" flipV="false" rot="0">
            <a:off x="11809833" y="6151591"/>
            <a:ext cx="651775" cy="741675"/>
          </a:xfrm>
          <a:custGeom>
            <a:avLst/>
            <a:gdLst/>
            <a:ahLst/>
            <a:cxnLst/>
            <a:rect r="r" b="b" t="t" l="l"/>
            <a:pathLst>
              <a:path h="741675" w="651775">
                <a:moveTo>
                  <a:pt x="0" y="0"/>
                </a:moveTo>
                <a:lnTo>
                  <a:pt x="651775" y="0"/>
                </a:lnTo>
                <a:lnTo>
                  <a:pt x="651775" y="741676"/>
                </a:lnTo>
                <a:lnTo>
                  <a:pt x="0" y="741676"/>
                </a:lnTo>
                <a:lnTo>
                  <a:pt x="0" y="0"/>
                </a:lnTo>
                <a:close/>
              </a:path>
            </a:pathLst>
          </a:custGeom>
          <a:blipFill>
            <a:blip r:embed="rId9"/>
            <a:stretch>
              <a:fillRect l="0" t="0" r="0" b="0"/>
            </a:stretch>
          </a:blipFill>
        </p:spPr>
      </p:sp>
      <p:sp>
        <p:nvSpPr>
          <p:cNvPr name="Freeform 35" id="35"/>
          <p:cNvSpPr/>
          <p:nvPr/>
        </p:nvSpPr>
        <p:spPr>
          <a:xfrm flipH="false" flipV="false" rot="0">
            <a:off x="11809833" y="7450629"/>
            <a:ext cx="651775" cy="741675"/>
          </a:xfrm>
          <a:custGeom>
            <a:avLst/>
            <a:gdLst/>
            <a:ahLst/>
            <a:cxnLst/>
            <a:rect r="r" b="b" t="t" l="l"/>
            <a:pathLst>
              <a:path h="741675" w="651775">
                <a:moveTo>
                  <a:pt x="0" y="0"/>
                </a:moveTo>
                <a:lnTo>
                  <a:pt x="651775" y="0"/>
                </a:lnTo>
                <a:lnTo>
                  <a:pt x="651775" y="741675"/>
                </a:lnTo>
                <a:lnTo>
                  <a:pt x="0" y="741675"/>
                </a:lnTo>
                <a:lnTo>
                  <a:pt x="0" y="0"/>
                </a:lnTo>
                <a:close/>
              </a:path>
            </a:pathLst>
          </a:custGeom>
          <a:blipFill>
            <a:blip r:embed="rId9"/>
            <a:stretch>
              <a:fillRect l="0" t="0" r="0" b="0"/>
            </a:stretch>
          </a:blipFill>
        </p:spPr>
      </p:sp>
      <p:sp>
        <p:nvSpPr>
          <p:cNvPr name="Freeform 36" id="36"/>
          <p:cNvSpPr/>
          <p:nvPr/>
        </p:nvSpPr>
        <p:spPr>
          <a:xfrm flipH="false" flipV="false" rot="0">
            <a:off x="5806683" y="7697777"/>
            <a:ext cx="247378" cy="247378"/>
          </a:xfrm>
          <a:custGeom>
            <a:avLst/>
            <a:gdLst/>
            <a:ahLst/>
            <a:cxnLst/>
            <a:rect r="r" b="b" t="t" l="l"/>
            <a:pathLst>
              <a:path h="247378" w="247378">
                <a:moveTo>
                  <a:pt x="0" y="0"/>
                </a:moveTo>
                <a:lnTo>
                  <a:pt x="247378" y="0"/>
                </a:lnTo>
                <a:lnTo>
                  <a:pt x="247378" y="247378"/>
                </a:lnTo>
                <a:lnTo>
                  <a:pt x="0" y="247378"/>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37" id="37"/>
          <p:cNvSpPr/>
          <p:nvPr/>
        </p:nvSpPr>
        <p:spPr>
          <a:xfrm flipH="false" flipV="false" rot="0">
            <a:off x="7566908" y="8545422"/>
            <a:ext cx="249254" cy="249254"/>
          </a:xfrm>
          <a:custGeom>
            <a:avLst/>
            <a:gdLst/>
            <a:ahLst/>
            <a:cxnLst/>
            <a:rect r="r" b="b" t="t" l="l"/>
            <a:pathLst>
              <a:path h="249254" w="249254">
                <a:moveTo>
                  <a:pt x="0" y="0"/>
                </a:moveTo>
                <a:lnTo>
                  <a:pt x="249255" y="0"/>
                </a:lnTo>
                <a:lnTo>
                  <a:pt x="249255" y="249254"/>
                </a:lnTo>
                <a:lnTo>
                  <a:pt x="0" y="249254"/>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38" id="38"/>
          <p:cNvSpPr/>
          <p:nvPr/>
        </p:nvSpPr>
        <p:spPr>
          <a:xfrm flipH="false" flipV="false" rot="0">
            <a:off x="6330213" y="9133202"/>
            <a:ext cx="250197" cy="250197"/>
          </a:xfrm>
          <a:custGeom>
            <a:avLst/>
            <a:gdLst/>
            <a:ahLst/>
            <a:cxnLst/>
            <a:rect r="r" b="b" t="t" l="l"/>
            <a:pathLst>
              <a:path h="250197" w="250197">
                <a:moveTo>
                  <a:pt x="0" y="0"/>
                </a:moveTo>
                <a:lnTo>
                  <a:pt x="250196" y="0"/>
                </a:lnTo>
                <a:lnTo>
                  <a:pt x="250196" y="250196"/>
                </a:lnTo>
                <a:lnTo>
                  <a:pt x="0" y="250196"/>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TextBox 39" id="39"/>
          <p:cNvSpPr txBox="true"/>
          <p:nvPr/>
        </p:nvSpPr>
        <p:spPr>
          <a:xfrm rot="0">
            <a:off x="2055254" y="1547153"/>
            <a:ext cx="12780676" cy="1125887"/>
          </a:xfrm>
          <a:prstGeom prst="rect">
            <a:avLst/>
          </a:prstGeom>
        </p:spPr>
        <p:txBody>
          <a:bodyPr anchor="t" rtlCol="false" tIns="0" lIns="0" bIns="0" rIns="0">
            <a:spAutoFit/>
          </a:bodyPr>
          <a:lstStyle/>
          <a:p>
            <a:pPr algn="ctr">
              <a:lnSpc>
                <a:spcPts val="3043"/>
              </a:lnSpc>
              <a:spcBef>
                <a:spcPct val="0"/>
              </a:spcBef>
            </a:pPr>
            <a:r>
              <a:rPr lang="en-US" sz="2173">
                <a:solidFill>
                  <a:srgbClr val="F4561D"/>
                </a:solidFill>
                <a:latin typeface="Open Sans 2"/>
                <a:ea typeface="Open Sans 2"/>
                <a:cs typeface="Open Sans 2"/>
                <a:sym typeface="Open Sans 2"/>
              </a:rPr>
              <a:t>Vous </a:t>
            </a:r>
            <a:r>
              <a:rPr lang="en-US" sz="2173">
                <a:solidFill>
                  <a:srgbClr val="F4561D"/>
                </a:solidFill>
                <a:latin typeface="Open Sans 2"/>
                <a:ea typeface="Open Sans 2"/>
                <a:cs typeface="Open Sans 2"/>
                <a:sym typeface="Open Sans 2"/>
              </a:rPr>
              <a:t>souhaitez agir pour une santé durable ?</a:t>
            </a:r>
          </a:p>
          <a:p>
            <a:pPr algn="ctr">
              <a:lnSpc>
                <a:spcPts val="3043"/>
              </a:lnSpc>
              <a:spcBef>
                <a:spcPct val="0"/>
              </a:spcBef>
            </a:pPr>
            <a:r>
              <a:rPr lang="en-US" sz="2173">
                <a:solidFill>
                  <a:srgbClr val="F4561D"/>
                </a:solidFill>
                <a:latin typeface="Open Sans 2"/>
                <a:ea typeface="Open Sans 2"/>
                <a:cs typeface="Open Sans 2"/>
                <a:sym typeface="Open Sans 2"/>
              </a:rPr>
              <a:t>Formation scientifique, ludique et collaborative pour sensibiliser les acteurs en santé aux enjeux du développement durable appliqués au secteur sanitaire</a:t>
            </a:r>
          </a:p>
        </p:txBody>
      </p:sp>
      <p:grpSp>
        <p:nvGrpSpPr>
          <p:cNvPr name="Group 40" id="40"/>
          <p:cNvGrpSpPr/>
          <p:nvPr/>
        </p:nvGrpSpPr>
        <p:grpSpPr>
          <a:xfrm rot="0">
            <a:off x="12461608" y="7298866"/>
            <a:ext cx="5609721" cy="2750014"/>
            <a:chOff x="0" y="0"/>
            <a:chExt cx="1582101" cy="775582"/>
          </a:xfrm>
        </p:grpSpPr>
        <p:sp>
          <p:nvSpPr>
            <p:cNvPr name="Freeform 41" id="41"/>
            <p:cNvSpPr/>
            <p:nvPr/>
          </p:nvSpPr>
          <p:spPr>
            <a:xfrm flipH="false" flipV="false" rot="0">
              <a:off x="0" y="0"/>
              <a:ext cx="1582101" cy="775582"/>
            </a:xfrm>
            <a:custGeom>
              <a:avLst/>
              <a:gdLst/>
              <a:ahLst/>
              <a:cxnLst/>
              <a:rect r="r" b="b" t="t" l="l"/>
              <a:pathLst>
                <a:path h="775582" w="1582101">
                  <a:moveTo>
                    <a:pt x="0" y="0"/>
                  </a:moveTo>
                  <a:lnTo>
                    <a:pt x="1582101" y="0"/>
                  </a:lnTo>
                  <a:lnTo>
                    <a:pt x="1582101" y="775582"/>
                  </a:lnTo>
                  <a:lnTo>
                    <a:pt x="0" y="775582"/>
                  </a:lnTo>
                  <a:close/>
                </a:path>
              </a:pathLst>
            </a:custGeom>
            <a:solidFill>
              <a:srgbClr val="1C41C2"/>
            </a:solidFill>
          </p:spPr>
        </p:sp>
        <p:sp>
          <p:nvSpPr>
            <p:cNvPr name="TextBox 42" id="42"/>
            <p:cNvSpPr txBox="true"/>
            <p:nvPr/>
          </p:nvSpPr>
          <p:spPr>
            <a:xfrm>
              <a:off x="0" y="-38100"/>
              <a:ext cx="1582101" cy="813682"/>
            </a:xfrm>
            <a:prstGeom prst="rect">
              <a:avLst/>
            </a:prstGeom>
          </p:spPr>
          <p:txBody>
            <a:bodyPr anchor="ctr" rtlCol="false" tIns="30169" lIns="30169" bIns="30169" rIns="30169"/>
            <a:lstStyle/>
            <a:p>
              <a:pPr algn="ctr">
                <a:lnSpc>
                  <a:spcPts val="3457"/>
                </a:lnSpc>
              </a:pPr>
              <a:r>
                <a:rPr lang="en-US" b="true" sz="2469">
                  <a:solidFill>
                    <a:srgbClr val="FFFFFF"/>
                  </a:solidFill>
                  <a:latin typeface="Open Sans 1 Bold"/>
                  <a:ea typeface="Open Sans 1 Bold"/>
                  <a:cs typeface="Open Sans 1 Bold"/>
                  <a:sym typeface="Open Sans 1 Bold"/>
                </a:rPr>
                <a:t>Adaptation au 2nd semestre 2025 : hôpital peut facilement devenir module lieu de soins, intégration de nouvelles cartes pour s'adapter au médico-social et soins primaires </a:t>
              </a:r>
            </a:p>
          </p:txBody>
        </p:sp>
      </p:gr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31370" y="-416143"/>
            <a:ext cx="2362367" cy="2327829"/>
            <a:chOff x="0" y="0"/>
            <a:chExt cx="3149822" cy="3103771"/>
          </a:xfrm>
        </p:grpSpPr>
        <p:grpSp>
          <p:nvGrpSpPr>
            <p:cNvPr name="Group 3" id="3"/>
            <p:cNvGrpSpPr/>
            <p:nvPr/>
          </p:nvGrpSpPr>
          <p:grpSpPr>
            <a:xfrm rot="0">
              <a:off x="621420" y="0"/>
              <a:ext cx="1737376" cy="3044560"/>
              <a:chOff x="0" y="0"/>
              <a:chExt cx="528634" cy="926373"/>
            </a:xfrm>
          </p:grpSpPr>
          <p:sp>
            <p:nvSpPr>
              <p:cNvPr name="Freeform 4" id="4"/>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5" id="5"/>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6" id="6"/>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2"/>
              <a:stretch>
                <a:fillRect l="0" t="0" r="0" b="0"/>
              </a:stretch>
            </a:blipFill>
          </p:spPr>
        </p:sp>
      </p:grpSp>
      <p:sp>
        <p:nvSpPr>
          <p:cNvPr name="Freeform 7" id="7"/>
          <p:cNvSpPr/>
          <p:nvPr/>
        </p:nvSpPr>
        <p:spPr>
          <a:xfrm flipH="false" flipV="false" rot="0">
            <a:off x="4872432" y="1423222"/>
            <a:ext cx="6357961" cy="8391856"/>
          </a:xfrm>
          <a:custGeom>
            <a:avLst/>
            <a:gdLst/>
            <a:ahLst/>
            <a:cxnLst/>
            <a:rect r="r" b="b" t="t" l="l"/>
            <a:pathLst>
              <a:path h="8391856" w="6357961">
                <a:moveTo>
                  <a:pt x="0" y="0"/>
                </a:moveTo>
                <a:lnTo>
                  <a:pt x="6357960" y="0"/>
                </a:lnTo>
                <a:lnTo>
                  <a:pt x="6357960" y="8391856"/>
                </a:lnTo>
                <a:lnTo>
                  <a:pt x="0" y="8391856"/>
                </a:lnTo>
                <a:lnTo>
                  <a:pt x="0" y="0"/>
                </a:lnTo>
                <a:close/>
              </a:path>
            </a:pathLst>
          </a:custGeom>
          <a:blipFill>
            <a:blip r:embed="rId3"/>
            <a:stretch>
              <a:fillRect l="0" t="0" r="0" b="-12869"/>
            </a:stretch>
          </a:blipFill>
        </p:spPr>
      </p:sp>
      <p:sp>
        <p:nvSpPr>
          <p:cNvPr name="TextBox 8" id="8"/>
          <p:cNvSpPr txBox="true"/>
          <p:nvPr/>
        </p:nvSpPr>
        <p:spPr>
          <a:xfrm rot="0">
            <a:off x="2393737" y="425509"/>
            <a:ext cx="15506204" cy="625475"/>
          </a:xfrm>
          <a:prstGeom prst="rect">
            <a:avLst/>
          </a:prstGeom>
        </p:spPr>
        <p:txBody>
          <a:bodyPr anchor="t" rtlCol="false" tIns="0" lIns="0" bIns="0" rIns="0">
            <a:spAutoFit/>
          </a:bodyPr>
          <a:lstStyle/>
          <a:p>
            <a:pPr algn="just">
              <a:lnSpc>
                <a:spcPts val="4599"/>
              </a:lnSpc>
            </a:pPr>
            <a:r>
              <a:rPr lang="en-US" b="true" sz="3999" spc="195">
                <a:solidFill>
                  <a:srgbClr val="2D4F9B"/>
                </a:solidFill>
                <a:latin typeface="Poppins Bold"/>
                <a:ea typeface="Poppins Bold"/>
                <a:cs typeface="Poppins Bold"/>
                <a:sym typeface="Poppins Bold"/>
              </a:rPr>
              <a:t>QUELQUES PISTES PRATIQUES ...</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31370" y="-416143"/>
            <a:ext cx="2362367" cy="2327829"/>
            <a:chOff x="0" y="0"/>
            <a:chExt cx="3149822" cy="3103771"/>
          </a:xfrm>
        </p:grpSpPr>
        <p:grpSp>
          <p:nvGrpSpPr>
            <p:cNvPr name="Group 3" id="3"/>
            <p:cNvGrpSpPr/>
            <p:nvPr/>
          </p:nvGrpSpPr>
          <p:grpSpPr>
            <a:xfrm rot="0">
              <a:off x="621420" y="0"/>
              <a:ext cx="1737376" cy="3044560"/>
              <a:chOff x="0" y="0"/>
              <a:chExt cx="528634" cy="926373"/>
            </a:xfrm>
          </p:grpSpPr>
          <p:sp>
            <p:nvSpPr>
              <p:cNvPr name="Freeform 4" id="4"/>
              <p:cNvSpPr/>
              <p:nvPr/>
            </p:nvSpPr>
            <p:spPr>
              <a:xfrm flipH="false" flipV="false" rot="0">
                <a:off x="0" y="0"/>
                <a:ext cx="528634" cy="926373"/>
              </a:xfrm>
              <a:custGeom>
                <a:avLst/>
                <a:gdLst/>
                <a:ahLst/>
                <a:cxnLst/>
                <a:rect r="r" b="b" t="t" l="l"/>
                <a:pathLst>
                  <a:path h="926373" w="528634">
                    <a:moveTo>
                      <a:pt x="157455" y="0"/>
                    </a:moveTo>
                    <a:lnTo>
                      <a:pt x="371180" y="0"/>
                    </a:lnTo>
                    <a:cubicBezTo>
                      <a:pt x="458140" y="0"/>
                      <a:pt x="528634" y="70495"/>
                      <a:pt x="528634" y="157455"/>
                    </a:cubicBezTo>
                    <a:lnTo>
                      <a:pt x="528634" y="768919"/>
                    </a:lnTo>
                    <a:cubicBezTo>
                      <a:pt x="528634" y="855879"/>
                      <a:pt x="458140" y="926373"/>
                      <a:pt x="371180" y="926373"/>
                    </a:cubicBezTo>
                    <a:lnTo>
                      <a:pt x="157455" y="926373"/>
                    </a:lnTo>
                    <a:cubicBezTo>
                      <a:pt x="70495" y="926373"/>
                      <a:pt x="0" y="855879"/>
                      <a:pt x="0" y="768919"/>
                    </a:cubicBezTo>
                    <a:lnTo>
                      <a:pt x="0" y="157455"/>
                    </a:lnTo>
                    <a:cubicBezTo>
                      <a:pt x="0" y="70495"/>
                      <a:pt x="70495" y="0"/>
                      <a:pt x="157455" y="0"/>
                    </a:cubicBezTo>
                    <a:close/>
                  </a:path>
                </a:pathLst>
              </a:custGeom>
              <a:solidFill>
                <a:srgbClr val="00B0A9"/>
              </a:solidFill>
            </p:spPr>
          </p:sp>
          <p:sp>
            <p:nvSpPr>
              <p:cNvPr name="TextBox 5" id="5"/>
              <p:cNvSpPr txBox="true"/>
              <p:nvPr/>
            </p:nvSpPr>
            <p:spPr>
              <a:xfrm>
                <a:off x="0" y="-38100"/>
                <a:ext cx="528634" cy="964473"/>
              </a:xfrm>
              <a:prstGeom prst="rect">
                <a:avLst/>
              </a:prstGeom>
            </p:spPr>
            <p:txBody>
              <a:bodyPr anchor="ctr" rtlCol="false" tIns="50800" lIns="50800" bIns="50800" rIns="50800"/>
              <a:lstStyle/>
              <a:p>
                <a:pPr algn="ctr">
                  <a:lnSpc>
                    <a:spcPts val="2467"/>
                  </a:lnSpc>
                </a:pPr>
              </a:p>
            </p:txBody>
          </p:sp>
        </p:grpSp>
        <p:sp>
          <p:nvSpPr>
            <p:cNvPr name="Freeform 6" id="6"/>
            <p:cNvSpPr/>
            <p:nvPr/>
          </p:nvSpPr>
          <p:spPr>
            <a:xfrm flipH="false" flipV="false" rot="-1483452">
              <a:off x="147683" y="1236068"/>
              <a:ext cx="2854457" cy="1331805"/>
            </a:xfrm>
            <a:custGeom>
              <a:avLst/>
              <a:gdLst/>
              <a:ahLst/>
              <a:cxnLst/>
              <a:rect r="r" b="b" t="t" l="l"/>
              <a:pathLst>
                <a:path h="1331805" w="2854457">
                  <a:moveTo>
                    <a:pt x="0" y="0"/>
                  </a:moveTo>
                  <a:lnTo>
                    <a:pt x="2854457" y="0"/>
                  </a:lnTo>
                  <a:lnTo>
                    <a:pt x="2854457" y="1331806"/>
                  </a:lnTo>
                  <a:lnTo>
                    <a:pt x="0" y="1331806"/>
                  </a:lnTo>
                  <a:lnTo>
                    <a:pt x="0" y="0"/>
                  </a:lnTo>
                  <a:close/>
                </a:path>
              </a:pathLst>
            </a:custGeom>
            <a:blipFill>
              <a:blip r:embed="rId2"/>
              <a:stretch>
                <a:fillRect l="0" t="0" r="0" b="0"/>
              </a:stretch>
            </a:blipFill>
          </p:spPr>
        </p:sp>
      </p:grpSp>
      <p:sp>
        <p:nvSpPr>
          <p:cNvPr name="TextBox 7" id="7"/>
          <p:cNvSpPr txBox="true"/>
          <p:nvPr/>
        </p:nvSpPr>
        <p:spPr>
          <a:xfrm rot="0">
            <a:off x="2393737" y="425509"/>
            <a:ext cx="15506204" cy="625475"/>
          </a:xfrm>
          <a:prstGeom prst="rect">
            <a:avLst/>
          </a:prstGeom>
        </p:spPr>
        <p:txBody>
          <a:bodyPr anchor="t" rtlCol="false" tIns="0" lIns="0" bIns="0" rIns="0">
            <a:spAutoFit/>
          </a:bodyPr>
          <a:lstStyle/>
          <a:p>
            <a:pPr algn="just">
              <a:lnSpc>
                <a:spcPts val="4599"/>
              </a:lnSpc>
            </a:pPr>
            <a:r>
              <a:rPr lang="en-US" b="true" sz="3999" spc="195">
                <a:solidFill>
                  <a:srgbClr val="2D4F9B"/>
                </a:solidFill>
                <a:latin typeface="Poppins Bold"/>
                <a:ea typeface="Poppins Bold"/>
                <a:cs typeface="Poppins Bold"/>
                <a:sym typeface="Poppins Bold"/>
              </a:rPr>
              <a:t>DÉPRESCRIPTION</a:t>
            </a:r>
          </a:p>
        </p:txBody>
      </p:sp>
      <p:grpSp>
        <p:nvGrpSpPr>
          <p:cNvPr name="Group 8" id="8"/>
          <p:cNvGrpSpPr/>
          <p:nvPr/>
        </p:nvGrpSpPr>
        <p:grpSpPr>
          <a:xfrm rot="0">
            <a:off x="316324" y="2093290"/>
            <a:ext cx="8252694" cy="4041792"/>
            <a:chOff x="0" y="0"/>
            <a:chExt cx="2173549" cy="1064505"/>
          </a:xfrm>
        </p:grpSpPr>
        <p:sp>
          <p:nvSpPr>
            <p:cNvPr name="Freeform 9" id="9"/>
            <p:cNvSpPr/>
            <p:nvPr/>
          </p:nvSpPr>
          <p:spPr>
            <a:xfrm flipH="false" flipV="false" rot="0">
              <a:off x="0" y="0"/>
              <a:ext cx="2173549" cy="1064505"/>
            </a:xfrm>
            <a:custGeom>
              <a:avLst/>
              <a:gdLst/>
              <a:ahLst/>
              <a:cxnLst/>
              <a:rect r="r" b="b" t="t" l="l"/>
              <a:pathLst>
                <a:path h="1064505" w="2173549">
                  <a:moveTo>
                    <a:pt x="47844" y="0"/>
                  </a:moveTo>
                  <a:lnTo>
                    <a:pt x="2125705" y="0"/>
                  </a:lnTo>
                  <a:cubicBezTo>
                    <a:pt x="2138394" y="0"/>
                    <a:pt x="2150563" y="5041"/>
                    <a:pt x="2159536" y="14013"/>
                  </a:cubicBezTo>
                  <a:cubicBezTo>
                    <a:pt x="2168508" y="22985"/>
                    <a:pt x="2173549" y="35155"/>
                    <a:pt x="2173549" y="47844"/>
                  </a:cubicBezTo>
                  <a:lnTo>
                    <a:pt x="2173549" y="1016661"/>
                  </a:lnTo>
                  <a:cubicBezTo>
                    <a:pt x="2173549" y="1043084"/>
                    <a:pt x="2152129" y="1064505"/>
                    <a:pt x="2125705" y="1064505"/>
                  </a:cubicBezTo>
                  <a:lnTo>
                    <a:pt x="47844" y="1064505"/>
                  </a:lnTo>
                  <a:cubicBezTo>
                    <a:pt x="35155" y="1064505"/>
                    <a:pt x="22985" y="1059464"/>
                    <a:pt x="14013" y="1050492"/>
                  </a:cubicBezTo>
                  <a:cubicBezTo>
                    <a:pt x="5041" y="1041519"/>
                    <a:pt x="0" y="1029350"/>
                    <a:pt x="0" y="1016661"/>
                  </a:cubicBezTo>
                  <a:lnTo>
                    <a:pt x="0" y="47844"/>
                  </a:lnTo>
                  <a:cubicBezTo>
                    <a:pt x="0" y="35155"/>
                    <a:pt x="5041" y="22985"/>
                    <a:pt x="14013" y="14013"/>
                  </a:cubicBezTo>
                  <a:cubicBezTo>
                    <a:pt x="22985" y="5041"/>
                    <a:pt x="35155" y="0"/>
                    <a:pt x="47844" y="0"/>
                  </a:cubicBezTo>
                  <a:close/>
                </a:path>
              </a:pathLst>
            </a:custGeom>
            <a:solidFill>
              <a:srgbClr val="16B2AB"/>
            </a:solidFill>
          </p:spPr>
        </p:sp>
        <p:sp>
          <p:nvSpPr>
            <p:cNvPr name="TextBox 10" id="10"/>
            <p:cNvSpPr txBox="true"/>
            <p:nvPr/>
          </p:nvSpPr>
          <p:spPr>
            <a:xfrm>
              <a:off x="0" y="-28575"/>
              <a:ext cx="2173549" cy="1093080"/>
            </a:xfrm>
            <a:prstGeom prst="rect">
              <a:avLst/>
            </a:prstGeom>
          </p:spPr>
          <p:txBody>
            <a:bodyPr anchor="ctr" rtlCol="false" tIns="50800" lIns="50800" bIns="50800" rIns="50800"/>
            <a:lstStyle/>
            <a:p>
              <a:pPr algn="ctr">
                <a:lnSpc>
                  <a:spcPts val="2793"/>
                </a:lnSpc>
              </a:pPr>
            </a:p>
          </p:txBody>
        </p:sp>
      </p:grpSp>
      <p:sp>
        <p:nvSpPr>
          <p:cNvPr name="TextBox 11" id="11"/>
          <p:cNvSpPr txBox="true"/>
          <p:nvPr/>
        </p:nvSpPr>
        <p:spPr>
          <a:xfrm rot="0">
            <a:off x="437924" y="1899548"/>
            <a:ext cx="7919573" cy="3989829"/>
          </a:xfrm>
          <a:prstGeom prst="rect">
            <a:avLst/>
          </a:prstGeom>
        </p:spPr>
        <p:txBody>
          <a:bodyPr anchor="t" rtlCol="false" tIns="0" lIns="0" bIns="0" rIns="0">
            <a:spAutoFit/>
          </a:bodyPr>
          <a:lstStyle/>
          <a:p>
            <a:pPr algn="ctr">
              <a:lnSpc>
                <a:spcPts val="3213"/>
              </a:lnSpc>
            </a:pPr>
          </a:p>
          <a:p>
            <a:pPr algn="ctr">
              <a:lnSpc>
                <a:spcPts val="3213"/>
              </a:lnSpc>
              <a:spcBef>
                <a:spcPct val="0"/>
              </a:spcBef>
            </a:pPr>
            <a:r>
              <a:rPr lang="en-US" sz="2295">
                <a:solidFill>
                  <a:srgbClr val="FAFAFA"/>
                </a:solidFill>
                <a:latin typeface="Montserrat Classic"/>
                <a:ea typeface="Montserrat Classic"/>
                <a:cs typeface="Montserrat Classic"/>
                <a:sym typeface="Montserrat Classic"/>
              </a:rPr>
              <a:t>La déprescription d’un médicament peut se révéler adaptée à un moment donné de la prise en charge d’un patient.</a:t>
            </a:r>
          </a:p>
          <a:p>
            <a:pPr algn="ctr">
              <a:lnSpc>
                <a:spcPts val="3213"/>
              </a:lnSpc>
              <a:spcBef>
                <a:spcPct val="0"/>
              </a:spcBef>
            </a:pPr>
            <a:r>
              <a:rPr lang="en-US" sz="2295">
                <a:solidFill>
                  <a:srgbClr val="FAFAFA"/>
                </a:solidFill>
                <a:latin typeface="Montserrat Classic"/>
                <a:ea typeface="Montserrat Classic"/>
                <a:cs typeface="Montserrat Classic"/>
                <a:sym typeface="Montserrat Classic"/>
              </a:rPr>
              <a:t>Face aux représentations, aux aspects d’ordres cliniques, socio-anthropologiques et autres qui gravitent autour d’une telle démarche, être accompagné, c’est important ! </a:t>
            </a:r>
          </a:p>
          <a:p>
            <a:pPr algn="ctr">
              <a:lnSpc>
                <a:spcPts val="3213"/>
              </a:lnSpc>
              <a:spcBef>
                <a:spcPct val="0"/>
              </a:spcBef>
            </a:pPr>
            <a:r>
              <a:rPr lang="en-US" b="true" sz="2295">
                <a:solidFill>
                  <a:srgbClr val="FAFAFA"/>
                </a:solidFill>
                <a:latin typeface="Montserrat Classic Bold"/>
                <a:ea typeface="Montserrat Classic Bold"/>
                <a:cs typeface="Montserrat Classic Bold"/>
                <a:sym typeface="Montserrat Classic Bold"/>
              </a:rPr>
              <a:t>C’est le choix qu’a fait l’OMéDIT Grand Est </a:t>
            </a:r>
          </a:p>
          <a:p>
            <a:pPr algn="ctr">
              <a:lnSpc>
                <a:spcPts val="3213"/>
              </a:lnSpc>
              <a:spcBef>
                <a:spcPct val="0"/>
              </a:spcBef>
            </a:pPr>
            <a:r>
              <a:rPr lang="en-US" b="true" sz="2295">
                <a:solidFill>
                  <a:srgbClr val="FAFAFA"/>
                </a:solidFill>
                <a:latin typeface="Montserrat Classic Bold"/>
                <a:ea typeface="Montserrat Classic Bold"/>
                <a:cs typeface="Montserrat Classic Bold"/>
                <a:sym typeface="Montserrat Classic Bold"/>
              </a:rPr>
              <a:t>depuis 2022.</a:t>
            </a:r>
          </a:p>
        </p:txBody>
      </p:sp>
      <p:grpSp>
        <p:nvGrpSpPr>
          <p:cNvPr name="Group 12" id="12"/>
          <p:cNvGrpSpPr/>
          <p:nvPr/>
        </p:nvGrpSpPr>
        <p:grpSpPr>
          <a:xfrm rot="0">
            <a:off x="9144000" y="444559"/>
            <a:ext cx="6381556" cy="2909041"/>
            <a:chOff x="0" y="0"/>
            <a:chExt cx="8508741" cy="3878721"/>
          </a:xfrm>
        </p:grpSpPr>
        <p:sp>
          <p:nvSpPr>
            <p:cNvPr name="Freeform 13" id="13"/>
            <p:cNvSpPr/>
            <p:nvPr/>
          </p:nvSpPr>
          <p:spPr>
            <a:xfrm flipH="false" flipV="false" rot="0">
              <a:off x="0" y="0"/>
              <a:ext cx="8508741" cy="3878721"/>
            </a:xfrm>
            <a:custGeom>
              <a:avLst/>
              <a:gdLst/>
              <a:ahLst/>
              <a:cxnLst/>
              <a:rect r="r" b="b" t="t" l="l"/>
              <a:pathLst>
                <a:path h="3878721" w="8508741">
                  <a:moveTo>
                    <a:pt x="0" y="0"/>
                  </a:moveTo>
                  <a:lnTo>
                    <a:pt x="8508741" y="0"/>
                  </a:lnTo>
                  <a:lnTo>
                    <a:pt x="8508741" y="3878721"/>
                  </a:lnTo>
                  <a:lnTo>
                    <a:pt x="0" y="3878721"/>
                  </a:lnTo>
                  <a:lnTo>
                    <a:pt x="0" y="0"/>
                  </a:lnTo>
                  <a:close/>
                </a:path>
              </a:pathLst>
            </a:custGeom>
            <a:blipFill>
              <a:blip r:embed="rId3">
                <a:extLst>
                  <a:ext uri="{96DAC541-7B7A-43D3-8B79-37D633B846F1}">
                    <asvg:svgBlip xmlns:asvg="http://schemas.microsoft.com/office/drawing/2016/SVG/main" r:embed="rId4"/>
                  </a:ext>
                </a:extLst>
              </a:blip>
              <a:stretch>
                <a:fillRect l="0" t="-729" r="0" b="-729"/>
              </a:stretch>
            </a:blipFill>
          </p:spPr>
        </p:sp>
        <p:sp>
          <p:nvSpPr>
            <p:cNvPr name="TextBox 14" id="14"/>
            <p:cNvSpPr txBox="true"/>
            <p:nvPr/>
          </p:nvSpPr>
          <p:spPr>
            <a:xfrm rot="0">
              <a:off x="231602" y="619192"/>
              <a:ext cx="8045537" cy="2707415"/>
            </a:xfrm>
            <a:prstGeom prst="rect">
              <a:avLst/>
            </a:prstGeom>
          </p:spPr>
          <p:txBody>
            <a:bodyPr anchor="t" rtlCol="false" tIns="0" lIns="0" bIns="0" rIns="0">
              <a:spAutoFit/>
            </a:bodyPr>
            <a:lstStyle/>
            <a:p>
              <a:pPr algn="ctr">
                <a:lnSpc>
                  <a:spcPts val="2779"/>
                </a:lnSpc>
              </a:pPr>
              <a:r>
                <a:rPr lang="en-US" sz="1654" spc="18">
                  <a:solidFill>
                    <a:srgbClr val="000000"/>
                  </a:solidFill>
                  <a:latin typeface="Inter"/>
                  <a:ea typeface="Inter"/>
                  <a:cs typeface="Inter"/>
                  <a:sym typeface="Inter"/>
                </a:rPr>
                <a:t>La déprescription est définie comme « le processus, supervisé par un professionnel de soin, de retrait de médicaments dont les risques potentiels sont supérieurs aux bénéfices attendus, en vue d’une réduction de la polymédication et de ses conséquences. </a:t>
              </a:r>
            </a:p>
            <a:p>
              <a:pPr algn="ctr">
                <a:lnSpc>
                  <a:spcPts val="2779"/>
                </a:lnSpc>
              </a:pPr>
              <a:r>
                <a:rPr lang="en-US" b="true" sz="1654" spc="18">
                  <a:solidFill>
                    <a:srgbClr val="000000"/>
                  </a:solidFill>
                  <a:latin typeface="Inter Bold"/>
                  <a:ea typeface="Inter Bold"/>
                  <a:cs typeface="Inter Bold"/>
                  <a:sym typeface="Inter Bold"/>
                </a:rPr>
                <a:t>Reeve et al., 2015, British J of Clinical Pharmacology</a:t>
              </a:r>
            </a:p>
          </p:txBody>
        </p:sp>
      </p:grpSp>
      <p:grpSp>
        <p:nvGrpSpPr>
          <p:cNvPr name="Group 15" id="15"/>
          <p:cNvGrpSpPr/>
          <p:nvPr/>
        </p:nvGrpSpPr>
        <p:grpSpPr>
          <a:xfrm rot="0">
            <a:off x="12960927" y="3353600"/>
            <a:ext cx="5129258" cy="5071554"/>
            <a:chOff x="0" y="0"/>
            <a:chExt cx="6839011" cy="6762072"/>
          </a:xfrm>
        </p:grpSpPr>
        <p:sp>
          <p:nvSpPr>
            <p:cNvPr name="Freeform 16" id="16"/>
            <p:cNvSpPr/>
            <p:nvPr/>
          </p:nvSpPr>
          <p:spPr>
            <a:xfrm flipH="false" flipV="false" rot="0">
              <a:off x="0" y="0"/>
              <a:ext cx="6839011" cy="6762072"/>
            </a:xfrm>
            <a:custGeom>
              <a:avLst/>
              <a:gdLst/>
              <a:ahLst/>
              <a:cxnLst/>
              <a:rect r="r" b="b" t="t" l="l"/>
              <a:pathLst>
                <a:path h="6762072" w="6839011">
                  <a:moveTo>
                    <a:pt x="0" y="0"/>
                  </a:moveTo>
                  <a:lnTo>
                    <a:pt x="6839011" y="0"/>
                  </a:lnTo>
                  <a:lnTo>
                    <a:pt x="6839011" y="6762072"/>
                  </a:lnTo>
                  <a:lnTo>
                    <a:pt x="0" y="6762072"/>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17" id="17"/>
            <p:cNvSpPr txBox="true"/>
            <p:nvPr/>
          </p:nvSpPr>
          <p:spPr>
            <a:xfrm rot="0">
              <a:off x="246521" y="615951"/>
              <a:ext cx="6349961" cy="5453970"/>
            </a:xfrm>
            <a:prstGeom prst="rect">
              <a:avLst/>
            </a:prstGeom>
          </p:spPr>
          <p:txBody>
            <a:bodyPr anchor="t" rtlCol="false" tIns="0" lIns="0" bIns="0" rIns="0">
              <a:spAutoFit/>
            </a:bodyPr>
            <a:lstStyle/>
            <a:p>
              <a:pPr algn="ctr">
                <a:lnSpc>
                  <a:spcPts val="2824"/>
                </a:lnSpc>
              </a:pPr>
              <a:r>
                <a:rPr lang="en-US" sz="1661" spc="18">
                  <a:solidFill>
                    <a:srgbClr val="000000"/>
                  </a:solidFill>
                  <a:latin typeface="Inter"/>
                  <a:ea typeface="Inter"/>
                  <a:cs typeface="Inter"/>
                  <a:sym typeface="Inter"/>
                </a:rPr>
                <a:t>Partant du principe de non malfaisance et du célèbre précepte "Primum non nocere”, le terme déprescription s’impose peu à peu. Il se définit comme “l’arrêt volontariste d’une prescription” de médicaments inutiles ou délétères. Il est question de supprimer des médicaments dont la balance bénéfice - risque est défavorable pour un patient donné. Véritable enjeu de santé publique, la nécessité d’une éventuelle déprescription devrait être considérée de façon systématique. </a:t>
              </a:r>
            </a:p>
            <a:p>
              <a:pPr algn="ctr">
                <a:lnSpc>
                  <a:spcPts val="2824"/>
                </a:lnSpc>
              </a:pPr>
              <a:r>
                <a:rPr lang="en-US" b="true" sz="1661" spc="18">
                  <a:solidFill>
                    <a:srgbClr val="000000"/>
                  </a:solidFill>
                  <a:latin typeface="Inter Bold"/>
                  <a:ea typeface="Inter Bold"/>
                  <a:cs typeface="Inter Bold"/>
                  <a:sym typeface="Inter Bold"/>
                </a:rPr>
                <a:t>Queneau et al, 2004, La Presse Médicale</a:t>
              </a:r>
            </a:p>
          </p:txBody>
        </p:sp>
      </p:grpSp>
      <p:grpSp>
        <p:nvGrpSpPr>
          <p:cNvPr name="Group 18" id="18"/>
          <p:cNvGrpSpPr/>
          <p:nvPr/>
        </p:nvGrpSpPr>
        <p:grpSpPr>
          <a:xfrm rot="0">
            <a:off x="8664267" y="5889377"/>
            <a:ext cx="4205849" cy="4158534"/>
            <a:chOff x="0" y="0"/>
            <a:chExt cx="5607799" cy="5544712"/>
          </a:xfrm>
        </p:grpSpPr>
        <p:sp>
          <p:nvSpPr>
            <p:cNvPr name="Freeform 19" id="19"/>
            <p:cNvSpPr/>
            <p:nvPr/>
          </p:nvSpPr>
          <p:spPr>
            <a:xfrm flipH="false" flipV="false" rot="0">
              <a:off x="0" y="0"/>
              <a:ext cx="5607799" cy="5544712"/>
            </a:xfrm>
            <a:custGeom>
              <a:avLst/>
              <a:gdLst/>
              <a:ahLst/>
              <a:cxnLst/>
              <a:rect r="r" b="b" t="t" l="l"/>
              <a:pathLst>
                <a:path h="5544712" w="5607799">
                  <a:moveTo>
                    <a:pt x="0" y="0"/>
                  </a:moveTo>
                  <a:lnTo>
                    <a:pt x="5607799" y="0"/>
                  </a:lnTo>
                  <a:lnTo>
                    <a:pt x="5607799" y="5544712"/>
                  </a:lnTo>
                  <a:lnTo>
                    <a:pt x="0" y="5544712"/>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20" id="20"/>
            <p:cNvSpPr txBox="true"/>
            <p:nvPr/>
          </p:nvSpPr>
          <p:spPr>
            <a:xfrm rot="0">
              <a:off x="198742" y="464453"/>
              <a:ext cx="5273849" cy="4709727"/>
            </a:xfrm>
            <a:prstGeom prst="rect">
              <a:avLst/>
            </a:prstGeom>
          </p:spPr>
          <p:txBody>
            <a:bodyPr anchor="t" rtlCol="false" tIns="0" lIns="0" bIns="0" rIns="0">
              <a:spAutoFit/>
            </a:bodyPr>
            <a:lstStyle/>
            <a:p>
              <a:pPr algn="ctr">
                <a:lnSpc>
                  <a:spcPts val="2574"/>
                </a:lnSpc>
              </a:pPr>
              <a:r>
                <a:rPr lang="en-US" sz="1629" spc="17">
                  <a:solidFill>
                    <a:srgbClr val="000000"/>
                  </a:solidFill>
                  <a:latin typeface="Inter"/>
                  <a:ea typeface="Inter"/>
                  <a:cs typeface="Inter"/>
                  <a:sym typeface="Inter"/>
                </a:rPr>
                <a:t>La déprescription est la réduction de dose ou la cessation d’un médicament qui n’a plus d’effet bénéfique ou qui risque de nuire au patient.  </a:t>
              </a:r>
            </a:p>
            <a:p>
              <a:pPr algn="ctr">
                <a:lnSpc>
                  <a:spcPts val="2574"/>
                </a:lnSpc>
              </a:pPr>
              <a:r>
                <a:rPr lang="en-US" sz="1629" spc="17">
                  <a:solidFill>
                    <a:srgbClr val="000000"/>
                  </a:solidFill>
                  <a:latin typeface="Inter"/>
                  <a:ea typeface="Inter"/>
                  <a:cs typeface="Inter"/>
                  <a:sym typeface="Inter"/>
                </a:rPr>
                <a:t>La déprescription est un processus planifié et supervisé. Le but de la déprescription est de maintenir ou d'améliorer la qualité de vie.</a:t>
              </a:r>
            </a:p>
            <a:p>
              <a:pPr algn="ctr">
                <a:lnSpc>
                  <a:spcPts val="2574"/>
                </a:lnSpc>
              </a:pPr>
              <a:r>
                <a:rPr lang="en-US" b="true" sz="1629" spc="17">
                  <a:solidFill>
                    <a:srgbClr val="000000"/>
                  </a:solidFill>
                  <a:latin typeface="Inter Bold"/>
                  <a:ea typeface="Inter Bold"/>
                  <a:cs typeface="Inter Bold"/>
                  <a:sym typeface="Inter Bold"/>
                </a:rPr>
                <a:t>Réseau Canadien pour l’usage Approprié des médicaments et la Déprescription (ReCAD), 2024 </a:t>
              </a:r>
            </a:p>
          </p:txBody>
        </p:sp>
      </p:grpSp>
      <p:grpSp>
        <p:nvGrpSpPr>
          <p:cNvPr name="Group 21" id="21"/>
          <p:cNvGrpSpPr/>
          <p:nvPr/>
        </p:nvGrpSpPr>
        <p:grpSpPr>
          <a:xfrm rot="0">
            <a:off x="232746" y="6235148"/>
            <a:ext cx="8185529" cy="1692330"/>
            <a:chOff x="0" y="0"/>
            <a:chExt cx="10914038" cy="2256440"/>
          </a:xfrm>
        </p:grpSpPr>
        <p:grpSp>
          <p:nvGrpSpPr>
            <p:cNvPr name="Group 22" id="22"/>
            <p:cNvGrpSpPr/>
            <p:nvPr/>
          </p:nvGrpSpPr>
          <p:grpSpPr>
            <a:xfrm rot="0">
              <a:off x="535841" y="181871"/>
              <a:ext cx="3092068" cy="1965140"/>
              <a:chOff x="0" y="0"/>
              <a:chExt cx="1539546" cy="978446"/>
            </a:xfrm>
          </p:grpSpPr>
          <p:sp>
            <p:nvSpPr>
              <p:cNvPr name="Freeform 23" id="23"/>
              <p:cNvSpPr/>
              <p:nvPr/>
            </p:nvSpPr>
            <p:spPr>
              <a:xfrm flipH="false" flipV="false" rot="0">
                <a:off x="0" y="0"/>
                <a:ext cx="1539546" cy="978446"/>
              </a:xfrm>
              <a:custGeom>
                <a:avLst/>
                <a:gdLst/>
                <a:ahLst/>
                <a:cxnLst/>
                <a:rect r="r" b="b" t="t" l="l"/>
                <a:pathLst>
                  <a:path h="978446" w="1539546">
                    <a:moveTo>
                      <a:pt x="50076" y="0"/>
                    </a:moveTo>
                    <a:lnTo>
                      <a:pt x="1489470" y="0"/>
                    </a:lnTo>
                    <a:cubicBezTo>
                      <a:pt x="1502751" y="0"/>
                      <a:pt x="1515488" y="5276"/>
                      <a:pt x="1524879" y="14667"/>
                    </a:cubicBezTo>
                    <a:cubicBezTo>
                      <a:pt x="1534270" y="24058"/>
                      <a:pt x="1539546" y="36795"/>
                      <a:pt x="1539546" y="50076"/>
                    </a:cubicBezTo>
                    <a:lnTo>
                      <a:pt x="1539546" y="928370"/>
                    </a:lnTo>
                    <a:cubicBezTo>
                      <a:pt x="1539546" y="941651"/>
                      <a:pt x="1534270" y="954388"/>
                      <a:pt x="1524879" y="963779"/>
                    </a:cubicBezTo>
                    <a:cubicBezTo>
                      <a:pt x="1515488" y="973170"/>
                      <a:pt x="1502751" y="978446"/>
                      <a:pt x="1489470" y="978446"/>
                    </a:cubicBezTo>
                    <a:lnTo>
                      <a:pt x="50076" y="978446"/>
                    </a:lnTo>
                    <a:cubicBezTo>
                      <a:pt x="22420" y="978446"/>
                      <a:pt x="0" y="956027"/>
                      <a:pt x="0" y="928370"/>
                    </a:cubicBezTo>
                    <a:lnTo>
                      <a:pt x="0" y="50076"/>
                    </a:lnTo>
                    <a:cubicBezTo>
                      <a:pt x="0" y="36795"/>
                      <a:pt x="5276" y="24058"/>
                      <a:pt x="14667" y="14667"/>
                    </a:cubicBezTo>
                    <a:cubicBezTo>
                      <a:pt x="24058" y="5276"/>
                      <a:pt x="36795" y="0"/>
                      <a:pt x="50076" y="0"/>
                    </a:cubicBezTo>
                    <a:close/>
                  </a:path>
                </a:pathLst>
              </a:custGeom>
              <a:solidFill>
                <a:srgbClr val="BEBDC2"/>
              </a:solidFill>
            </p:spPr>
          </p:sp>
          <p:sp>
            <p:nvSpPr>
              <p:cNvPr name="TextBox 24" id="24"/>
              <p:cNvSpPr txBox="true"/>
              <p:nvPr/>
            </p:nvSpPr>
            <p:spPr>
              <a:xfrm>
                <a:off x="0" y="85725"/>
                <a:ext cx="1539546" cy="892721"/>
              </a:xfrm>
              <a:prstGeom prst="rect">
                <a:avLst/>
              </a:prstGeom>
            </p:spPr>
            <p:txBody>
              <a:bodyPr anchor="ctr" rtlCol="false" tIns="50800" lIns="50800" bIns="50800" rIns="50800"/>
              <a:lstStyle/>
              <a:p>
                <a:pPr algn="ctr">
                  <a:lnSpc>
                    <a:spcPts val="1925"/>
                  </a:lnSpc>
                </a:pPr>
              </a:p>
            </p:txBody>
          </p:sp>
        </p:grpSp>
        <p:grpSp>
          <p:nvGrpSpPr>
            <p:cNvPr name="Group 25" id="25"/>
            <p:cNvGrpSpPr/>
            <p:nvPr/>
          </p:nvGrpSpPr>
          <p:grpSpPr>
            <a:xfrm rot="0">
              <a:off x="3863141" y="181871"/>
              <a:ext cx="3367842" cy="1965140"/>
              <a:chOff x="0" y="0"/>
              <a:chExt cx="1676854" cy="978446"/>
            </a:xfrm>
          </p:grpSpPr>
          <p:sp>
            <p:nvSpPr>
              <p:cNvPr name="Freeform 26" id="26"/>
              <p:cNvSpPr/>
              <p:nvPr/>
            </p:nvSpPr>
            <p:spPr>
              <a:xfrm flipH="false" flipV="false" rot="0">
                <a:off x="0" y="0"/>
                <a:ext cx="1676854" cy="978446"/>
              </a:xfrm>
              <a:custGeom>
                <a:avLst/>
                <a:gdLst/>
                <a:ahLst/>
                <a:cxnLst/>
                <a:rect r="r" b="b" t="t" l="l"/>
                <a:pathLst>
                  <a:path h="978446" w="1676854">
                    <a:moveTo>
                      <a:pt x="45976" y="0"/>
                    </a:moveTo>
                    <a:lnTo>
                      <a:pt x="1630878" y="0"/>
                    </a:lnTo>
                    <a:cubicBezTo>
                      <a:pt x="1643072" y="0"/>
                      <a:pt x="1654766" y="4844"/>
                      <a:pt x="1663388" y="13466"/>
                    </a:cubicBezTo>
                    <a:cubicBezTo>
                      <a:pt x="1672010" y="22088"/>
                      <a:pt x="1676854" y="33782"/>
                      <a:pt x="1676854" y="45976"/>
                    </a:cubicBezTo>
                    <a:lnTo>
                      <a:pt x="1676854" y="932471"/>
                    </a:lnTo>
                    <a:cubicBezTo>
                      <a:pt x="1676854" y="957862"/>
                      <a:pt x="1656270" y="978446"/>
                      <a:pt x="1630878" y="978446"/>
                    </a:cubicBezTo>
                    <a:lnTo>
                      <a:pt x="45976" y="978446"/>
                    </a:lnTo>
                    <a:cubicBezTo>
                      <a:pt x="20584" y="978446"/>
                      <a:pt x="0" y="957862"/>
                      <a:pt x="0" y="932471"/>
                    </a:cubicBezTo>
                    <a:lnTo>
                      <a:pt x="0" y="45976"/>
                    </a:lnTo>
                    <a:cubicBezTo>
                      <a:pt x="0" y="20584"/>
                      <a:pt x="20584" y="0"/>
                      <a:pt x="45976" y="0"/>
                    </a:cubicBezTo>
                    <a:close/>
                  </a:path>
                </a:pathLst>
              </a:custGeom>
              <a:solidFill>
                <a:srgbClr val="BEBDC2"/>
              </a:solidFill>
            </p:spPr>
          </p:sp>
          <p:sp>
            <p:nvSpPr>
              <p:cNvPr name="TextBox 27" id="27"/>
              <p:cNvSpPr txBox="true"/>
              <p:nvPr/>
            </p:nvSpPr>
            <p:spPr>
              <a:xfrm>
                <a:off x="0" y="85725"/>
                <a:ext cx="1676854" cy="892721"/>
              </a:xfrm>
              <a:prstGeom prst="rect">
                <a:avLst/>
              </a:prstGeom>
            </p:spPr>
            <p:txBody>
              <a:bodyPr anchor="ctr" rtlCol="false" tIns="50800" lIns="50800" bIns="50800" rIns="50800"/>
              <a:lstStyle/>
              <a:p>
                <a:pPr algn="ctr">
                  <a:lnSpc>
                    <a:spcPts val="1925"/>
                  </a:lnSpc>
                </a:pPr>
              </a:p>
            </p:txBody>
          </p:sp>
        </p:grpSp>
        <p:grpSp>
          <p:nvGrpSpPr>
            <p:cNvPr name="Group 28" id="28"/>
            <p:cNvGrpSpPr/>
            <p:nvPr/>
          </p:nvGrpSpPr>
          <p:grpSpPr>
            <a:xfrm rot="0">
              <a:off x="7472283" y="239561"/>
              <a:ext cx="3241562" cy="1965140"/>
              <a:chOff x="0" y="0"/>
              <a:chExt cx="1613979" cy="978446"/>
            </a:xfrm>
          </p:grpSpPr>
          <p:sp>
            <p:nvSpPr>
              <p:cNvPr name="Freeform 29" id="29"/>
              <p:cNvSpPr/>
              <p:nvPr/>
            </p:nvSpPr>
            <p:spPr>
              <a:xfrm flipH="false" flipV="false" rot="0">
                <a:off x="0" y="0"/>
                <a:ext cx="1613979" cy="978446"/>
              </a:xfrm>
              <a:custGeom>
                <a:avLst/>
                <a:gdLst/>
                <a:ahLst/>
                <a:cxnLst/>
                <a:rect r="r" b="b" t="t" l="l"/>
                <a:pathLst>
                  <a:path h="978446" w="1613979">
                    <a:moveTo>
                      <a:pt x="47767" y="0"/>
                    </a:moveTo>
                    <a:lnTo>
                      <a:pt x="1566212" y="0"/>
                    </a:lnTo>
                    <a:cubicBezTo>
                      <a:pt x="1592593" y="0"/>
                      <a:pt x="1613979" y="21386"/>
                      <a:pt x="1613979" y="47767"/>
                    </a:cubicBezTo>
                    <a:lnTo>
                      <a:pt x="1613979" y="930680"/>
                    </a:lnTo>
                    <a:cubicBezTo>
                      <a:pt x="1613979" y="943348"/>
                      <a:pt x="1608946" y="955498"/>
                      <a:pt x="1599988" y="964456"/>
                    </a:cubicBezTo>
                    <a:cubicBezTo>
                      <a:pt x="1591030" y="973414"/>
                      <a:pt x="1578880" y="978446"/>
                      <a:pt x="1566212" y="978446"/>
                    </a:cubicBezTo>
                    <a:lnTo>
                      <a:pt x="47767" y="978446"/>
                    </a:lnTo>
                    <a:cubicBezTo>
                      <a:pt x="21386" y="978446"/>
                      <a:pt x="0" y="957060"/>
                      <a:pt x="0" y="930680"/>
                    </a:cubicBezTo>
                    <a:lnTo>
                      <a:pt x="0" y="47767"/>
                    </a:lnTo>
                    <a:cubicBezTo>
                      <a:pt x="0" y="21386"/>
                      <a:pt x="21386" y="0"/>
                      <a:pt x="47767" y="0"/>
                    </a:cubicBezTo>
                    <a:close/>
                  </a:path>
                </a:pathLst>
              </a:custGeom>
              <a:solidFill>
                <a:srgbClr val="BEBDC2"/>
              </a:solidFill>
            </p:spPr>
          </p:sp>
          <p:sp>
            <p:nvSpPr>
              <p:cNvPr name="TextBox 30" id="30"/>
              <p:cNvSpPr txBox="true"/>
              <p:nvPr/>
            </p:nvSpPr>
            <p:spPr>
              <a:xfrm>
                <a:off x="0" y="85725"/>
                <a:ext cx="1613979" cy="892721"/>
              </a:xfrm>
              <a:prstGeom prst="rect">
                <a:avLst/>
              </a:prstGeom>
            </p:spPr>
            <p:txBody>
              <a:bodyPr anchor="ctr" rtlCol="false" tIns="50800" lIns="50800" bIns="50800" rIns="50800"/>
              <a:lstStyle/>
              <a:p>
                <a:pPr algn="ctr">
                  <a:lnSpc>
                    <a:spcPts val="1925"/>
                  </a:lnSpc>
                </a:pPr>
              </a:p>
            </p:txBody>
          </p:sp>
        </p:grpSp>
        <p:sp>
          <p:nvSpPr>
            <p:cNvPr name="Freeform 31" id="31"/>
            <p:cNvSpPr/>
            <p:nvPr/>
          </p:nvSpPr>
          <p:spPr>
            <a:xfrm flipH="false" flipV="false" rot="0">
              <a:off x="10066789" y="0"/>
              <a:ext cx="847249" cy="847249"/>
            </a:xfrm>
            <a:custGeom>
              <a:avLst/>
              <a:gdLst/>
              <a:ahLst/>
              <a:cxnLst/>
              <a:rect r="r" b="b" t="t" l="l"/>
              <a:pathLst>
                <a:path h="847249" w="847249">
                  <a:moveTo>
                    <a:pt x="0" y="0"/>
                  </a:moveTo>
                  <a:lnTo>
                    <a:pt x="847249" y="0"/>
                  </a:lnTo>
                  <a:lnTo>
                    <a:pt x="847249" y="847249"/>
                  </a:lnTo>
                  <a:lnTo>
                    <a:pt x="0" y="847249"/>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32" id="32"/>
            <p:cNvSpPr/>
            <p:nvPr/>
          </p:nvSpPr>
          <p:spPr>
            <a:xfrm flipH="false" flipV="false" rot="0">
              <a:off x="0" y="35913"/>
              <a:ext cx="775917" cy="751669"/>
            </a:xfrm>
            <a:custGeom>
              <a:avLst/>
              <a:gdLst/>
              <a:ahLst/>
              <a:cxnLst/>
              <a:rect r="r" b="b" t="t" l="l"/>
              <a:pathLst>
                <a:path h="751669" w="775917">
                  <a:moveTo>
                    <a:pt x="0" y="0"/>
                  </a:moveTo>
                  <a:lnTo>
                    <a:pt x="775917" y="0"/>
                  </a:lnTo>
                  <a:lnTo>
                    <a:pt x="775917" y="751670"/>
                  </a:lnTo>
                  <a:lnTo>
                    <a:pt x="0" y="751670"/>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TextBox 33" id="33"/>
            <p:cNvSpPr txBox="true"/>
            <p:nvPr/>
          </p:nvSpPr>
          <p:spPr>
            <a:xfrm rot="0">
              <a:off x="749944" y="326543"/>
              <a:ext cx="2523426" cy="1637696"/>
            </a:xfrm>
            <a:prstGeom prst="rect">
              <a:avLst/>
            </a:prstGeom>
          </p:spPr>
          <p:txBody>
            <a:bodyPr anchor="t" rtlCol="false" tIns="0" lIns="0" bIns="0" rIns="0">
              <a:spAutoFit/>
            </a:bodyPr>
            <a:lstStyle/>
            <a:p>
              <a:pPr algn="l" marL="0" indent="0" lvl="0">
                <a:lnSpc>
                  <a:spcPts val="1981"/>
                </a:lnSpc>
              </a:pPr>
              <a:r>
                <a:rPr lang="en-US" sz="1338" spc="21">
                  <a:solidFill>
                    <a:srgbClr val="FBF6F1"/>
                  </a:solidFill>
                  <a:latin typeface="Poppins"/>
                  <a:ea typeface="Poppins"/>
                  <a:cs typeface="Poppins"/>
                  <a:sym typeface="Poppins"/>
                </a:rPr>
                <a:t>Ces travaux s’inscrivent dans le cadre de la lutte contre la iatrogénie médicamenteuse</a:t>
              </a:r>
            </a:p>
          </p:txBody>
        </p:sp>
        <p:sp>
          <p:nvSpPr>
            <p:cNvPr name="TextBox 34" id="34"/>
            <p:cNvSpPr txBox="true"/>
            <p:nvPr/>
          </p:nvSpPr>
          <p:spPr>
            <a:xfrm rot="0">
              <a:off x="4003920" y="346216"/>
              <a:ext cx="3086284" cy="1535433"/>
            </a:xfrm>
            <a:prstGeom prst="rect">
              <a:avLst/>
            </a:prstGeom>
          </p:spPr>
          <p:txBody>
            <a:bodyPr anchor="t" rtlCol="false" tIns="0" lIns="0" bIns="0" rIns="0">
              <a:spAutoFit/>
            </a:bodyPr>
            <a:lstStyle/>
            <a:p>
              <a:pPr algn="l">
                <a:lnSpc>
                  <a:spcPts val="1874"/>
                </a:lnSpc>
                <a:spcBef>
                  <a:spcPct val="0"/>
                </a:spcBef>
              </a:pPr>
              <a:r>
                <a:rPr lang="en-US" sz="1338">
                  <a:solidFill>
                    <a:srgbClr val="FFFFFE"/>
                  </a:solidFill>
                  <a:latin typeface="Poppins"/>
                  <a:ea typeface="Poppins"/>
                  <a:cs typeface="Poppins"/>
                  <a:sym typeface="Poppins"/>
                </a:rPr>
                <a:t>La iatrogénie médicamenteuse désigne les effets indésirables liés à la prise d’un ou plusieurs médicament(s) </a:t>
              </a:r>
            </a:p>
          </p:txBody>
        </p:sp>
        <p:sp>
          <p:nvSpPr>
            <p:cNvPr name="TextBox 35" id="35"/>
            <p:cNvSpPr txBox="true"/>
            <p:nvPr/>
          </p:nvSpPr>
          <p:spPr>
            <a:xfrm rot="0">
              <a:off x="7726469" y="410569"/>
              <a:ext cx="2632971" cy="1845872"/>
            </a:xfrm>
            <a:prstGeom prst="rect">
              <a:avLst/>
            </a:prstGeom>
          </p:spPr>
          <p:txBody>
            <a:bodyPr anchor="t" rtlCol="false" tIns="0" lIns="0" bIns="0" rIns="0">
              <a:spAutoFit/>
            </a:bodyPr>
            <a:lstStyle/>
            <a:p>
              <a:pPr algn="l">
                <a:lnSpc>
                  <a:spcPts val="1874"/>
                </a:lnSpc>
              </a:pPr>
              <a:r>
                <a:rPr lang="en-US" sz="1338">
                  <a:solidFill>
                    <a:srgbClr val="FFFFFE"/>
                  </a:solidFill>
                  <a:latin typeface="Poppins"/>
                  <a:ea typeface="Poppins"/>
                  <a:cs typeface="Poppins"/>
                  <a:sym typeface="Poppins"/>
                </a:rPr>
                <a:t>Elle peut entrainer</a:t>
              </a:r>
            </a:p>
            <a:p>
              <a:pPr algn="l">
                <a:lnSpc>
                  <a:spcPts val="1874"/>
                </a:lnSpc>
              </a:pPr>
              <a:r>
                <a:rPr lang="en-US" sz="1338">
                  <a:solidFill>
                    <a:srgbClr val="FFFFFE"/>
                  </a:solidFill>
                  <a:latin typeface="Poppins"/>
                  <a:ea typeface="Poppins"/>
                  <a:cs typeface="Poppins"/>
                  <a:sym typeface="Poppins"/>
                </a:rPr>
                <a:t>des complications </a:t>
              </a:r>
            </a:p>
            <a:p>
              <a:pPr algn="l">
                <a:lnSpc>
                  <a:spcPts val="1874"/>
                </a:lnSpc>
              </a:pPr>
              <a:r>
                <a:rPr lang="en-US" sz="1338">
                  <a:solidFill>
                    <a:srgbClr val="FFFFFE"/>
                  </a:solidFill>
                  <a:latin typeface="Poppins"/>
                  <a:ea typeface="Poppins"/>
                  <a:cs typeface="Poppins"/>
                  <a:sym typeface="Poppins"/>
                </a:rPr>
                <a:t>plus ou moins graves, des hospitalisations, un décès etc. </a:t>
              </a:r>
            </a:p>
            <a:p>
              <a:pPr algn="l">
                <a:lnSpc>
                  <a:spcPts val="1874"/>
                </a:lnSpc>
                <a:spcBef>
                  <a:spcPct val="0"/>
                </a:spcBef>
              </a:pPr>
            </a:p>
          </p:txBody>
        </p:sp>
      </p:grpSp>
      <p:sp>
        <p:nvSpPr>
          <p:cNvPr name="TextBox 36" id="36"/>
          <p:cNvSpPr txBox="true"/>
          <p:nvPr/>
        </p:nvSpPr>
        <p:spPr>
          <a:xfrm rot="0">
            <a:off x="437924" y="9695827"/>
            <a:ext cx="4004747" cy="391159"/>
          </a:xfrm>
          <a:prstGeom prst="rect">
            <a:avLst/>
          </a:prstGeom>
        </p:spPr>
        <p:txBody>
          <a:bodyPr anchor="t" rtlCol="false" tIns="0" lIns="0" bIns="0" rIns="0">
            <a:spAutoFit/>
          </a:bodyPr>
          <a:lstStyle/>
          <a:p>
            <a:pPr algn="l">
              <a:lnSpc>
                <a:spcPts val="1540"/>
              </a:lnSpc>
            </a:pPr>
            <a:r>
              <a:rPr lang="en-US" sz="1100" u="sng">
                <a:solidFill>
                  <a:srgbClr val="000000"/>
                </a:solidFill>
                <a:latin typeface="Arimo"/>
                <a:ea typeface="Arimo"/>
                <a:cs typeface="Arimo"/>
                <a:sym typeface="Arimo"/>
                <a:hlinkClick r:id="rId13" tooltip="https://www.rfcrpv.fr/wp-content/uploads/2022/05/rapport-IATROSTAT-version-defintiive-02-mai-2022.pdf"/>
              </a:rPr>
              <a:t>https://www.rfcrpv.fr/wp-content/uploads/2022/05/rapport-IATROSTAT-version-defintiive-02-mai-2022.pdf</a:t>
            </a:r>
          </a:p>
        </p:txBody>
      </p:sp>
      <p:sp>
        <p:nvSpPr>
          <p:cNvPr name="TextBox 37" id="37"/>
          <p:cNvSpPr txBox="true"/>
          <p:nvPr/>
        </p:nvSpPr>
        <p:spPr>
          <a:xfrm rot="0">
            <a:off x="498702" y="7930544"/>
            <a:ext cx="7919573" cy="508452"/>
          </a:xfrm>
          <a:prstGeom prst="rect">
            <a:avLst/>
          </a:prstGeom>
        </p:spPr>
        <p:txBody>
          <a:bodyPr anchor="t" rtlCol="false" tIns="0" lIns="0" bIns="0" rIns="0">
            <a:spAutoFit/>
          </a:bodyPr>
          <a:lstStyle/>
          <a:p>
            <a:pPr algn="l">
              <a:lnSpc>
                <a:spcPts val="2011"/>
              </a:lnSpc>
              <a:spcBef>
                <a:spcPct val="0"/>
              </a:spcBef>
            </a:pPr>
            <a:r>
              <a:rPr lang="en-US" b="true" sz="1436">
                <a:solidFill>
                  <a:srgbClr val="000000"/>
                </a:solidFill>
                <a:latin typeface="Montserrat Classic Bold"/>
                <a:ea typeface="Montserrat Classic Bold"/>
                <a:cs typeface="Montserrat Classic Bold"/>
                <a:sym typeface="Montserrat Classic Bold"/>
              </a:rPr>
              <a:t>Que nous dit l’étude IATROSTAT mise en place par le réseau français des Centres Régionaux de Pharmacovigilance (CRPV) ? </a:t>
            </a:r>
          </a:p>
        </p:txBody>
      </p:sp>
      <p:grpSp>
        <p:nvGrpSpPr>
          <p:cNvPr name="Group 38" id="38"/>
          <p:cNvGrpSpPr/>
          <p:nvPr/>
        </p:nvGrpSpPr>
        <p:grpSpPr>
          <a:xfrm rot="0">
            <a:off x="5232816" y="8032253"/>
            <a:ext cx="1324996" cy="2289069"/>
            <a:chOff x="0" y="0"/>
            <a:chExt cx="1766662" cy="3052092"/>
          </a:xfrm>
        </p:grpSpPr>
        <p:grpSp>
          <p:nvGrpSpPr>
            <p:cNvPr name="Group 39" id="39"/>
            <p:cNvGrpSpPr>
              <a:grpSpLocks noChangeAspect="true"/>
            </p:cNvGrpSpPr>
            <p:nvPr/>
          </p:nvGrpSpPr>
          <p:grpSpPr>
            <a:xfrm rot="8420558">
              <a:off x="255996" y="255996"/>
              <a:ext cx="1254669" cy="1254669"/>
              <a:chOff x="0" y="0"/>
              <a:chExt cx="6350000" cy="6350000"/>
            </a:xfrm>
          </p:grpSpPr>
          <p:sp>
            <p:nvSpPr>
              <p:cNvPr name="Freeform 40" id="40"/>
              <p:cNvSpPr/>
              <p:nvPr/>
            </p:nvSpPr>
            <p:spPr>
              <a:xfrm flipH="false" flipV="false" rot="0">
                <a:off x="0" y="0"/>
                <a:ext cx="6350000" cy="6350000"/>
              </a:xfrm>
              <a:custGeom>
                <a:avLst/>
                <a:gdLst/>
                <a:ahLst/>
                <a:cxnLst/>
                <a:rect r="r" b="b" t="t" l="l"/>
                <a:pathLst>
                  <a:path h="6350000" w="6350000">
                    <a:moveTo>
                      <a:pt x="0" y="3175000"/>
                    </a:moveTo>
                    <a:cubicBezTo>
                      <a:pt x="0" y="4928870"/>
                      <a:pt x="1421130" y="6350000"/>
                      <a:pt x="3175000" y="6350000"/>
                    </a:cubicBezTo>
                    <a:lnTo>
                      <a:pt x="6350000" y="6350000"/>
                    </a:lnTo>
                    <a:lnTo>
                      <a:pt x="6350000" y="3175000"/>
                    </a:lnTo>
                    <a:cubicBezTo>
                      <a:pt x="6350000" y="1421130"/>
                      <a:pt x="4928870" y="0"/>
                      <a:pt x="3175000" y="0"/>
                    </a:cubicBezTo>
                    <a:cubicBezTo>
                      <a:pt x="1421130" y="0"/>
                      <a:pt x="0" y="1421130"/>
                      <a:pt x="0" y="3175000"/>
                    </a:cubicBezTo>
                    <a:close/>
                  </a:path>
                </a:pathLst>
              </a:custGeom>
              <a:solidFill>
                <a:srgbClr val="F15A29"/>
              </a:solidFill>
            </p:spPr>
          </p:sp>
          <p:sp>
            <p:nvSpPr>
              <p:cNvPr name="Freeform 41" id="41"/>
              <p:cNvSpPr/>
              <p:nvPr/>
            </p:nvSpPr>
            <p:spPr>
              <a:xfrm flipH="false" flipV="false" rot="0">
                <a:off x="391160" y="364490"/>
                <a:ext cx="5619750" cy="5621020"/>
              </a:xfrm>
              <a:custGeom>
                <a:avLst/>
                <a:gdLst/>
                <a:ahLst/>
                <a:cxnLst/>
                <a:rect r="r" b="b" t="t" l="l"/>
                <a:pathLst>
                  <a:path h="5621020" w="5619750">
                    <a:moveTo>
                      <a:pt x="2810510" y="0"/>
                    </a:moveTo>
                    <a:cubicBezTo>
                      <a:pt x="4362450" y="0"/>
                      <a:pt x="5619750" y="1258570"/>
                      <a:pt x="5619750" y="2810510"/>
                    </a:cubicBezTo>
                    <a:cubicBezTo>
                      <a:pt x="5619750" y="4362450"/>
                      <a:pt x="4361180" y="5621020"/>
                      <a:pt x="2810510" y="5621020"/>
                    </a:cubicBezTo>
                    <a:cubicBezTo>
                      <a:pt x="1258570" y="5621020"/>
                      <a:pt x="0" y="4362450"/>
                      <a:pt x="0" y="2810510"/>
                    </a:cubicBezTo>
                    <a:cubicBezTo>
                      <a:pt x="1270" y="1258570"/>
                      <a:pt x="1258570" y="0"/>
                      <a:pt x="2810510" y="0"/>
                    </a:cubicBezTo>
                    <a:close/>
                  </a:path>
                </a:pathLst>
              </a:custGeom>
              <a:solidFill>
                <a:srgbClr val="FCFCFC"/>
              </a:solidFill>
              <a:ln w="12700">
                <a:solidFill>
                  <a:srgbClr val="000000"/>
                </a:solidFill>
              </a:ln>
            </p:spPr>
          </p:sp>
        </p:grpSp>
        <p:grpSp>
          <p:nvGrpSpPr>
            <p:cNvPr name="Group 42" id="42"/>
            <p:cNvGrpSpPr>
              <a:grpSpLocks noChangeAspect="true"/>
            </p:cNvGrpSpPr>
            <p:nvPr/>
          </p:nvGrpSpPr>
          <p:grpSpPr>
            <a:xfrm rot="7961119">
              <a:off x="297430" y="1582860"/>
              <a:ext cx="1217734" cy="1217734"/>
              <a:chOff x="0" y="0"/>
              <a:chExt cx="6350000" cy="6350000"/>
            </a:xfrm>
          </p:grpSpPr>
          <p:sp>
            <p:nvSpPr>
              <p:cNvPr name="Freeform 43" id="43"/>
              <p:cNvSpPr/>
              <p:nvPr/>
            </p:nvSpPr>
            <p:spPr>
              <a:xfrm flipH="false" flipV="false" rot="0">
                <a:off x="0" y="0"/>
                <a:ext cx="6350000" cy="6350000"/>
              </a:xfrm>
              <a:custGeom>
                <a:avLst/>
                <a:gdLst/>
                <a:ahLst/>
                <a:cxnLst/>
                <a:rect r="r" b="b" t="t" l="l"/>
                <a:pathLst>
                  <a:path h="6350000" w="6350000">
                    <a:moveTo>
                      <a:pt x="0" y="3175000"/>
                    </a:moveTo>
                    <a:cubicBezTo>
                      <a:pt x="0" y="4928870"/>
                      <a:pt x="1421130" y="6350000"/>
                      <a:pt x="3175000" y="6350000"/>
                    </a:cubicBezTo>
                    <a:lnTo>
                      <a:pt x="6350000" y="6350000"/>
                    </a:lnTo>
                    <a:lnTo>
                      <a:pt x="6350000" y="3175000"/>
                    </a:lnTo>
                    <a:cubicBezTo>
                      <a:pt x="6350000" y="1421130"/>
                      <a:pt x="4928870" y="0"/>
                      <a:pt x="3175000" y="0"/>
                    </a:cubicBezTo>
                    <a:cubicBezTo>
                      <a:pt x="1421130" y="0"/>
                      <a:pt x="0" y="1421130"/>
                      <a:pt x="0" y="3175000"/>
                    </a:cubicBezTo>
                    <a:close/>
                  </a:path>
                </a:pathLst>
              </a:custGeom>
              <a:solidFill>
                <a:srgbClr val="E52524"/>
              </a:solidFill>
            </p:spPr>
          </p:sp>
          <p:sp>
            <p:nvSpPr>
              <p:cNvPr name="Freeform 44" id="44"/>
              <p:cNvSpPr/>
              <p:nvPr/>
            </p:nvSpPr>
            <p:spPr>
              <a:xfrm flipH="false" flipV="false" rot="0">
                <a:off x="391160" y="364490"/>
                <a:ext cx="5619750" cy="5621020"/>
              </a:xfrm>
              <a:custGeom>
                <a:avLst/>
                <a:gdLst/>
                <a:ahLst/>
                <a:cxnLst/>
                <a:rect r="r" b="b" t="t" l="l"/>
                <a:pathLst>
                  <a:path h="5621020" w="5619750">
                    <a:moveTo>
                      <a:pt x="2810510" y="0"/>
                    </a:moveTo>
                    <a:cubicBezTo>
                      <a:pt x="4362450" y="0"/>
                      <a:pt x="5619750" y="1258570"/>
                      <a:pt x="5619750" y="2810510"/>
                    </a:cubicBezTo>
                    <a:cubicBezTo>
                      <a:pt x="5619750" y="4362450"/>
                      <a:pt x="4361180" y="5621020"/>
                      <a:pt x="2810510" y="5621020"/>
                    </a:cubicBezTo>
                    <a:cubicBezTo>
                      <a:pt x="1258570" y="5621020"/>
                      <a:pt x="0" y="4362450"/>
                      <a:pt x="0" y="2810510"/>
                    </a:cubicBezTo>
                    <a:cubicBezTo>
                      <a:pt x="1270" y="1258570"/>
                      <a:pt x="1258570" y="0"/>
                      <a:pt x="2810510" y="0"/>
                    </a:cubicBezTo>
                    <a:close/>
                  </a:path>
                </a:pathLst>
              </a:custGeom>
              <a:solidFill>
                <a:srgbClr val="FCFCFC"/>
              </a:solidFill>
              <a:ln w="12700">
                <a:solidFill>
                  <a:srgbClr val="000000"/>
                </a:solidFill>
              </a:ln>
            </p:spPr>
          </p:sp>
        </p:grpSp>
        <p:sp>
          <p:nvSpPr>
            <p:cNvPr name="TextBox 45" id="45"/>
            <p:cNvSpPr txBox="true"/>
            <p:nvPr/>
          </p:nvSpPr>
          <p:spPr>
            <a:xfrm rot="0">
              <a:off x="176839" y="588910"/>
              <a:ext cx="1325639" cy="588843"/>
            </a:xfrm>
            <a:prstGeom prst="rect">
              <a:avLst/>
            </a:prstGeom>
          </p:spPr>
          <p:txBody>
            <a:bodyPr anchor="t" rtlCol="false" tIns="0" lIns="0" bIns="0" rIns="0">
              <a:spAutoFit/>
            </a:bodyPr>
            <a:lstStyle/>
            <a:p>
              <a:pPr algn="ctr">
                <a:lnSpc>
                  <a:spcPts val="1693"/>
                </a:lnSpc>
              </a:pPr>
              <a:r>
                <a:rPr lang="en-US" b="true" sz="1498" spc="-44">
                  <a:solidFill>
                    <a:srgbClr val="FF5757"/>
                  </a:solidFill>
                  <a:latin typeface="Poppins Bold"/>
                  <a:ea typeface="Poppins Bold"/>
                  <a:cs typeface="Poppins Bold"/>
                  <a:sym typeface="Poppins Bold"/>
                </a:rPr>
                <a:t> 3,6%</a:t>
              </a:r>
            </a:p>
            <a:p>
              <a:pPr algn="ctr">
                <a:lnSpc>
                  <a:spcPts val="1693"/>
                </a:lnSpc>
                <a:spcBef>
                  <a:spcPct val="0"/>
                </a:spcBef>
              </a:pPr>
              <a:r>
                <a:rPr lang="en-US" b="true" sz="1498" spc="-44">
                  <a:solidFill>
                    <a:srgbClr val="FF5757"/>
                  </a:solidFill>
                  <a:latin typeface="Poppins Bold"/>
                  <a:ea typeface="Poppins Bold"/>
                  <a:cs typeface="Poppins Bold"/>
                  <a:sym typeface="Poppins Bold"/>
                </a:rPr>
                <a:t>2007</a:t>
              </a:r>
            </a:p>
          </p:txBody>
        </p:sp>
        <p:sp>
          <p:nvSpPr>
            <p:cNvPr name="TextBox 46" id="46"/>
            <p:cNvSpPr txBox="true"/>
            <p:nvPr/>
          </p:nvSpPr>
          <p:spPr>
            <a:xfrm rot="0">
              <a:off x="262990" y="1913329"/>
              <a:ext cx="1286614" cy="701781"/>
            </a:xfrm>
            <a:prstGeom prst="rect">
              <a:avLst/>
            </a:prstGeom>
          </p:spPr>
          <p:txBody>
            <a:bodyPr anchor="t" rtlCol="false" tIns="0" lIns="0" bIns="0" rIns="0">
              <a:spAutoFit/>
            </a:bodyPr>
            <a:lstStyle/>
            <a:p>
              <a:pPr algn="ctr">
                <a:lnSpc>
                  <a:spcPts val="2356"/>
                </a:lnSpc>
              </a:pPr>
              <a:r>
                <a:rPr lang="en-US" b="true" sz="2085" spc="-62">
                  <a:solidFill>
                    <a:srgbClr val="E52524"/>
                  </a:solidFill>
                  <a:latin typeface="Poppins Bold"/>
                  <a:ea typeface="Poppins Bold"/>
                  <a:cs typeface="Poppins Bold"/>
                  <a:sym typeface="Poppins Bold"/>
                </a:rPr>
                <a:t> 8,5%</a:t>
              </a:r>
            </a:p>
            <a:p>
              <a:pPr algn="ctr">
                <a:lnSpc>
                  <a:spcPts val="1643"/>
                </a:lnSpc>
                <a:spcBef>
                  <a:spcPct val="0"/>
                </a:spcBef>
              </a:pPr>
              <a:r>
                <a:rPr lang="en-US" b="true" sz="1454" spc="-43">
                  <a:solidFill>
                    <a:srgbClr val="E52524"/>
                  </a:solidFill>
                  <a:latin typeface="Poppins Bold"/>
                  <a:ea typeface="Poppins Bold"/>
                  <a:cs typeface="Poppins Bold"/>
                  <a:sym typeface="Poppins Bold"/>
                </a:rPr>
                <a:t>2018</a:t>
              </a:r>
            </a:p>
          </p:txBody>
        </p:sp>
      </p:grpSp>
      <p:sp>
        <p:nvSpPr>
          <p:cNvPr name="TextBox 47" id="47"/>
          <p:cNvSpPr txBox="true"/>
          <p:nvPr/>
        </p:nvSpPr>
        <p:spPr>
          <a:xfrm rot="0">
            <a:off x="475475" y="8707009"/>
            <a:ext cx="5000169" cy="826893"/>
          </a:xfrm>
          <a:prstGeom prst="rect">
            <a:avLst/>
          </a:prstGeom>
        </p:spPr>
        <p:txBody>
          <a:bodyPr anchor="t" rtlCol="false" tIns="0" lIns="0" bIns="0" rIns="0">
            <a:spAutoFit/>
          </a:bodyPr>
          <a:lstStyle/>
          <a:p>
            <a:pPr algn="l" marL="258036" indent="-129018" lvl="1">
              <a:lnSpc>
                <a:spcPts val="1673"/>
              </a:lnSpc>
              <a:buFont typeface="Arial"/>
              <a:buChar char="•"/>
            </a:pPr>
            <a:r>
              <a:rPr lang="en-US" sz="1195">
                <a:solidFill>
                  <a:srgbClr val="000000"/>
                </a:solidFill>
                <a:latin typeface="Garet"/>
                <a:ea typeface="Garet"/>
                <a:cs typeface="Garet"/>
                <a:sym typeface="Garet"/>
              </a:rPr>
              <a:t>Etude réalisée entre avril et juillet 2018 (publiée en 2022)</a:t>
            </a:r>
          </a:p>
          <a:p>
            <a:pPr algn="l" marL="258036" indent="-129018" lvl="1">
              <a:lnSpc>
                <a:spcPts val="1673"/>
              </a:lnSpc>
              <a:buFont typeface="Arial"/>
              <a:buChar char="•"/>
            </a:pPr>
            <a:r>
              <a:rPr lang="en-US" sz="1195">
                <a:solidFill>
                  <a:srgbClr val="000000"/>
                </a:solidFill>
                <a:latin typeface="Garet"/>
                <a:ea typeface="Garet"/>
                <a:cs typeface="Garet"/>
                <a:sym typeface="Garet"/>
              </a:rPr>
              <a:t>Comparaison à l’étude EMIR réalisée en 2007</a:t>
            </a:r>
          </a:p>
          <a:p>
            <a:pPr algn="l" marL="258036" indent="-129018" lvl="1">
              <a:lnSpc>
                <a:spcPts val="1673"/>
              </a:lnSpc>
              <a:buFont typeface="Arial"/>
              <a:buChar char="•"/>
            </a:pPr>
            <a:r>
              <a:rPr lang="en-US" sz="1195">
                <a:solidFill>
                  <a:srgbClr val="000000"/>
                </a:solidFill>
                <a:latin typeface="Garet"/>
                <a:ea typeface="Garet"/>
                <a:cs typeface="Garet"/>
                <a:sym typeface="Garet"/>
              </a:rPr>
              <a:t>Incidence des hospitalisations liées à un évènement indésirable médicamenteux</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DAGqOiw8FCg</dc:identifier>
  <dcterms:modified xsi:type="dcterms:W3CDTF">2011-08-01T06:04:30Z</dcterms:modified>
  <cp:revision>1</cp:revision>
  <dc:title>Colloque Trajectoires Santé 2025 - Ecoprescription et Deprescription</dc:title>
</cp:coreProperties>
</file>