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287" r:id="rId4"/>
    <p:sldId id="261" r:id="rId5"/>
    <p:sldId id="263" r:id="rId6"/>
    <p:sldId id="277" r:id="rId7"/>
    <p:sldId id="273" r:id="rId8"/>
    <p:sldId id="276" r:id="rId9"/>
    <p:sldId id="288" r:id="rId10"/>
    <p:sldId id="279" r:id="rId11"/>
    <p:sldId id="271" r:id="rId12"/>
    <p:sldId id="269" r:id="rId13"/>
    <p:sldId id="285" r:id="rId14"/>
    <p:sldId id="281" r:id="rId15"/>
    <p:sldId id="286" r:id="rId16"/>
    <p:sldId id="282" r:id="rId17"/>
    <p:sldId id="284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B401"/>
    <a:srgbClr val="00ADD0"/>
    <a:srgbClr val="174771"/>
    <a:srgbClr val="A6276B"/>
    <a:srgbClr val="5B002A"/>
    <a:srgbClr val="7E5FA4"/>
    <a:srgbClr val="E6B8D2"/>
    <a:srgbClr val="F05623"/>
    <a:srgbClr val="0FB4AC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88A8C2-BC4A-43CE-A903-726B468FC425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572F9E9D-2C03-49F7-93C6-7FBC09ACB320}">
      <dgm:prSet phldrT="[Texte]" custT="1"/>
      <dgm:spPr>
        <a:solidFill>
          <a:srgbClr val="174771"/>
        </a:solidFill>
      </dgm:spPr>
      <dgm:t>
        <a:bodyPr/>
        <a:lstStyle/>
        <a:p>
          <a:endParaRPr lang="fr-FR" sz="300" b="1" dirty="0">
            <a:solidFill>
              <a:srgbClr val="005172"/>
            </a:solidFill>
          </a:endParaRPr>
        </a:p>
      </dgm:t>
    </dgm:pt>
    <dgm:pt modelId="{8763C286-576A-4A8B-8984-E6A6372CAFEB}" type="parTrans" cxnId="{C8F7709F-BF9B-4DEB-BE00-EC0B13CC2EED}">
      <dgm:prSet/>
      <dgm:spPr/>
      <dgm:t>
        <a:bodyPr/>
        <a:lstStyle/>
        <a:p>
          <a:endParaRPr lang="fr-FR"/>
        </a:p>
      </dgm:t>
    </dgm:pt>
    <dgm:pt modelId="{E09C6BB7-B8E5-44AD-88D8-CEC9B7F073B2}" type="sibTrans" cxnId="{C8F7709F-BF9B-4DEB-BE00-EC0B13CC2EED}">
      <dgm:prSet/>
      <dgm:spPr>
        <a:solidFill>
          <a:srgbClr val="005172"/>
        </a:solidFill>
      </dgm:spPr>
      <dgm:t>
        <a:bodyPr/>
        <a:lstStyle/>
        <a:p>
          <a:endParaRPr lang="fr-FR"/>
        </a:p>
      </dgm:t>
    </dgm:pt>
    <dgm:pt modelId="{85FAD7CD-5DE7-44F3-9AAC-5BF4F94A78AD}">
      <dgm:prSet phldrT="[Texte]" custT="1"/>
      <dgm:spPr>
        <a:solidFill>
          <a:srgbClr val="00ADD0"/>
        </a:solidFill>
      </dgm:spPr>
      <dgm:t>
        <a:bodyPr/>
        <a:lstStyle/>
        <a:p>
          <a:endParaRPr lang="fr-FR" sz="3200" dirty="0">
            <a:solidFill>
              <a:srgbClr val="005172"/>
            </a:solidFill>
          </a:endParaRPr>
        </a:p>
      </dgm:t>
    </dgm:pt>
    <dgm:pt modelId="{0E840AF2-CCFA-4589-9DE2-2D990E5EEE7F}" type="parTrans" cxnId="{06FBF206-2BAF-4E29-8F17-D73AD0986813}">
      <dgm:prSet/>
      <dgm:spPr/>
      <dgm:t>
        <a:bodyPr/>
        <a:lstStyle/>
        <a:p>
          <a:endParaRPr lang="fr-FR"/>
        </a:p>
      </dgm:t>
    </dgm:pt>
    <dgm:pt modelId="{4FD390B3-E1AD-455E-B705-684151DF3F26}" type="sibTrans" cxnId="{06FBF206-2BAF-4E29-8F17-D73AD0986813}">
      <dgm:prSet/>
      <dgm:spPr>
        <a:solidFill>
          <a:srgbClr val="00ADD0"/>
        </a:solidFill>
      </dgm:spPr>
      <dgm:t>
        <a:bodyPr/>
        <a:lstStyle/>
        <a:p>
          <a:endParaRPr lang="fr-FR"/>
        </a:p>
      </dgm:t>
    </dgm:pt>
    <dgm:pt modelId="{606776EA-3BF7-41EE-B011-BB2AE88CD6C5}">
      <dgm:prSet/>
      <dgm:spPr>
        <a:solidFill>
          <a:srgbClr val="92D050"/>
        </a:solidFill>
      </dgm:spPr>
      <dgm:t>
        <a:bodyPr/>
        <a:lstStyle/>
        <a:p>
          <a:endParaRPr lang="fr-FR"/>
        </a:p>
      </dgm:t>
    </dgm:pt>
    <dgm:pt modelId="{D05A1E88-E509-478E-8B71-FBF0FE6622D5}" type="parTrans" cxnId="{C8C35CA8-0745-4C94-9452-26B2B13D86DC}">
      <dgm:prSet/>
      <dgm:spPr/>
      <dgm:t>
        <a:bodyPr/>
        <a:lstStyle/>
        <a:p>
          <a:endParaRPr lang="fr-FR"/>
        </a:p>
      </dgm:t>
    </dgm:pt>
    <dgm:pt modelId="{FF82440B-6B2D-4B47-A444-8122D55BDA9C}" type="sibTrans" cxnId="{C8C35CA8-0745-4C94-9452-26B2B13D86DC}">
      <dgm:prSet/>
      <dgm:spPr>
        <a:solidFill>
          <a:srgbClr val="92D050"/>
        </a:solidFill>
      </dgm:spPr>
      <dgm:t>
        <a:bodyPr/>
        <a:lstStyle/>
        <a:p>
          <a:endParaRPr lang="fr-FR"/>
        </a:p>
      </dgm:t>
    </dgm:pt>
    <dgm:pt modelId="{968D4EA1-555A-4B00-9392-81F0C64F15B7}" type="pres">
      <dgm:prSet presAssocID="{C288A8C2-BC4A-43CE-A903-726B468FC425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65C7066-9D13-487F-A36A-754D4D166B27}" type="pres">
      <dgm:prSet presAssocID="{606776EA-3BF7-41EE-B011-BB2AE88CD6C5}" presName="gear1" presStyleLbl="node1" presStyleIdx="0" presStyleCnt="3" custLinFactNeighborX="-1890" custLinFactNeighborY="-756">
        <dgm:presLayoutVars>
          <dgm:chMax val="1"/>
          <dgm:bulletEnabled val="1"/>
        </dgm:presLayoutVars>
      </dgm:prSet>
      <dgm:spPr/>
    </dgm:pt>
    <dgm:pt modelId="{F4462752-79D5-4AE3-9978-340C26CBD43D}" type="pres">
      <dgm:prSet presAssocID="{606776EA-3BF7-41EE-B011-BB2AE88CD6C5}" presName="gear1srcNode" presStyleLbl="node1" presStyleIdx="0" presStyleCnt="3"/>
      <dgm:spPr/>
    </dgm:pt>
    <dgm:pt modelId="{01ED6EC5-3490-4D7D-AEA2-493190B5963D}" type="pres">
      <dgm:prSet presAssocID="{606776EA-3BF7-41EE-B011-BB2AE88CD6C5}" presName="gear1dstNode" presStyleLbl="node1" presStyleIdx="0" presStyleCnt="3"/>
      <dgm:spPr/>
    </dgm:pt>
    <dgm:pt modelId="{995AA62A-CFB4-471E-8AAF-D2297E9D1009}" type="pres">
      <dgm:prSet presAssocID="{572F9E9D-2C03-49F7-93C6-7FBC09ACB320}" presName="gear2" presStyleLbl="node1" presStyleIdx="1" presStyleCnt="3" custLinFactNeighborX="-2600" custLinFactNeighborY="-1040">
        <dgm:presLayoutVars>
          <dgm:chMax val="1"/>
          <dgm:bulletEnabled val="1"/>
        </dgm:presLayoutVars>
      </dgm:prSet>
      <dgm:spPr/>
    </dgm:pt>
    <dgm:pt modelId="{52F1BB4E-727F-45D5-BB98-D93FD9FD7D54}" type="pres">
      <dgm:prSet presAssocID="{572F9E9D-2C03-49F7-93C6-7FBC09ACB320}" presName="gear2srcNode" presStyleLbl="node1" presStyleIdx="1" presStyleCnt="3"/>
      <dgm:spPr/>
    </dgm:pt>
    <dgm:pt modelId="{23866B98-EB6D-49FA-817B-D1DB724574A5}" type="pres">
      <dgm:prSet presAssocID="{572F9E9D-2C03-49F7-93C6-7FBC09ACB320}" presName="gear2dstNode" presStyleLbl="node1" presStyleIdx="1" presStyleCnt="3"/>
      <dgm:spPr/>
    </dgm:pt>
    <dgm:pt modelId="{E322F357-6D06-4CD7-AB05-054F37DD9554}" type="pres">
      <dgm:prSet presAssocID="{85FAD7CD-5DE7-44F3-9AAC-5BF4F94A78AD}" presName="gear3" presStyleLbl="node1" presStyleIdx="2" presStyleCnt="3" custLinFactNeighborX="-2165" custLinFactNeighborY="-433"/>
      <dgm:spPr/>
    </dgm:pt>
    <dgm:pt modelId="{C42B494A-C6BD-4B95-B011-AB7BCF3E0DB1}" type="pres">
      <dgm:prSet presAssocID="{85FAD7CD-5DE7-44F3-9AAC-5BF4F94A78AD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E3D034B2-D538-41E8-9891-9D4CFD1A6C8D}" type="pres">
      <dgm:prSet presAssocID="{85FAD7CD-5DE7-44F3-9AAC-5BF4F94A78AD}" presName="gear3srcNode" presStyleLbl="node1" presStyleIdx="2" presStyleCnt="3"/>
      <dgm:spPr/>
    </dgm:pt>
    <dgm:pt modelId="{ED533AB9-01CD-40CD-A751-244D38F5511A}" type="pres">
      <dgm:prSet presAssocID="{85FAD7CD-5DE7-44F3-9AAC-5BF4F94A78AD}" presName="gear3dstNode" presStyleLbl="node1" presStyleIdx="2" presStyleCnt="3"/>
      <dgm:spPr/>
    </dgm:pt>
    <dgm:pt modelId="{E297DCA6-8897-4B7E-BD64-45DBC32C11D3}" type="pres">
      <dgm:prSet presAssocID="{FF82440B-6B2D-4B47-A444-8122D55BDA9C}" presName="connector1" presStyleLbl="sibTrans2D1" presStyleIdx="0" presStyleCnt="3" custLinFactNeighborX="-1475" custLinFactNeighborY="-590"/>
      <dgm:spPr/>
    </dgm:pt>
    <dgm:pt modelId="{0A798101-45BD-4CB6-BFB8-E39F28C9A83D}" type="pres">
      <dgm:prSet presAssocID="{E09C6BB7-B8E5-44AD-88D8-CEC9B7F073B2}" presName="connector2" presStyleLbl="sibTrans2D1" presStyleIdx="1" presStyleCnt="3" custLinFactNeighborX="-2035" custLinFactNeighborY="-814"/>
      <dgm:spPr/>
    </dgm:pt>
    <dgm:pt modelId="{162728D6-9260-4A7C-ACB0-CEEC47568F37}" type="pres">
      <dgm:prSet presAssocID="{4FD390B3-E1AD-455E-B705-684151DF3F26}" presName="connector3" presStyleLbl="sibTrans2D1" presStyleIdx="2" presStyleCnt="3" custAng="6795917" custLinFactNeighborX="2793" custLinFactNeighborY="1332"/>
      <dgm:spPr/>
    </dgm:pt>
  </dgm:ptLst>
  <dgm:cxnLst>
    <dgm:cxn modelId="{59329300-A30D-4412-9C9E-053C08ABB06D}" type="presOf" srcId="{85FAD7CD-5DE7-44F3-9AAC-5BF4F94A78AD}" destId="{C42B494A-C6BD-4B95-B011-AB7BCF3E0DB1}" srcOrd="1" destOrd="0" presId="urn:microsoft.com/office/officeart/2005/8/layout/gear1"/>
    <dgm:cxn modelId="{06FBF206-2BAF-4E29-8F17-D73AD0986813}" srcId="{C288A8C2-BC4A-43CE-A903-726B468FC425}" destId="{85FAD7CD-5DE7-44F3-9AAC-5BF4F94A78AD}" srcOrd="2" destOrd="0" parTransId="{0E840AF2-CCFA-4589-9DE2-2D990E5EEE7F}" sibTransId="{4FD390B3-E1AD-455E-B705-684151DF3F26}"/>
    <dgm:cxn modelId="{92FEC90F-CED4-462A-84CA-C87806843943}" type="presOf" srcId="{606776EA-3BF7-41EE-B011-BB2AE88CD6C5}" destId="{F4462752-79D5-4AE3-9978-340C26CBD43D}" srcOrd="1" destOrd="0" presId="urn:microsoft.com/office/officeart/2005/8/layout/gear1"/>
    <dgm:cxn modelId="{D88F7325-D68F-40C1-8928-DF8A23EBB6DB}" type="presOf" srcId="{85FAD7CD-5DE7-44F3-9AAC-5BF4F94A78AD}" destId="{E322F357-6D06-4CD7-AB05-054F37DD9554}" srcOrd="0" destOrd="0" presId="urn:microsoft.com/office/officeart/2005/8/layout/gear1"/>
    <dgm:cxn modelId="{6D92CC51-D5BB-4282-A083-C5761F12E467}" type="presOf" srcId="{572F9E9D-2C03-49F7-93C6-7FBC09ACB320}" destId="{995AA62A-CFB4-471E-8AAF-D2297E9D1009}" srcOrd="0" destOrd="0" presId="urn:microsoft.com/office/officeart/2005/8/layout/gear1"/>
    <dgm:cxn modelId="{6A2CD276-E8F7-4822-A848-CCCEE6A186DA}" type="presOf" srcId="{85FAD7CD-5DE7-44F3-9AAC-5BF4F94A78AD}" destId="{E3D034B2-D538-41E8-9891-9D4CFD1A6C8D}" srcOrd="2" destOrd="0" presId="urn:microsoft.com/office/officeart/2005/8/layout/gear1"/>
    <dgm:cxn modelId="{1CB84184-E082-438D-9F80-F11FF5DF7F73}" type="presOf" srcId="{572F9E9D-2C03-49F7-93C6-7FBC09ACB320}" destId="{52F1BB4E-727F-45D5-BB98-D93FD9FD7D54}" srcOrd="1" destOrd="0" presId="urn:microsoft.com/office/officeart/2005/8/layout/gear1"/>
    <dgm:cxn modelId="{CC1DC58B-0350-49D9-9F7B-5916A3FF57FE}" type="presOf" srcId="{85FAD7CD-5DE7-44F3-9AAC-5BF4F94A78AD}" destId="{ED533AB9-01CD-40CD-A751-244D38F5511A}" srcOrd="3" destOrd="0" presId="urn:microsoft.com/office/officeart/2005/8/layout/gear1"/>
    <dgm:cxn modelId="{C8F7709F-BF9B-4DEB-BE00-EC0B13CC2EED}" srcId="{C288A8C2-BC4A-43CE-A903-726B468FC425}" destId="{572F9E9D-2C03-49F7-93C6-7FBC09ACB320}" srcOrd="1" destOrd="0" parTransId="{8763C286-576A-4A8B-8984-E6A6372CAFEB}" sibTransId="{E09C6BB7-B8E5-44AD-88D8-CEC9B7F073B2}"/>
    <dgm:cxn modelId="{C8C35CA8-0745-4C94-9452-26B2B13D86DC}" srcId="{C288A8C2-BC4A-43CE-A903-726B468FC425}" destId="{606776EA-3BF7-41EE-B011-BB2AE88CD6C5}" srcOrd="0" destOrd="0" parTransId="{D05A1E88-E509-478E-8B71-FBF0FE6622D5}" sibTransId="{FF82440B-6B2D-4B47-A444-8122D55BDA9C}"/>
    <dgm:cxn modelId="{2C4E83AA-4084-4A51-84DC-CAE434DB3491}" type="presOf" srcId="{E09C6BB7-B8E5-44AD-88D8-CEC9B7F073B2}" destId="{0A798101-45BD-4CB6-BFB8-E39F28C9A83D}" srcOrd="0" destOrd="0" presId="urn:microsoft.com/office/officeart/2005/8/layout/gear1"/>
    <dgm:cxn modelId="{8432E0AE-ACDD-49B3-9BD5-D62A1CADBB0E}" type="presOf" srcId="{606776EA-3BF7-41EE-B011-BB2AE88CD6C5}" destId="{B65C7066-9D13-487F-A36A-754D4D166B27}" srcOrd="0" destOrd="0" presId="urn:microsoft.com/office/officeart/2005/8/layout/gear1"/>
    <dgm:cxn modelId="{758052B1-F676-4DCC-B5B5-357157CBE012}" type="presOf" srcId="{572F9E9D-2C03-49F7-93C6-7FBC09ACB320}" destId="{23866B98-EB6D-49FA-817B-D1DB724574A5}" srcOrd="2" destOrd="0" presId="urn:microsoft.com/office/officeart/2005/8/layout/gear1"/>
    <dgm:cxn modelId="{349A51BD-4EDB-490A-AF49-FD80A82978DF}" type="presOf" srcId="{FF82440B-6B2D-4B47-A444-8122D55BDA9C}" destId="{E297DCA6-8897-4B7E-BD64-45DBC32C11D3}" srcOrd="0" destOrd="0" presId="urn:microsoft.com/office/officeart/2005/8/layout/gear1"/>
    <dgm:cxn modelId="{99EBDCBD-8586-4F37-86AA-22D70BA9484E}" type="presOf" srcId="{606776EA-3BF7-41EE-B011-BB2AE88CD6C5}" destId="{01ED6EC5-3490-4D7D-AEA2-493190B5963D}" srcOrd="2" destOrd="0" presId="urn:microsoft.com/office/officeart/2005/8/layout/gear1"/>
    <dgm:cxn modelId="{BCC161C3-FE8E-4098-903C-D847942DA75A}" type="presOf" srcId="{4FD390B3-E1AD-455E-B705-684151DF3F26}" destId="{162728D6-9260-4A7C-ACB0-CEEC47568F37}" srcOrd="0" destOrd="0" presId="urn:microsoft.com/office/officeart/2005/8/layout/gear1"/>
    <dgm:cxn modelId="{EFACB9F0-965B-4132-B92A-3AFF084BF5ED}" type="presOf" srcId="{C288A8C2-BC4A-43CE-A903-726B468FC425}" destId="{968D4EA1-555A-4B00-9392-81F0C64F15B7}" srcOrd="0" destOrd="0" presId="urn:microsoft.com/office/officeart/2005/8/layout/gear1"/>
    <dgm:cxn modelId="{2FF31157-3200-4090-BA37-D43B1622218A}" type="presParOf" srcId="{968D4EA1-555A-4B00-9392-81F0C64F15B7}" destId="{B65C7066-9D13-487F-A36A-754D4D166B27}" srcOrd="0" destOrd="0" presId="urn:microsoft.com/office/officeart/2005/8/layout/gear1"/>
    <dgm:cxn modelId="{895A6BAE-D903-4B8D-9BA9-03EC640A65F2}" type="presParOf" srcId="{968D4EA1-555A-4B00-9392-81F0C64F15B7}" destId="{F4462752-79D5-4AE3-9978-340C26CBD43D}" srcOrd="1" destOrd="0" presId="urn:microsoft.com/office/officeart/2005/8/layout/gear1"/>
    <dgm:cxn modelId="{52E8365C-7FCC-4A40-9866-CAF7511D6573}" type="presParOf" srcId="{968D4EA1-555A-4B00-9392-81F0C64F15B7}" destId="{01ED6EC5-3490-4D7D-AEA2-493190B5963D}" srcOrd="2" destOrd="0" presId="urn:microsoft.com/office/officeart/2005/8/layout/gear1"/>
    <dgm:cxn modelId="{98D07152-C7CA-4D97-8E64-1E3079D5602C}" type="presParOf" srcId="{968D4EA1-555A-4B00-9392-81F0C64F15B7}" destId="{995AA62A-CFB4-471E-8AAF-D2297E9D1009}" srcOrd="3" destOrd="0" presId="urn:microsoft.com/office/officeart/2005/8/layout/gear1"/>
    <dgm:cxn modelId="{23920B57-4B82-4327-AC29-71162BA078F2}" type="presParOf" srcId="{968D4EA1-555A-4B00-9392-81F0C64F15B7}" destId="{52F1BB4E-727F-45D5-BB98-D93FD9FD7D54}" srcOrd="4" destOrd="0" presId="urn:microsoft.com/office/officeart/2005/8/layout/gear1"/>
    <dgm:cxn modelId="{3F625434-CDB4-4586-9DBA-392DDC074A8F}" type="presParOf" srcId="{968D4EA1-555A-4B00-9392-81F0C64F15B7}" destId="{23866B98-EB6D-49FA-817B-D1DB724574A5}" srcOrd="5" destOrd="0" presId="urn:microsoft.com/office/officeart/2005/8/layout/gear1"/>
    <dgm:cxn modelId="{1D99BDCF-B319-4BD0-81E1-FD518DD7973A}" type="presParOf" srcId="{968D4EA1-555A-4B00-9392-81F0C64F15B7}" destId="{E322F357-6D06-4CD7-AB05-054F37DD9554}" srcOrd="6" destOrd="0" presId="urn:microsoft.com/office/officeart/2005/8/layout/gear1"/>
    <dgm:cxn modelId="{22A5D775-E97E-43E6-B13D-8D6153EA3F24}" type="presParOf" srcId="{968D4EA1-555A-4B00-9392-81F0C64F15B7}" destId="{C42B494A-C6BD-4B95-B011-AB7BCF3E0DB1}" srcOrd="7" destOrd="0" presId="urn:microsoft.com/office/officeart/2005/8/layout/gear1"/>
    <dgm:cxn modelId="{31194E14-AEEE-4167-AD37-401D52248113}" type="presParOf" srcId="{968D4EA1-555A-4B00-9392-81F0C64F15B7}" destId="{E3D034B2-D538-41E8-9891-9D4CFD1A6C8D}" srcOrd="8" destOrd="0" presId="urn:microsoft.com/office/officeart/2005/8/layout/gear1"/>
    <dgm:cxn modelId="{49FBBD00-A1CF-447F-A8C1-F9852118F9C5}" type="presParOf" srcId="{968D4EA1-555A-4B00-9392-81F0C64F15B7}" destId="{ED533AB9-01CD-40CD-A751-244D38F5511A}" srcOrd="9" destOrd="0" presId="urn:microsoft.com/office/officeart/2005/8/layout/gear1"/>
    <dgm:cxn modelId="{C2AC844B-0292-416C-B910-FE08EE4AE8CD}" type="presParOf" srcId="{968D4EA1-555A-4B00-9392-81F0C64F15B7}" destId="{E297DCA6-8897-4B7E-BD64-45DBC32C11D3}" srcOrd="10" destOrd="0" presId="urn:microsoft.com/office/officeart/2005/8/layout/gear1"/>
    <dgm:cxn modelId="{7EC903CD-469A-4559-A78B-EEF3B497A616}" type="presParOf" srcId="{968D4EA1-555A-4B00-9392-81F0C64F15B7}" destId="{0A798101-45BD-4CB6-BFB8-E39F28C9A83D}" srcOrd="11" destOrd="0" presId="urn:microsoft.com/office/officeart/2005/8/layout/gear1"/>
    <dgm:cxn modelId="{508BFBFB-FF65-4AD8-B4F6-3C3771BD8545}" type="presParOf" srcId="{968D4EA1-555A-4B00-9392-81F0C64F15B7}" destId="{162728D6-9260-4A7C-ACB0-CEEC47568F3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131BE-DB0E-4342-89BF-B27279EEC247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4E1CAC63-BFFB-6C46-9E6A-C74D4CD54612}">
      <dgm:prSet phldrT="[Texte]" phldr="0"/>
      <dgm:spPr/>
      <dgm:t>
        <a:bodyPr/>
        <a:lstStyle/>
        <a:p>
          <a:r>
            <a:rPr lang="fr-FR" dirty="0"/>
            <a:t>CONSTITUER UNE ÉQUIPE PILOTE</a:t>
          </a:r>
        </a:p>
      </dgm:t>
    </dgm:pt>
    <dgm:pt modelId="{A53B0B84-ECEB-AF4D-89E5-A6BDC2B7A01D}" type="parTrans" cxnId="{6B787083-69A4-DD4A-902E-FEFD6B4D0E81}">
      <dgm:prSet/>
      <dgm:spPr/>
      <dgm:t>
        <a:bodyPr/>
        <a:lstStyle/>
        <a:p>
          <a:endParaRPr lang="fr-FR"/>
        </a:p>
      </dgm:t>
    </dgm:pt>
    <dgm:pt modelId="{ED8B9E10-3A10-7049-8FCC-A5B2CC5F2E67}" type="sibTrans" cxnId="{6B787083-69A4-DD4A-902E-FEFD6B4D0E81}">
      <dgm:prSet/>
      <dgm:spPr/>
      <dgm:t>
        <a:bodyPr/>
        <a:lstStyle/>
        <a:p>
          <a:endParaRPr lang="fr-FR"/>
        </a:p>
      </dgm:t>
    </dgm:pt>
    <dgm:pt modelId="{96C20B17-2FC2-664B-98C2-8178465EC502}">
      <dgm:prSet phldrT="[Texte]" phldr="0" custT="1"/>
      <dgm:spPr/>
      <dgm:t>
        <a:bodyPr/>
        <a:lstStyle/>
        <a:p>
          <a:r>
            <a:rPr lang="fr-FR" sz="1600" dirty="0"/>
            <a:t>Établir un diagnostic</a:t>
          </a:r>
        </a:p>
      </dgm:t>
    </dgm:pt>
    <dgm:pt modelId="{CD5E3019-19AE-2940-AE56-AB7F935B1791}" type="parTrans" cxnId="{751DAD6B-30A5-C144-91B6-3CF0EF4DB6A4}">
      <dgm:prSet/>
      <dgm:spPr/>
      <dgm:t>
        <a:bodyPr/>
        <a:lstStyle/>
        <a:p>
          <a:endParaRPr lang="fr-FR"/>
        </a:p>
      </dgm:t>
    </dgm:pt>
    <dgm:pt modelId="{6A7AE150-0DC5-4A4F-A1CA-D55BB9101843}" type="sibTrans" cxnId="{751DAD6B-30A5-C144-91B6-3CF0EF4DB6A4}">
      <dgm:prSet/>
      <dgm:spPr/>
      <dgm:t>
        <a:bodyPr/>
        <a:lstStyle/>
        <a:p>
          <a:endParaRPr lang="fr-FR"/>
        </a:p>
      </dgm:t>
    </dgm:pt>
    <dgm:pt modelId="{CBCDC814-0341-0047-8883-D6D2A3EDB7B5}">
      <dgm:prSet phldrT="[Texte]" phldr="0"/>
      <dgm:spPr/>
      <dgm:t>
        <a:bodyPr/>
        <a:lstStyle/>
        <a:p>
          <a:r>
            <a:rPr lang="fr-FR" dirty="0"/>
            <a:t>DÉCIDER D’UN PLAN D’ACTION</a:t>
          </a:r>
        </a:p>
      </dgm:t>
    </dgm:pt>
    <dgm:pt modelId="{644A3D8B-7247-2743-BA4D-6668C2EA2713}" type="parTrans" cxnId="{568054C1-B460-E64B-92EF-074EE5EA041B}">
      <dgm:prSet/>
      <dgm:spPr/>
      <dgm:t>
        <a:bodyPr/>
        <a:lstStyle/>
        <a:p>
          <a:endParaRPr lang="fr-FR"/>
        </a:p>
      </dgm:t>
    </dgm:pt>
    <dgm:pt modelId="{E710099E-BA18-D240-828A-E1C498B2C7E5}" type="sibTrans" cxnId="{568054C1-B460-E64B-92EF-074EE5EA041B}">
      <dgm:prSet/>
      <dgm:spPr/>
      <dgm:t>
        <a:bodyPr/>
        <a:lstStyle/>
        <a:p>
          <a:endParaRPr lang="fr-FR"/>
        </a:p>
      </dgm:t>
    </dgm:pt>
    <dgm:pt modelId="{36F71DB7-FC5C-DE4C-A958-BF8A3B111E3A}">
      <dgm:prSet phldrT="[Texte]" phldr="0" custT="1"/>
      <dgm:spPr/>
      <dgm:t>
        <a:bodyPr/>
        <a:lstStyle/>
        <a:p>
          <a:r>
            <a:rPr lang="fr-FR" sz="1400" dirty="0"/>
            <a:t>LE PARTAGER AVEC L’ENSEMBLE DES ACTEURS (Y compris employés)</a:t>
          </a:r>
        </a:p>
      </dgm:t>
    </dgm:pt>
    <dgm:pt modelId="{5EC9F211-A645-5546-AA23-EC13852F7809}" type="parTrans" cxnId="{EF3A4346-1807-1245-8FEA-B467C8298675}">
      <dgm:prSet/>
      <dgm:spPr/>
      <dgm:t>
        <a:bodyPr/>
        <a:lstStyle/>
        <a:p>
          <a:endParaRPr lang="fr-FR"/>
        </a:p>
      </dgm:t>
    </dgm:pt>
    <dgm:pt modelId="{6BDEC3C9-31F6-4742-8421-FF31D40124CF}" type="sibTrans" cxnId="{EF3A4346-1807-1245-8FEA-B467C8298675}">
      <dgm:prSet/>
      <dgm:spPr/>
      <dgm:t>
        <a:bodyPr/>
        <a:lstStyle/>
        <a:p>
          <a:endParaRPr lang="fr-FR"/>
        </a:p>
      </dgm:t>
    </dgm:pt>
    <dgm:pt modelId="{CEDE4AE8-0407-7A4C-8C36-5B841D7F9D86}">
      <dgm:prSet phldrT="[Texte]" phldr="0"/>
      <dgm:spPr/>
      <dgm:t>
        <a:bodyPr/>
        <a:lstStyle/>
        <a:p>
          <a:r>
            <a:rPr lang="fr-FR" dirty="0"/>
            <a:t>METTRE EN ŒUVRE LE PROJET</a:t>
          </a:r>
        </a:p>
      </dgm:t>
    </dgm:pt>
    <dgm:pt modelId="{93686CF6-BD28-C048-9DB5-C18F6FCF888C}" type="parTrans" cxnId="{02DD7CA5-13A0-F74F-9CAF-8909F201063D}">
      <dgm:prSet/>
      <dgm:spPr/>
      <dgm:t>
        <a:bodyPr/>
        <a:lstStyle/>
        <a:p>
          <a:endParaRPr lang="fr-FR"/>
        </a:p>
      </dgm:t>
    </dgm:pt>
    <dgm:pt modelId="{523CF4F1-BDCD-3047-BEEF-F601A921EACA}" type="sibTrans" cxnId="{02DD7CA5-13A0-F74F-9CAF-8909F201063D}">
      <dgm:prSet/>
      <dgm:spPr/>
      <dgm:t>
        <a:bodyPr/>
        <a:lstStyle/>
        <a:p>
          <a:endParaRPr lang="fr-FR"/>
        </a:p>
      </dgm:t>
    </dgm:pt>
    <dgm:pt modelId="{FA2D0BFF-B23F-F843-8546-27892C55A08B}">
      <dgm:prSet phldrT="[Texte]" phldr="0"/>
      <dgm:spPr/>
      <dgm:t>
        <a:bodyPr/>
        <a:lstStyle/>
        <a:p>
          <a:r>
            <a:rPr lang="fr-FR" dirty="0"/>
            <a:t>Étape par étape</a:t>
          </a:r>
        </a:p>
      </dgm:t>
    </dgm:pt>
    <dgm:pt modelId="{A21908D6-85E6-564B-82C0-0B0D1698FF5B}" type="parTrans" cxnId="{F821E03C-BFE9-D748-A93C-F4ABBFACACF2}">
      <dgm:prSet/>
      <dgm:spPr/>
      <dgm:t>
        <a:bodyPr/>
        <a:lstStyle/>
        <a:p>
          <a:endParaRPr lang="fr-FR"/>
        </a:p>
      </dgm:t>
    </dgm:pt>
    <dgm:pt modelId="{E9045341-7DCB-5D46-9FBB-3DE4047F5FAA}" type="sibTrans" cxnId="{F821E03C-BFE9-D748-A93C-F4ABBFACACF2}">
      <dgm:prSet/>
      <dgm:spPr/>
      <dgm:t>
        <a:bodyPr/>
        <a:lstStyle/>
        <a:p>
          <a:endParaRPr lang="fr-FR"/>
        </a:p>
      </dgm:t>
    </dgm:pt>
    <dgm:pt modelId="{D92A7CA6-E0A3-AC4A-9678-E6E0019BB54C}">
      <dgm:prSet phldrT="[Texte]" phldr="0"/>
      <dgm:spPr/>
      <dgm:t>
        <a:bodyPr/>
        <a:lstStyle/>
        <a:p>
          <a:r>
            <a:rPr lang="fr-FR"/>
            <a:t>ÉVALUER LES ACTIONS – COMMUNIQUER - ADAPTER</a:t>
          </a:r>
          <a:endParaRPr lang="fr-FR" dirty="0"/>
        </a:p>
      </dgm:t>
    </dgm:pt>
    <dgm:pt modelId="{FAD57854-EC1D-2649-B92D-CFB6139A4C07}" type="parTrans" cxnId="{B1610BEB-7264-B541-A013-B11DD6DF9D5C}">
      <dgm:prSet/>
      <dgm:spPr/>
      <dgm:t>
        <a:bodyPr/>
        <a:lstStyle/>
        <a:p>
          <a:endParaRPr lang="fr-FR"/>
        </a:p>
      </dgm:t>
    </dgm:pt>
    <dgm:pt modelId="{9B79342D-7336-DC4B-A205-47DB8D6771EE}" type="sibTrans" cxnId="{B1610BEB-7264-B541-A013-B11DD6DF9D5C}">
      <dgm:prSet/>
      <dgm:spPr/>
      <dgm:t>
        <a:bodyPr/>
        <a:lstStyle/>
        <a:p>
          <a:endParaRPr lang="fr-FR"/>
        </a:p>
      </dgm:t>
    </dgm:pt>
    <dgm:pt modelId="{5DCBF0AC-A341-3341-BABA-DEB1BBFE6DC9}" type="pres">
      <dgm:prSet presAssocID="{224131BE-DB0E-4342-89BF-B27279EEC247}" presName="rootnode" presStyleCnt="0">
        <dgm:presLayoutVars>
          <dgm:chMax/>
          <dgm:chPref/>
          <dgm:dir/>
          <dgm:animLvl val="lvl"/>
        </dgm:presLayoutVars>
      </dgm:prSet>
      <dgm:spPr/>
    </dgm:pt>
    <dgm:pt modelId="{A38712A4-5DC5-6A49-9F15-AB7C3798CB44}" type="pres">
      <dgm:prSet presAssocID="{4E1CAC63-BFFB-6C46-9E6A-C74D4CD54612}" presName="composite" presStyleCnt="0"/>
      <dgm:spPr/>
    </dgm:pt>
    <dgm:pt modelId="{6DAD949B-925A-1547-8739-60A938562C58}" type="pres">
      <dgm:prSet presAssocID="{4E1CAC63-BFFB-6C46-9E6A-C74D4CD54612}" presName="bentUpArrow1" presStyleLbl="alignImgPlace1" presStyleIdx="0" presStyleCnt="3"/>
      <dgm:spPr/>
    </dgm:pt>
    <dgm:pt modelId="{B46E1CD6-C3B2-E048-ABA6-4EE8DF2F1DFB}" type="pres">
      <dgm:prSet presAssocID="{4E1CAC63-BFFB-6C46-9E6A-C74D4CD54612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12E81B74-6800-0C4A-A27B-ED4E0A1A45F0}" type="pres">
      <dgm:prSet presAssocID="{4E1CAC63-BFFB-6C46-9E6A-C74D4CD54612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5E029591-F172-8E41-8477-63CF6E711983}" type="pres">
      <dgm:prSet presAssocID="{ED8B9E10-3A10-7049-8FCC-A5B2CC5F2E67}" presName="sibTrans" presStyleCnt="0"/>
      <dgm:spPr/>
    </dgm:pt>
    <dgm:pt modelId="{F1155DE8-60D7-A64F-B2E7-98DBD44CF93B}" type="pres">
      <dgm:prSet presAssocID="{CBCDC814-0341-0047-8883-D6D2A3EDB7B5}" presName="composite" presStyleCnt="0"/>
      <dgm:spPr/>
    </dgm:pt>
    <dgm:pt modelId="{B3F775C1-88C6-0542-8377-C9DC32181942}" type="pres">
      <dgm:prSet presAssocID="{CBCDC814-0341-0047-8883-D6D2A3EDB7B5}" presName="bentUpArrow1" presStyleLbl="alignImgPlace1" presStyleIdx="1" presStyleCnt="3"/>
      <dgm:spPr/>
    </dgm:pt>
    <dgm:pt modelId="{42FE41E5-46AD-2840-96F4-B28695D9B1A9}" type="pres">
      <dgm:prSet presAssocID="{CBCDC814-0341-0047-8883-D6D2A3EDB7B5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CE81FD57-7C27-464D-921B-01A4A8135B72}" type="pres">
      <dgm:prSet presAssocID="{CBCDC814-0341-0047-8883-D6D2A3EDB7B5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DE55815-6918-5E4C-9397-FA4DF6319F72}" type="pres">
      <dgm:prSet presAssocID="{E710099E-BA18-D240-828A-E1C498B2C7E5}" presName="sibTrans" presStyleCnt="0"/>
      <dgm:spPr/>
    </dgm:pt>
    <dgm:pt modelId="{351AF434-C701-5843-8B70-CFEA2D42272E}" type="pres">
      <dgm:prSet presAssocID="{CEDE4AE8-0407-7A4C-8C36-5B841D7F9D86}" presName="composite" presStyleCnt="0"/>
      <dgm:spPr/>
    </dgm:pt>
    <dgm:pt modelId="{542B03A7-1422-FA4B-B75E-F30B3FB323B5}" type="pres">
      <dgm:prSet presAssocID="{CEDE4AE8-0407-7A4C-8C36-5B841D7F9D86}" presName="bentUpArrow1" presStyleLbl="alignImgPlace1" presStyleIdx="2" presStyleCnt="3"/>
      <dgm:spPr/>
    </dgm:pt>
    <dgm:pt modelId="{C7E0BC56-FA81-FF45-9977-B01BB05901AC}" type="pres">
      <dgm:prSet presAssocID="{CEDE4AE8-0407-7A4C-8C36-5B841D7F9D86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</dgm:pt>
    <dgm:pt modelId="{B64CE4B0-627C-C646-AFB0-DA8A0200D2F6}" type="pres">
      <dgm:prSet presAssocID="{CEDE4AE8-0407-7A4C-8C36-5B841D7F9D86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20D11D54-D9E0-6F4B-804A-FC01D6F26727}" type="pres">
      <dgm:prSet presAssocID="{523CF4F1-BDCD-3047-BEEF-F601A921EACA}" presName="sibTrans" presStyleCnt="0"/>
      <dgm:spPr/>
    </dgm:pt>
    <dgm:pt modelId="{E995F8D4-980F-0143-B243-6F7E365946AD}" type="pres">
      <dgm:prSet presAssocID="{D92A7CA6-E0A3-AC4A-9678-E6E0019BB54C}" presName="composite" presStyleCnt="0"/>
      <dgm:spPr/>
    </dgm:pt>
    <dgm:pt modelId="{D8362159-38A1-E74E-AD34-36D5DF496E6C}" type="pres">
      <dgm:prSet presAssocID="{D92A7CA6-E0A3-AC4A-9678-E6E0019BB54C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F821E03C-BFE9-D748-A93C-F4ABBFACACF2}" srcId="{CEDE4AE8-0407-7A4C-8C36-5B841D7F9D86}" destId="{FA2D0BFF-B23F-F843-8546-27892C55A08B}" srcOrd="0" destOrd="0" parTransId="{A21908D6-85E6-564B-82C0-0B0D1698FF5B}" sibTransId="{E9045341-7DCB-5D46-9FBB-3DE4047F5FAA}"/>
    <dgm:cxn modelId="{EF3A4346-1807-1245-8FEA-B467C8298675}" srcId="{CBCDC814-0341-0047-8883-D6D2A3EDB7B5}" destId="{36F71DB7-FC5C-DE4C-A958-BF8A3B111E3A}" srcOrd="0" destOrd="0" parTransId="{5EC9F211-A645-5546-AA23-EC13852F7809}" sibTransId="{6BDEC3C9-31F6-4742-8421-FF31D40124CF}"/>
    <dgm:cxn modelId="{B116105A-8F0D-934C-8FD0-F34F88A85F8E}" type="presOf" srcId="{CBCDC814-0341-0047-8883-D6D2A3EDB7B5}" destId="{42FE41E5-46AD-2840-96F4-B28695D9B1A9}" srcOrd="0" destOrd="0" presId="urn:microsoft.com/office/officeart/2005/8/layout/StepDownProcess"/>
    <dgm:cxn modelId="{AD54205D-A7C3-114C-80E6-F8761A8D588E}" type="presOf" srcId="{CEDE4AE8-0407-7A4C-8C36-5B841D7F9D86}" destId="{C7E0BC56-FA81-FF45-9977-B01BB05901AC}" srcOrd="0" destOrd="0" presId="urn:microsoft.com/office/officeart/2005/8/layout/StepDownProcess"/>
    <dgm:cxn modelId="{8B09905D-8EB8-EE47-832C-0B5EE603D43A}" type="presOf" srcId="{D92A7CA6-E0A3-AC4A-9678-E6E0019BB54C}" destId="{D8362159-38A1-E74E-AD34-36D5DF496E6C}" srcOrd="0" destOrd="0" presId="urn:microsoft.com/office/officeart/2005/8/layout/StepDownProcess"/>
    <dgm:cxn modelId="{751DAD6B-30A5-C144-91B6-3CF0EF4DB6A4}" srcId="{4E1CAC63-BFFB-6C46-9E6A-C74D4CD54612}" destId="{96C20B17-2FC2-664B-98C2-8178465EC502}" srcOrd="0" destOrd="0" parTransId="{CD5E3019-19AE-2940-AE56-AB7F935B1791}" sibTransId="{6A7AE150-0DC5-4A4F-A1CA-D55BB9101843}"/>
    <dgm:cxn modelId="{6B787083-69A4-DD4A-902E-FEFD6B4D0E81}" srcId="{224131BE-DB0E-4342-89BF-B27279EEC247}" destId="{4E1CAC63-BFFB-6C46-9E6A-C74D4CD54612}" srcOrd="0" destOrd="0" parTransId="{A53B0B84-ECEB-AF4D-89E5-A6BDC2B7A01D}" sibTransId="{ED8B9E10-3A10-7049-8FCC-A5B2CC5F2E67}"/>
    <dgm:cxn modelId="{02DD7CA5-13A0-F74F-9CAF-8909F201063D}" srcId="{224131BE-DB0E-4342-89BF-B27279EEC247}" destId="{CEDE4AE8-0407-7A4C-8C36-5B841D7F9D86}" srcOrd="2" destOrd="0" parTransId="{93686CF6-BD28-C048-9DB5-C18F6FCF888C}" sibTransId="{523CF4F1-BDCD-3047-BEEF-F601A921EACA}"/>
    <dgm:cxn modelId="{A71FC7A8-026A-A946-987F-D56B5A852ED9}" type="presOf" srcId="{36F71DB7-FC5C-DE4C-A958-BF8A3B111E3A}" destId="{CE81FD57-7C27-464D-921B-01A4A8135B72}" srcOrd="0" destOrd="0" presId="urn:microsoft.com/office/officeart/2005/8/layout/StepDownProcess"/>
    <dgm:cxn modelId="{FEA270B7-3781-2044-AFD5-0B6C6979FEA6}" type="presOf" srcId="{4E1CAC63-BFFB-6C46-9E6A-C74D4CD54612}" destId="{B46E1CD6-C3B2-E048-ABA6-4EE8DF2F1DFB}" srcOrd="0" destOrd="0" presId="urn:microsoft.com/office/officeart/2005/8/layout/StepDownProcess"/>
    <dgm:cxn modelId="{568054C1-B460-E64B-92EF-074EE5EA041B}" srcId="{224131BE-DB0E-4342-89BF-B27279EEC247}" destId="{CBCDC814-0341-0047-8883-D6D2A3EDB7B5}" srcOrd="1" destOrd="0" parTransId="{644A3D8B-7247-2743-BA4D-6668C2EA2713}" sibTransId="{E710099E-BA18-D240-828A-E1C498B2C7E5}"/>
    <dgm:cxn modelId="{6424F7C2-F546-074F-9ED1-89FC41697307}" type="presOf" srcId="{FA2D0BFF-B23F-F843-8546-27892C55A08B}" destId="{B64CE4B0-627C-C646-AFB0-DA8A0200D2F6}" srcOrd="0" destOrd="0" presId="urn:microsoft.com/office/officeart/2005/8/layout/StepDownProcess"/>
    <dgm:cxn modelId="{3C4A0DCF-A70A-7B40-BEF4-4D91588E061B}" type="presOf" srcId="{96C20B17-2FC2-664B-98C2-8178465EC502}" destId="{12E81B74-6800-0C4A-A27B-ED4E0A1A45F0}" srcOrd="0" destOrd="0" presId="urn:microsoft.com/office/officeart/2005/8/layout/StepDownProcess"/>
    <dgm:cxn modelId="{B1610BEB-7264-B541-A013-B11DD6DF9D5C}" srcId="{224131BE-DB0E-4342-89BF-B27279EEC247}" destId="{D92A7CA6-E0A3-AC4A-9678-E6E0019BB54C}" srcOrd="3" destOrd="0" parTransId="{FAD57854-EC1D-2649-B92D-CFB6139A4C07}" sibTransId="{9B79342D-7336-DC4B-A205-47DB8D6771EE}"/>
    <dgm:cxn modelId="{A91251F5-0EF6-0247-A9CC-F8891EB100E3}" type="presOf" srcId="{224131BE-DB0E-4342-89BF-B27279EEC247}" destId="{5DCBF0AC-A341-3341-BABA-DEB1BBFE6DC9}" srcOrd="0" destOrd="0" presId="urn:microsoft.com/office/officeart/2005/8/layout/StepDownProcess"/>
    <dgm:cxn modelId="{B5E2BB83-1F03-B143-8955-68439CDE836D}" type="presParOf" srcId="{5DCBF0AC-A341-3341-BABA-DEB1BBFE6DC9}" destId="{A38712A4-5DC5-6A49-9F15-AB7C3798CB44}" srcOrd="0" destOrd="0" presId="urn:microsoft.com/office/officeart/2005/8/layout/StepDownProcess"/>
    <dgm:cxn modelId="{82EB34E8-99C2-B54D-96C7-B2C95D66CB06}" type="presParOf" srcId="{A38712A4-5DC5-6A49-9F15-AB7C3798CB44}" destId="{6DAD949B-925A-1547-8739-60A938562C58}" srcOrd="0" destOrd="0" presId="urn:microsoft.com/office/officeart/2005/8/layout/StepDownProcess"/>
    <dgm:cxn modelId="{420EA873-439F-BD4A-8A67-80A3D32D6B84}" type="presParOf" srcId="{A38712A4-5DC5-6A49-9F15-AB7C3798CB44}" destId="{B46E1CD6-C3B2-E048-ABA6-4EE8DF2F1DFB}" srcOrd="1" destOrd="0" presId="urn:microsoft.com/office/officeart/2005/8/layout/StepDownProcess"/>
    <dgm:cxn modelId="{58B2527B-3FE3-9345-AB8B-C1F50C92D58D}" type="presParOf" srcId="{A38712A4-5DC5-6A49-9F15-AB7C3798CB44}" destId="{12E81B74-6800-0C4A-A27B-ED4E0A1A45F0}" srcOrd="2" destOrd="0" presId="urn:microsoft.com/office/officeart/2005/8/layout/StepDownProcess"/>
    <dgm:cxn modelId="{E414C961-48E3-C54E-91C7-EEA5C1498EDF}" type="presParOf" srcId="{5DCBF0AC-A341-3341-BABA-DEB1BBFE6DC9}" destId="{5E029591-F172-8E41-8477-63CF6E711983}" srcOrd="1" destOrd="0" presId="urn:microsoft.com/office/officeart/2005/8/layout/StepDownProcess"/>
    <dgm:cxn modelId="{B827D101-11E3-DF43-A21A-B0897DD42596}" type="presParOf" srcId="{5DCBF0AC-A341-3341-BABA-DEB1BBFE6DC9}" destId="{F1155DE8-60D7-A64F-B2E7-98DBD44CF93B}" srcOrd="2" destOrd="0" presId="urn:microsoft.com/office/officeart/2005/8/layout/StepDownProcess"/>
    <dgm:cxn modelId="{EEC41BFD-B7D1-264F-855F-43B9233F4284}" type="presParOf" srcId="{F1155DE8-60D7-A64F-B2E7-98DBD44CF93B}" destId="{B3F775C1-88C6-0542-8377-C9DC32181942}" srcOrd="0" destOrd="0" presId="urn:microsoft.com/office/officeart/2005/8/layout/StepDownProcess"/>
    <dgm:cxn modelId="{95FC7B5C-BF23-6449-A7E5-8A56E4C2BEDE}" type="presParOf" srcId="{F1155DE8-60D7-A64F-B2E7-98DBD44CF93B}" destId="{42FE41E5-46AD-2840-96F4-B28695D9B1A9}" srcOrd="1" destOrd="0" presId="urn:microsoft.com/office/officeart/2005/8/layout/StepDownProcess"/>
    <dgm:cxn modelId="{CB739596-7865-2947-AA59-1FE6D8B5B3D0}" type="presParOf" srcId="{F1155DE8-60D7-A64F-B2E7-98DBD44CF93B}" destId="{CE81FD57-7C27-464D-921B-01A4A8135B72}" srcOrd="2" destOrd="0" presId="urn:microsoft.com/office/officeart/2005/8/layout/StepDownProcess"/>
    <dgm:cxn modelId="{0C6618CA-246C-3448-AC94-E87376ED1F7B}" type="presParOf" srcId="{5DCBF0AC-A341-3341-BABA-DEB1BBFE6DC9}" destId="{0DE55815-6918-5E4C-9397-FA4DF6319F72}" srcOrd="3" destOrd="0" presId="urn:microsoft.com/office/officeart/2005/8/layout/StepDownProcess"/>
    <dgm:cxn modelId="{450EC4C4-AF0E-434B-83C9-957A632E1E35}" type="presParOf" srcId="{5DCBF0AC-A341-3341-BABA-DEB1BBFE6DC9}" destId="{351AF434-C701-5843-8B70-CFEA2D42272E}" srcOrd="4" destOrd="0" presId="urn:microsoft.com/office/officeart/2005/8/layout/StepDownProcess"/>
    <dgm:cxn modelId="{6842CAEC-6D25-844F-A576-4E433284DBCA}" type="presParOf" srcId="{351AF434-C701-5843-8B70-CFEA2D42272E}" destId="{542B03A7-1422-FA4B-B75E-F30B3FB323B5}" srcOrd="0" destOrd="0" presId="urn:microsoft.com/office/officeart/2005/8/layout/StepDownProcess"/>
    <dgm:cxn modelId="{4EBFCA6E-E910-EC4F-8F0E-CFD7078F4C50}" type="presParOf" srcId="{351AF434-C701-5843-8B70-CFEA2D42272E}" destId="{C7E0BC56-FA81-FF45-9977-B01BB05901AC}" srcOrd="1" destOrd="0" presId="urn:microsoft.com/office/officeart/2005/8/layout/StepDownProcess"/>
    <dgm:cxn modelId="{AB934723-1C92-C846-B021-9638E974D01A}" type="presParOf" srcId="{351AF434-C701-5843-8B70-CFEA2D42272E}" destId="{B64CE4B0-627C-C646-AFB0-DA8A0200D2F6}" srcOrd="2" destOrd="0" presId="urn:microsoft.com/office/officeart/2005/8/layout/StepDownProcess"/>
    <dgm:cxn modelId="{68870106-34EE-2341-A294-97C6C01D146C}" type="presParOf" srcId="{5DCBF0AC-A341-3341-BABA-DEB1BBFE6DC9}" destId="{20D11D54-D9E0-6F4B-804A-FC01D6F26727}" srcOrd="5" destOrd="0" presId="urn:microsoft.com/office/officeart/2005/8/layout/StepDownProcess"/>
    <dgm:cxn modelId="{01B990C8-A540-A447-ACCD-8030B6E0D4F5}" type="presParOf" srcId="{5DCBF0AC-A341-3341-BABA-DEB1BBFE6DC9}" destId="{E995F8D4-980F-0143-B243-6F7E365946AD}" srcOrd="6" destOrd="0" presId="urn:microsoft.com/office/officeart/2005/8/layout/StepDownProcess"/>
    <dgm:cxn modelId="{63B81D76-14EC-AD43-9A06-ADE81DC884DA}" type="presParOf" srcId="{E995F8D4-980F-0143-B243-6F7E365946AD}" destId="{D8362159-38A1-E74E-AD34-36D5DF496E6C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5C7066-9D13-487F-A36A-754D4D166B27}">
      <dsp:nvSpPr>
        <dsp:cNvPr id="0" name=""/>
        <dsp:cNvSpPr/>
      </dsp:nvSpPr>
      <dsp:spPr>
        <a:xfrm>
          <a:off x="3196703" y="2106335"/>
          <a:ext cx="2598419" cy="2598419"/>
        </a:xfrm>
        <a:prstGeom prst="gear9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6500" kern="1200"/>
        </a:p>
      </dsp:txBody>
      <dsp:txXfrm>
        <a:off x="3719101" y="2715002"/>
        <a:ext cx="1553623" cy="1335641"/>
      </dsp:txXfrm>
    </dsp:sp>
    <dsp:sp modelId="{995AA62A-CFB4-471E-8AAF-D2297E9D1009}">
      <dsp:nvSpPr>
        <dsp:cNvPr id="0" name=""/>
        <dsp:cNvSpPr/>
      </dsp:nvSpPr>
      <dsp:spPr>
        <a:xfrm>
          <a:off x="1684871" y="1492154"/>
          <a:ext cx="1889760" cy="1889760"/>
        </a:xfrm>
        <a:prstGeom prst="gear6">
          <a:avLst/>
        </a:prstGeom>
        <a:solidFill>
          <a:srgbClr val="17477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lvl="0" indent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300" b="1" kern="1200" dirty="0">
            <a:solidFill>
              <a:srgbClr val="005172"/>
            </a:solidFill>
          </a:endParaRPr>
        </a:p>
      </dsp:txBody>
      <dsp:txXfrm>
        <a:off x="2160624" y="1970782"/>
        <a:ext cx="938254" cy="932504"/>
      </dsp:txXfrm>
    </dsp:sp>
    <dsp:sp modelId="{E322F357-6D06-4CD7-AB05-054F37DD9554}">
      <dsp:nvSpPr>
        <dsp:cNvPr id="0" name=""/>
        <dsp:cNvSpPr/>
      </dsp:nvSpPr>
      <dsp:spPr>
        <a:xfrm rot="20700000">
          <a:off x="2743367" y="208066"/>
          <a:ext cx="1851579" cy="1851579"/>
        </a:xfrm>
        <a:prstGeom prst="gear6">
          <a:avLst/>
        </a:prstGeom>
        <a:solidFill>
          <a:srgbClr val="00ADD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3200" kern="1200" dirty="0">
            <a:solidFill>
              <a:srgbClr val="005172"/>
            </a:solidFill>
          </a:endParaRPr>
        </a:p>
      </dsp:txBody>
      <dsp:txXfrm rot="-20700000">
        <a:off x="3149473" y="614172"/>
        <a:ext cx="1039367" cy="1039367"/>
      </dsp:txXfrm>
    </dsp:sp>
    <dsp:sp modelId="{E297DCA6-8897-4B7E-BD64-45DBC32C11D3}">
      <dsp:nvSpPr>
        <dsp:cNvPr id="0" name=""/>
        <dsp:cNvSpPr/>
      </dsp:nvSpPr>
      <dsp:spPr>
        <a:xfrm>
          <a:off x="3002814" y="1710919"/>
          <a:ext cx="3325977" cy="3325977"/>
        </a:xfrm>
        <a:prstGeom prst="circularArrow">
          <a:avLst>
            <a:gd name="adj1" fmla="val 4688"/>
            <a:gd name="adj2" fmla="val 299029"/>
            <a:gd name="adj3" fmla="val 2527521"/>
            <a:gd name="adj4" fmla="val 15837027"/>
            <a:gd name="adj5" fmla="val 5469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798101-45BD-4CB6-BFB8-E39F28C9A83D}">
      <dsp:nvSpPr>
        <dsp:cNvPr id="0" name=""/>
        <dsp:cNvSpPr/>
      </dsp:nvSpPr>
      <dsp:spPr>
        <a:xfrm>
          <a:off x="1350156" y="1071730"/>
          <a:ext cx="2416530" cy="24165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rgbClr val="00517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2728D6-9260-4A7C-ACB0-CEEC47568F37}">
      <dsp:nvSpPr>
        <dsp:cNvPr id="0" name=""/>
        <dsp:cNvSpPr/>
      </dsp:nvSpPr>
      <dsp:spPr>
        <a:xfrm rot="6795917">
          <a:off x="2436946" y="-165068"/>
          <a:ext cx="2605506" cy="260550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rgbClr val="00ADD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D949B-925A-1547-8739-60A938562C58}">
      <dsp:nvSpPr>
        <dsp:cNvPr id="0" name=""/>
        <dsp:cNvSpPr/>
      </dsp:nvSpPr>
      <dsp:spPr>
        <a:xfrm rot="5400000">
          <a:off x="1668813" y="1184365"/>
          <a:ext cx="1040130" cy="11841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6E1CD6-C3B2-E048-ABA6-4EE8DF2F1DFB}">
      <dsp:nvSpPr>
        <dsp:cNvPr id="0" name=""/>
        <dsp:cNvSpPr/>
      </dsp:nvSpPr>
      <dsp:spPr>
        <a:xfrm>
          <a:off x="1393241" y="31360"/>
          <a:ext cx="1750966" cy="1225619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CONSTITUER UNE ÉQUIPE PILOTE</a:t>
          </a:r>
        </a:p>
      </dsp:txBody>
      <dsp:txXfrm>
        <a:off x="1453082" y="91201"/>
        <a:ext cx="1631284" cy="1105937"/>
      </dsp:txXfrm>
    </dsp:sp>
    <dsp:sp modelId="{12E81B74-6800-0C4A-A27B-ED4E0A1A45F0}">
      <dsp:nvSpPr>
        <dsp:cNvPr id="0" name=""/>
        <dsp:cNvSpPr/>
      </dsp:nvSpPr>
      <dsp:spPr>
        <a:xfrm>
          <a:off x="3144208" y="148250"/>
          <a:ext cx="1273486" cy="990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Établir un diagnostic</a:t>
          </a:r>
        </a:p>
      </dsp:txBody>
      <dsp:txXfrm>
        <a:off x="3144208" y="148250"/>
        <a:ext cx="1273486" cy="990600"/>
      </dsp:txXfrm>
    </dsp:sp>
    <dsp:sp modelId="{B3F775C1-88C6-0542-8377-C9DC32181942}">
      <dsp:nvSpPr>
        <dsp:cNvPr id="0" name=""/>
        <dsp:cNvSpPr/>
      </dsp:nvSpPr>
      <dsp:spPr>
        <a:xfrm rot="5400000">
          <a:off x="3120550" y="2561140"/>
          <a:ext cx="1040130" cy="11841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5430266"/>
            <a:satOff val="-26493"/>
            <a:lumOff val="3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FE41E5-46AD-2840-96F4-B28695D9B1A9}">
      <dsp:nvSpPr>
        <dsp:cNvPr id="0" name=""/>
        <dsp:cNvSpPr/>
      </dsp:nvSpPr>
      <dsp:spPr>
        <a:xfrm>
          <a:off x="2844979" y="1408135"/>
          <a:ext cx="1750966" cy="1225619"/>
        </a:xfrm>
        <a:prstGeom prst="roundRect">
          <a:avLst>
            <a:gd name="adj" fmla="val 166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DÉCIDER D’UN PLAN D’ACTION</a:t>
          </a:r>
        </a:p>
      </dsp:txBody>
      <dsp:txXfrm>
        <a:off x="2904820" y="1467976"/>
        <a:ext cx="1631284" cy="1105937"/>
      </dsp:txXfrm>
    </dsp:sp>
    <dsp:sp modelId="{CE81FD57-7C27-464D-921B-01A4A8135B72}">
      <dsp:nvSpPr>
        <dsp:cNvPr id="0" name=""/>
        <dsp:cNvSpPr/>
      </dsp:nvSpPr>
      <dsp:spPr>
        <a:xfrm>
          <a:off x="4595946" y="1525026"/>
          <a:ext cx="1273486" cy="990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LE PARTAGER AVEC L’ENSEMBLE DES ACTEURS (Y compris employés)</a:t>
          </a:r>
        </a:p>
      </dsp:txBody>
      <dsp:txXfrm>
        <a:off x="4595946" y="1525026"/>
        <a:ext cx="1273486" cy="990600"/>
      </dsp:txXfrm>
    </dsp:sp>
    <dsp:sp modelId="{542B03A7-1422-FA4B-B75E-F30B3FB323B5}">
      <dsp:nvSpPr>
        <dsp:cNvPr id="0" name=""/>
        <dsp:cNvSpPr/>
      </dsp:nvSpPr>
      <dsp:spPr>
        <a:xfrm rot="5400000">
          <a:off x="4572288" y="3937916"/>
          <a:ext cx="1040130" cy="11841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10860531"/>
            <a:satOff val="-52986"/>
            <a:lumOff val="75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E0BC56-FA81-FF45-9977-B01BB05901AC}">
      <dsp:nvSpPr>
        <dsp:cNvPr id="0" name=""/>
        <dsp:cNvSpPr/>
      </dsp:nvSpPr>
      <dsp:spPr>
        <a:xfrm>
          <a:off x="4296716" y="2784911"/>
          <a:ext cx="1750966" cy="1225619"/>
        </a:xfrm>
        <a:prstGeom prst="roundRect">
          <a:avLst>
            <a:gd name="adj" fmla="val 166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METTRE EN ŒUVRE LE PROJET</a:t>
          </a:r>
        </a:p>
      </dsp:txBody>
      <dsp:txXfrm>
        <a:off x="4356557" y="2844752"/>
        <a:ext cx="1631284" cy="1105937"/>
      </dsp:txXfrm>
    </dsp:sp>
    <dsp:sp modelId="{B64CE4B0-627C-C646-AFB0-DA8A0200D2F6}">
      <dsp:nvSpPr>
        <dsp:cNvPr id="0" name=""/>
        <dsp:cNvSpPr/>
      </dsp:nvSpPr>
      <dsp:spPr>
        <a:xfrm>
          <a:off x="6047683" y="2901802"/>
          <a:ext cx="1273486" cy="990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Étape par étape</a:t>
          </a:r>
        </a:p>
      </dsp:txBody>
      <dsp:txXfrm>
        <a:off x="6047683" y="2901802"/>
        <a:ext cx="1273486" cy="990600"/>
      </dsp:txXfrm>
    </dsp:sp>
    <dsp:sp modelId="{D8362159-38A1-E74E-AD34-36D5DF496E6C}">
      <dsp:nvSpPr>
        <dsp:cNvPr id="0" name=""/>
        <dsp:cNvSpPr/>
      </dsp:nvSpPr>
      <dsp:spPr>
        <a:xfrm>
          <a:off x="5748454" y="4161686"/>
          <a:ext cx="1750966" cy="1225619"/>
        </a:xfrm>
        <a:prstGeom prst="roundRect">
          <a:avLst>
            <a:gd name="adj" fmla="val 166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/>
            <a:t>ÉVALUER LES ACTIONS – COMMUNIQUER - ADAPTER</a:t>
          </a:r>
          <a:endParaRPr lang="fr-FR" sz="1700" kern="1200" dirty="0"/>
        </a:p>
      </dsp:txBody>
      <dsp:txXfrm>
        <a:off x="5808295" y="4221527"/>
        <a:ext cx="1631284" cy="11059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60D12-0B48-3044-AE0C-45FD09AB8886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D1519-9833-304F-AD94-AD7C4239DB5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6726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Exposome</a:t>
            </a:r>
            <a:r>
              <a:rPr lang="fr-FR" dirty="0"/>
              <a:t> : ensemble des facteurs environnementaux (air, eau, aliments, rayonnements, environnement sonore, psychoaffectif, comportements…) auquel un individu est exposé tout au long de sa vie.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D1519-9833-304F-AD94-AD7C4239DB58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608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DE0636-F641-491C-A4BE-DC718CA631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98ECD3F-75B1-4E56-9C05-6DC20F9211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29CFE5-D4BE-4FAA-9D60-6435E8F44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5950F4-495B-4BE2-B783-80EDB14BB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D1B88A-C671-4702-AA56-BDE107405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114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C23075-4072-40D6-9097-2438A6E5F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C987867-D49E-40E8-ACB8-D572CF8B44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7A6A02A-2AAA-4F66-B4F8-50741EB19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B94930C-F2E7-40D8-A20E-572AF6D9B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8F8920-FAA2-4D56-887A-120068027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542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536CACA-9170-4DF7-9EC4-6F84EAFB2E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F5C47A1-1B29-4A2C-BF46-8E9E84B0C5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93EDA5-A0F4-4E52-AA35-FB50E5C2F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76BCD9-F6E7-41AF-9247-F7F11A336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EEEFB9-C20D-470B-AC42-96B2BDC36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6942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7271C1-606E-421D-A6B9-ED56E23EBC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8C49B7B-9EBB-48CE-A5E9-505FE1942F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B67291-EF32-4B33-8FF6-1704847C5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354668-1F60-4D89-8447-035A58929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1A17CA3-0603-46F5-B4E5-2FE92D093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055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CB455A-DF18-4C27-A9B4-62EF6D50E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3ACAD3-02C5-49FB-BD92-6C2560A82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E02ED9-4284-4CB3-A66B-3C5DD538F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ED18E97-4780-4C61-92C1-4FBF56776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FA9795-8162-415C-AEB7-B5615CE56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061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486012-9EF1-4DD6-934B-BCE03AC6A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20C502-74BB-4826-8FD8-A539CB810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2C3743-E1BE-4472-BEB1-2EF87CB48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21E27F-0C21-4D48-BFB6-616EAF2B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8094DA-CCEC-4EAE-A05F-4814F85C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142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4E15A4-E9EE-418F-91A4-CEC9D4915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A2026C-CFD1-49DF-AABA-8C6E80B62C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7B265F4-43F8-417D-B97A-F35FA6692B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E1403D1-F0FC-4B47-9954-13A8DA977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45AC3FA-EA23-4D71-B6B6-D9C350EB6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A5653E3-B5CD-45A8-A37A-BAAE132DD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802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D85C07-563B-4600-B775-265B8B0C7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E2888B-2E6E-4CCD-9662-5FE6CC5486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E104AB8-0C01-4D55-9876-D6F46C8DB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5F569E5-6FC7-4D1D-9A9B-23AA8158C8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1DFDB23-A102-49EC-A61E-496BA2C82A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ACE95AC-0DEF-4791-BE26-816ED5250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1DC353D-64BE-41FE-8207-89E2E4CCE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4EBF60B-360B-4974-846F-EF6464F7E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6607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EC257-A07D-4554-AA01-A11C4A485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B96E17F-3000-427F-9760-58C4500B0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78D06E9-4396-49A4-86E2-D8979321F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9BD5D4F-B546-4147-A914-B3E4500CE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04433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D274765-434C-4C19-9ECC-120710AF1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373A48E-B724-4510-B44C-13E6B6E72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65B864A-42BA-458F-82F4-578EC4BF6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8540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26CD11-3F50-4A88-BB93-8D75DE28C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DCC53AD-3977-468E-A2F7-3287794E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45C8401-2628-490C-93AD-8B1118E6C8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61B2E26-D837-4FCC-A399-5A13727A1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88018FF-2DBE-4375-BF83-C564CE6D6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5D1A3A9-9B2C-4EA6-B85C-71359C9D9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9443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348EC34-6427-4FAF-8293-3B01FEDD9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A3E38A-4700-4951-A09D-6D02A37DE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295DF0-484A-460D-A128-F06E42F9F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7852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027EA6-9831-4308-8921-2B2428D4C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17AE101-8B1C-48A7-9906-A1AF0814B6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223D9D3-D8D3-4C1B-980E-6495DE8B3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E36DAB2-8ADC-4106-A340-F1912828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B449F85-1B26-4D65-A904-1B9F87973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28CC13E-D3FA-42AF-B180-0AEFB531A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32105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CF7E08-E9D6-4D86-997A-D4847FABC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7807508-C807-4B95-9AF3-F703F7FFFA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3C9866E-E2E6-49E4-AE5E-959813FBC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C6209B-A96D-46E2-88C5-D8A851BD3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1920B0B-C095-48D1-AF19-248E81C3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7252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516DF83-3684-4584-9200-4FEE6C430B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AE537C7-194A-408C-A42A-8487CC8680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275436-A638-4FDC-B520-260BAA8FA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5AA2BF5-0E3A-4EC2-B02F-6F886325A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7176E0-0727-48C6-8753-03D3F6543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6354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6/27/25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575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5E158A-B6DF-4AD3-BDA5-80AF784BD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7542F3-39FA-4540-8BFE-C9A93B08C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F7259D-C495-460F-90A0-517F59265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688FA97-DCE7-45B4-B2DF-8399F4AFC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B7F3A1-66A9-4C83-9DA7-D5421C93F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6354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4728E6-4495-44A0-A210-4B52CC6EA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62DC35D-1A65-4FD4-A5F3-C08F0CF714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1A5CAC6-3EA4-499A-9DC9-1ED0018A62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B1AA380-2000-4657-8815-01AF6203D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D2314F6-CA28-4643-8769-0632C6264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977F976-E212-46E7-8C37-4B748913A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9511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AF4022-847A-4CD5-8532-296B224A8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14B6FF-686C-43E4-941B-5046AA2335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55E95B2-6434-4A28-BCCF-0D51607757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6B33756-FFA2-460D-95B0-C15DB6C868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0964987-963C-4871-BCFE-1A3963C308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14F2606-EA5B-47CA-A70A-976C64918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E97E3A8-AF5A-4327-8051-DE1B647B7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05161E2-DF0B-4877-BF19-CECE301EF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8815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EA9BFA-F04B-4B67-AD60-58A649C33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8F19F2B-84E5-49FB-AB9A-E7D34B916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A3622E1-1E7F-4E45-ADD8-AD298B025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0282724-093D-4965-82A8-2E6A311A0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6648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3E6DC9F-C205-4A6B-90A7-B4F74D359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12347DD-6175-4ED6-86D2-9D6F842EC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0CD2CE-C3E0-455E-834C-55CF1717B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6905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7A38BE-7F13-46E3-836E-7D80E23F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89C01F-4C08-450A-9952-91A11E90F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6549B37-4888-4AAA-9167-D70D682A2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1517F40-3D93-45DC-8C9E-8CE212B1E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2254EA9-140E-48AD-B2A5-460C5D7B0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0B8DC1-B62B-455C-AE09-507BD1B22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3968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D6855F-C3D0-4B48-BD20-249F9A99B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1B9A1F9-13BB-4573-9C76-6B7A9780D8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5534383-938D-4D84-974B-1A78D7BE40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3E1414C-93E5-44F9-BB96-F8931671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AA6FE-4B95-4F76-85EB-1074FF210168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93D4220-8249-4B69-9D52-E8BE20311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D761068-F46D-4D88-A2FA-CB9DE8365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E53A-4F5D-413C-A387-1B0331D3A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8714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451F6BF-4A38-4CA8-A21C-275F3E8F4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rgbClr val="00517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DE PAGE OU DE CHAPITRE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632A20-9552-4C32-B772-7A7F69946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SOUS-TITRE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3E0455-3E06-4D24-84FC-00F38C83E7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7E1A9C-7B26-4C7D-BB9A-7D45C6AC2C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DE53A-4F5D-413C-A387-1B0331D3A58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11EE98D-2640-42FD-9734-32E0E2CF3E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675F8C6-05C9-4D5A-8A1B-5CC5A70FCDB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682" y="5344368"/>
            <a:ext cx="1739781" cy="137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5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517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D2258B2-4232-40E6-8BAB-EFC748B58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607C100-F965-40A3-82CA-8F94401A64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CB7F271-D72B-4A1C-82CC-85082EA15E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068EC-FF2C-4BCC-8B04-9F5DE478A27D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9EC868-D66D-4DF6-96DF-3CD6083472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D4977F3-1CA0-4EE1-B3E9-D4FDD0E69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0AC13-8468-44A4-BDE7-50D2D37B4F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29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0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0.png"/><Relationship Id="rId7" Type="http://schemas.openxmlformats.org/officeDocument/2006/relationships/hyperlink" Target="https://www.projetfees.fr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hyperlink" Target="https://cmei-france.fr/" TargetMode="External"/><Relationship Id="rId5" Type="http://schemas.openxmlformats.org/officeDocument/2006/relationships/hyperlink" Target="https://www.prescrimouv-grandest.fr/" TargetMode="External"/><Relationship Id="rId4" Type="http://schemas.openxmlformats.org/officeDocument/2006/relationships/image" Target="../media/image44.png"/><Relationship Id="rId9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hyperlink" Target="https://www.urpsmlgrandest.fr/data/doc-358/20231025/14918_1.pdf" TargetMode="Externa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hyperlink" Target="https://theshiftproject.org/wp-content/uploads/2023/04/Shift-infosSante-06.pdf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hyperlink" Target="https://theshiftproject.org/wp-content/uploads/2023/04/180423-TSP-PTEF-Synthese-Sante_v2.pdf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12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hdphoto" Target="../media/hdphoto2.wdp"/><Relationship Id="rId5" Type="http://schemas.openxmlformats.org/officeDocument/2006/relationships/diagramColors" Target="../diagrams/colors1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3.svg"/><Relationship Id="rId21" Type="http://schemas.openxmlformats.org/officeDocument/2006/relationships/image" Target="../media/image31.svg"/><Relationship Id="rId7" Type="http://schemas.openxmlformats.org/officeDocument/2006/relationships/image" Target="../media/image17.svg"/><Relationship Id="rId12" Type="http://schemas.openxmlformats.org/officeDocument/2006/relationships/image" Target="../media/image22.sv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sv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svg"/><Relationship Id="rId15" Type="http://schemas.openxmlformats.org/officeDocument/2006/relationships/image" Target="../media/image25.png"/><Relationship Id="rId23" Type="http://schemas.openxmlformats.org/officeDocument/2006/relationships/image" Target="../media/image33.svg"/><Relationship Id="rId10" Type="http://schemas.openxmlformats.org/officeDocument/2006/relationships/image" Target="../media/image20.sv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svg"/><Relationship Id="rId22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6.jpeg"/><Relationship Id="rId5" Type="http://schemas.microsoft.com/office/2007/relationships/hdphoto" Target="../media/hdphoto3.wdp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microsoft.com/office/2007/relationships/hdphoto" Target="../media/hdphoto4.wdp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509323-75EC-9FEB-2B2A-C59FEA3AF2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51BC58"/>
          </a:solidFill>
        </p:spPr>
        <p:txBody>
          <a:bodyPr/>
          <a:lstStyle/>
          <a:p>
            <a:r>
              <a:rPr lang="fr-FR" dirty="0"/>
              <a:t>J’agis pour réduire l’impact environnemental des soins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7C3A391-3128-84D1-8C01-685E424708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fr-FR" dirty="0"/>
          </a:p>
          <a:p>
            <a:r>
              <a:rPr lang="fr-FR" b="1" dirty="0"/>
              <a:t>Dr François-Xavier Schelcher</a:t>
            </a:r>
            <a:r>
              <a:rPr lang="fr-FR" dirty="0"/>
              <a:t> – Médecin généraliste</a:t>
            </a:r>
          </a:p>
          <a:p>
            <a:r>
              <a:rPr lang="fr-FR" dirty="0"/>
              <a:t> URPS-ML Grand Est – Commission Santé Environnementale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F844DA9-4409-F3C3-0557-682F8F7DB651}"/>
              </a:ext>
            </a:extLst>
          </p:cNvPr>
          <p:cNvSpPr txBox="1"/>
          <p:nvPr/>
        </p:nvSpPr>
        <p:spPr>
          <a:xfrm>
            <a:off x="383207" y="5960165"/>
            <a:ext cx="2819401" cy="3385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sz="1600" dirty="0">
                <a:ln w="0"/>
                <a:solidFill>
                  <a:srgbClr val="73B40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Mulhouse – 27 juin 2025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9A60533-70E9-4934-3754-6023D0CF3184}"/>
              </a:ext>
            </a:extLst>
          </p:cNvPr>
          <p:cNvSpPr txBox="1"/>
          <p:nvPr/>
        </p:nvSpPr>
        <p:spPr>
          <a:xfrm>
            <a:off x="6719955" y="5960165"/>
            <a:ext cx="3329610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francois</a:t>
            </a:r>
            <a:r>
              <a:rPr lang="fr-FR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r>
              <a:rPr lang="fr-FR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xavier.schelcher@pm.me</a:t>
            </a:r>
            <a:endParaRPr lang="fr-F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85E971A-81D5-17EA-9D70-F5E920C089B5}"/>
              </a:ext>
            </a:extLst>
          </p:cNvPr>
          <p:cNvSpPr txBox="1"/>
          <p:nvPr/>
        </p:nvSpPr>
        <p:spPr>
          <a:xfrm>
            <a:off x="292672" y="158702"/>
            <a:ext cx="11668391" cy="553998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000" b="1" dirty="0">
                <a:solidFill>
                  <a:srgbClr val="FFFFFF"/>
                </a:solidFill>
              </a:rPr>
              <a:t>Colloque </a:t>
            </a:r>
            <a:r>
              <a:rPr lang="fr-FR" sz="3000" b="1" dirty="0" err="1">
                <a:solidFill>
                  <a:srgbClr val="FFFFFF"/>
                </a:solidFill>
              </a:rPr>
              <a:t>Pluriprofessionnel</a:t>
            </a:r>
            <a:r>
              <a:rPr lang="fr-FR" sz="3000" b="1" dirty="0">
                <a:solidFill>
                  <a:srgbClr val="FFFFFF"/>
                </a:solidFill>
              </a:rPr>
              <a:t> – Trajectoires Santé 2025</a:t>
            </a:r>
          </a:p>
        </p:txBody>
      </p:sp>
    </p:spTree>
    <p:extLst>
      <p:ext uri="{BB962C8B-B14F-4D97-AF65-F5344CB8AC3E}">
        <p14:creationId xmlns:p14="http://schemas.microsoft.com/office/powerpoint/2010/main" val="3536581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1F7C065-EDA9-445F-8A24-6E3FFEC6F1BD}"/>
              </a:ext>
            </a:extLst>
          </p:cNvPr>
          <p:cNvSpPr txBox="1"/>
          <p:nvPr/>
        </p:nvSpPr>
        <p:spPr>
          <a:xfrm>
            <a:off x="420670" y="301406"/>
            <a:ext cx="11599880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FFFF"/>
                </a:solidFill>
              </a:rPr>
              <a:t> </a:t>
            </a:r>
            <a:r>
              <a:rPr lang="fr-FR" sz="3200" b="1" dirty="0">
                <a:solidFill>
                  <a:srgbClr val="FFFFFF"/>
                </a:solidFill>
              </a:rPr>
              <a:t>DISPOSITIFS : le médecin actionne des aides spécialisées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612B676-7211-4679-8CAC-D08F2EB9D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5782" y="301406"/>
            <a:ext cx="603556" cy="62184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E0ECDB6-42B6-44B0-926E-FFE8F5A1F5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5914" y="1063917"/>
            <a:ext cx="3344636" cy="123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DF59BB0-87B0-4428-83E0-B1F33E9743DD}"/>
              </a:ext>
            </a:extLst>
          </p:cNvPr>
          <p:cNvSpPr txBox="1"/>
          <p:nvPr/>
        </p:nvSpPr>
        <p:spPr>
          <a:xfrm>
            <a:off x="317852" y="886181"/>
            <a:ext cx="11805515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800" b="1" dirty="0">
              <a:solidFill>
                <a:srgbClr val="005172"/>
              </a:solidFill>
            </a:endParaRPr>
          </a:p>
          <a:p>
            <a:r>
              <a:rPr lang="fr-FR" sz="2800" b="1" dirty="0">
                <a:solidFill>
                  <a:srgbClr val="005172"/>
                </a:solidFill>
              </a:rPr>
              <a:t>Sport sur ordonnance avec les Maisons Sport-Santé</a:t>
            </a:r>
          </a:p>
          <a:p>
            <a:r>
              <a:rPr lang="fr-FR" sz="2400" b="1" dirty="0">
                <a:solidFill>
                  <a:srgbClr val="005172"/>
                </a:solidFill>
              </a:rPr>
              <a:t>Activité physique adaptée ex: </a:t>
            </a:r>
            <a:r>
              <a:rPr lang="fr-FR" sz="2800" b="1" dirty="0">
                <a:solidFill>
                  <a:srgbClr val="00ADD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prescrimouv-grandest.fr</a:t>
            </a:r>
            <a:r>
              <a:rPr lang="fr-FR" sz="2800" b="1" dirty="0">
                <a:solidFill>
                  <a:srgbClr val="00ADD0"/>
                </a:solidFill>
              </a:rPr>
              <a:t> </a:t>
            </a:r>
          </a:p>
          <a:p>
            <a:r>
              <a:rPr lang="fr-FR" sz="1600" b="1" dirty="0"/>
              <a:t>Cas : liste ALD 30, obésité, maladies cardiovasculaires</a:t>
            </a:r>
            <a:r>
              <a:rPr lang="fr-FR" sz="1600" dirty="0"/>
              <a:t>, </a:t>
            </a:r>
            <a:r>
              <a:rPr lang="fr-FR" sz="1600" b="1" dirty="0"/>
              <a:t>perte d’autonomie</a:t>
            </a:r>
          </a:p>
          <a:p>
            <a:endParaRPr lang="fr-FR" sz="1600" dirty="0"/>
          </a:p>
          <a:p>
            <a:endParaRPr lang="fr-FR" sz="1400" dirty="0"/>
          </a:p>
          <a:p>
            <a:r>
              <a:rPr lang="fr-FR" sz="2800" b="1" dirty="0">
                <a:solidFill>
                  <a:srgbClr val="005172"/>
                </a:solidFill>
              </a:rPr>
              <a:t>Conseiller Médical en Environnement Intérieur </a:t>
            </a:r>
          </a:p>
          <a:p>
            <a:r>
              <a:rPr lang="fr-FR" sz="2800" b="1" dirty="0">
                <a:solidFill>
                  <a:srgbClr val="00ADD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cmei-france.fr </a:t>
            </a:r>
            <a:r>
              <a:rPr lang="fr-FR" sz="2800" b="1" dirty="0">
                <a:solidFill>
                  <a:srgbClr val="00ADD0"/>
                </a:solidFill>
              </a:rPr>
              <a:t>  </a:t>
            </a:r>
            <a:r>
              <a:rPr lang="fr-FR" sz="2800" dirty="0"/>
              <a:t>sur prescription médicale</a:t>
            </a:r>
          </a:p>
          <a:p>
            <a:r>
              <a:rPr lang="fr-FR" sz="1600" b="1" dirty="0"/>
              <a:t>Cas : Allergies, pathologies respiratoires : lutter contre la pollution de l’air intérieur</a:t>
            </a:r>
          </a:p>
          <a:p>
            <a:r>
              <a:rPr lang="fr-FR" sz="1600" b="1" dirty="0"/>
              <a:t>Analyse à domicile,  préconisation d’évictions des polluants domestiques, </a:t>
            </a:r>
          </a:p>
          <a:p>
            <a:r>
              <a:rPr lang="fr-FR" sz="1600" b="1" dirty="0"/>
              <a:t>Revue des fondamentaux d’entretien de l’habitat</a:t>
            </a:r>
          </a:p>
          <a:p>
            <a:endParaRPr lang="fr-FR" sz="1100" b="1" dirty="0">
              <a:solidFill>
                <a:srgbClr val="00ADD0"/>
              </a:solidFill>
            </a:endParaRPr>
          </a:p>
          <a:p>
            <a:endParaRPr lang="fr-FR" sz="1100" b="1" dirty="0">
              <a:solidFill>
                <a:srgbClr val="00ADD0"/>
              </a:solidFill>
            </a:endParaRPr>
          </a:p>
          <a:p>
            <a:r>
              <a:rPr lang="fr-FR" sz="3200" b="1" dirty="0">
                <a:solidFill>
                  <a:srgbClr val="005172"/>
                </a:solidFill>
              </a:rPr>
              <a:t>FEE : </a:t>
            </a:r>
            <a:r>
              <a:rPr lang="fr-FR" sz="2800" b="1" dirty="0">
                <a:solidFill>
                  <a:srgbClr val="00ADD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projet.fees.fr </a:t>
            </a:r>
            <a:r>
              <a:rPr lang="fr-FR" sz="2000" b="1" dirty="0">
                <a:solidFill>
                  <a:srgbClr val="005172"/>
                </a:solidFill>
              </a:rPr>
              <a:t>Femmes Enceintes Environnement et Santé</a:t>
            </a:r>
            <a:endParaRPr lang="fr-FR" sz="2400" b="1" dirty="0">
              <a:solidFill>
                <a:srgbClr val="00517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b="1" dirty="0"/>
              <a:t>Formations aux </a:t>
            </a:r>
            <a:r>
              <a:rPr lang="fr-FR" b="1" dirty="0" err="1"/>
              <a:t>PdS</a:t>
            </a:r>
            <a:r>
              <a:rPr lang="fr-FR" b="1" dirty="0"/>
              <a:t> pour une montée en compétences sur la thématique </a:t>
            </a:r>
          </a:p>
          <a:p>
            <a:pPr indent="361950"/>
            <a:r>
              <a:rPr lang="fr-FR" b="1" dirty="0"/>
              <a:t>Santé environnementale &amp; périnatalité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b="1" dirty="0"/>
              <a:t>Ateliers pour futurs et jeunes parents</a:t>
            </a:r>
            <a:endParaRPr lang="fr-FR" sz="1200" dirty="0"/>
          </a:p>
          <a:p>
            <a:endParaRPr lang="fr-FR" sz="1050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  <a:p>
            <a:endParaRPr lang="fr-FR" sz="1050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E8E5D26-D574-4D2C-B05C-DCC26FC978A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41"/>
          <a:stretch/>
        </p:blipFill>
        <p:spPr>
          <a:xfrm>
            <a:off x="8675914" y="2654643"/>
            <a:ext cx="3344636" cy="12129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4E348D5-950A-4332-B032-0931A4C142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75914" y="4181345"/>
            <a:ext cx="3361042" cy="12603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22617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3157"/>
    </mc:Choice>
    <mc:Fallback xmlns="">
      <p:transition spd="slow" advTm="13157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61F48B1-685B-4F08-8278-987A81ED5223}"/>
              </a:ext>
            </a:extLst>
          </p:cNvPr>
          <p:cNvSpPr txBox="1"/>
          <p:nvPr/>
        </p:nvSpPr>
        <p:spPr>
          <a:xfrm>
            <a:off x="292672" y="158702"/>
            <a:ext cx="11672165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Actions en cabinet</a:t>
            </a:r>
            <a:endParaRPr lang="fr-FR" sz="300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667219-3CF7-49F2-B57E-8A25D20E7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017" y="140166"/>
            <a:ext cx="603556" cy="62184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ED382AF-2F88-4BF8-82D0-BFDA8FF9EBDC}"/>
              </a:ext>
            </a:extLst>
          </p:cNvPr>
          <p:cNvSpPr txBox="1"/>
          <p:nvPr/>
        </p:nvSpPr>
        <p:spPr>
          <a:xfrm>
            <a:off x="292671" y="1359784"/>
            <a:ext cx="6120311" cy="381642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endParaRPr lang="fr-FR" sz="6600" b="1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  <a:p>
            <a:r>
              <a:rPr lang="fr-FR" sz="6600" b="1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rPr>
              <a:t>3. L’</a:t>
            </a:r>
            <a:r>
              <a:rPr lang="fr-FR" sz="6600" b="1" dirty="0" err="1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rPr>
              <a:t>exposome</a:t>
            </a:r>
            <a:endParaRPr lang="fr-FR" sz="6600" b="1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  <a:p>
            <a:endParaRPr lang="fr-FR" sz="6600" b="1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  <a:p>
            <a:endParaRPr lang="fr-FR" sz="4400" b="1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2B8A3FE-E45D-41B7-9DAA-92BEC5686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982" y="780548"/>
            <a:ext cx="5747552" cy="574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79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69"/>
    </mc:Choice>
    <mc:Fallback xmlns="">
      <p:transition spd="slow" advTm="5669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1F7C065-EDA9-445F-8A24-6E3FFEC6F1BD}"/>
              </a:ext>
            </a:extLst>
          </p:cNvPr>
          <p:cNvSpPr txBox="1"/>
          <p:nvPr/>
        </p:nvSpPr>
        <p:spPr>
          <a:xfrm>
            <a:off x="420670" y="301406"/>
            <a:ext cx="11599880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FFFFFF"/>
                </a:solidFill>
              </a:rPr>
              <a:t>L’</a:t>
            </a:r>
            <a:r>
              <a:rPr lang="fr-FR" sz="3200" b="1" dirty="0" err="1">
                <a:solidFill>
                  <a:srgbClr val="FFFFFF"/>
                </a:solidFill>
              </a:rPr>
              <a:t>exposome</a:t>
            </a:r>
            <a:r>
              <a:rPr lang="fr-FR" sz="3200" b="1" dirty="0">
                <a:solidFill>
                  <a:srgbClr val="FFFFFF"/>
                </a:solidFill>
              </a:rPr>
              <a:t> : le médecin sentinelle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612B676-7211-4679-8CAC-D08F2EB9D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5782" y="301406"/>
            <a:ext cx="603556" cy="62184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DE177111-D3DE-4937-8E5C-86F1B45AFE64}"/>
              </a:ext>
            </a:extLst>
          </p:cNvPr>
          <p:cNvSpPr txBox="1"/>
          <p:nvPr/>
        </p:nvSpPr>
        <p:spPr>
          <a:xfrm>
            <a:off x="342662" y="961507"/>
            <a:ext cx="5420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bg1"/>
                </a:solidFill>
                <a:highlight>
                  <a:srgbClr val="00ADD0"/>
                </a:highlight>
              </a:rPr>
              <a:t>Et si c’était une maladie professionnelle ?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6E69F3B-C3FA-4301-B09D-46A6CAD10EC7}"/>
              </a:ext>
            </a:extLst>
          </p:cNvPr>
          <p:cNvSpPr txBox="1"/>
          <p:nvPr/>
        </p:nvSpPr>
        <p:spPr>
          <a:xfrm>
            <a:off x="6096000" y="946206"/>
            <a:ext cx="5779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rPr>
              <a:t>Ex. Jeanne, salariée agricole : patiente exposée professionnellement aux pesticides au cours de sa carrière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2705B71-8347-4021-AB45-68A97CFD1025}"/>
              </a:ext>
            </a:extLst>
          </p:cNvPr>
          <p:cNvSpPr txBox="1"/>
          <p:nvPr/>
        </p:nvSpPr>
        <p:spPr>
          <a:xfrm>
            <a:off x="342662" y="1498498"/>
            <a:ext cx="595812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2"/>
                </a:solidFill>
              </a:rPr>
              <a:t>En cas de suspicion d’imputabilité :</a:t>
            </a:r>
          </a:p>
          <a:p>
            <a:pPr marL="285750" indent="-285750">
              <a:buClr>
                <a:srgbClr val="00ADD0"/>
              </a:buClr>
              <a:buFont typeface="Wingdings" panose="05000000000000000000" pitchFamily="2" charset="2"/>
              <a:buChar char="Ä"/>
            </a:pPr>
            <a:r>
              <a:rPr lang="fr-FR" b="1" dirty="0">
                <a:solidFill>
                  <a:schemeClr val="accent2"/>
                </a:solidFill>
              </a:rPr>
              <a:t>Tableau ou Hors tableau ? Même démarche !</a:t>
            </a:r>
          </a:p>
          <a:p>
            <a:pPr marL="285750" indent="-285750">
              <a:buClr>
                <a:srgbClr val="00ADD0"/>
              </a:buClr>
              <a:buFont typeface="Wingdings" panose="05000000000000000000" pitchFamily="2" charset="2"/>
              <a:buChar char="Ä"/>
            </a:pPr>
            <a:r>
              <a:rPr lang="fr-FR" b="1" dirty="0">
                <a:solidFill>
                  <a:schemeClr val="accent2"/>
                </a:solidFill>
              </a:rPr>
              <a:t>Déclarez avec le certificat médical initial (CMI)</a:t>
            </a:r>
          </a:p>
          <a:p>
            <a:r>
              <a:rPr lang="fr-FR" b="1" dirty="0"/>
              <a:t>Votre déclaration relève de l’intérêt général.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3B3816E-8A70-45EF-8CEC-2A15D4BEC09F}"/>
              </a:ext>
            </a:extLst>
          </p:cNvPr>
          <p:cNvSpPr txBox="1"/>
          <p:nvPr/>
        </p:nvSpPr>
        <p:spPr>
          <a:xfrm>
            <a:off x="6096000" y="1693662"/>
            <a:ext cx="5719392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Des associations spécialisées</a:t>
            </a:r>
            <a:r>
              <a:rPr lang="fr-FR" sz="2000" b="1" dirty="0">
                <a:solidFill>
                  <a:schemeClr val="accent2"/>
                </a:solidFill>
              </a:rPr>
              <a:t>*</a:t>
            </a:r>
            <a:r>
              <a:rPr lang="fr-FR" sz="2000" dirty="0"/>
              <a:t> existent pour permettre au patient de décider de manière éclairée sur la </a:t>
            </a:r>
            <a:r>
              <a:rPr lang="fr-FR" sz="2000" b="1" dirty="0">
                <a:solidFill>
                  <a:schemeClr val="accent2"/>
                </a:solidFill>
              </a:rPr>
              <a:t>démarche de reconnaissance de maladie professionnelle</a:t>
            </a:r>
            <a:r>
              <a:rPr lang="fr-FR" sz="2000" dirty="0">
                <a:solidFill>
                  <a:srgbClr val="F7901E"/>
                </a:solidFill>
              </a:rPr>
              <a:t>. </a:t>
            </a:r>
            <a:r>
              <a:rPr lang="fr-FR" sz="2000" dirty="0"/>
              <a:t>Il s’agit d’</a:t>
            </a:r>
            <a:r>
              <a:rPr lang="fr-FR" sz="2000" b="1" dirty="0">
                <a:solidFill>
                  <a:schemeClr val="accent2"/>
                </a:solidFill>
              </a:rPr>
              <a:t>une réparation </a:t>
            </a:r>
            <a:r>
              <a:rPr lang="fr-FR" sz="2000" dirty="0"/>
              <a:t>à laquelle il ou elle a droit.</a:t>
            </a:r>
          </a:p>
          <a:p>
            <a:endParaRPr lang="fr-FR" sz="500" dirty="0"/>
          </a:p>
          <a:p>
            <a:r>
              <a:rPr lang="fr-FR" sz="2000" dirty="0"/>
              <a:t>La branche AT-MP de la CNAM sera alors le bon fléchage et non celle de la branche maladie (ALD).</a:t>
            </a:r>
          </a:p>
          <a:p>
            <a:pPr marL="342900" indent="-342900">
              <a:buClr>
                <a:srgbClr val="019FD5"/>
              </a:buClr>
              <a:buFont typeface="Wingdings" panose="05000000000000000000" pitchFamily="2" charset="2"/>
              <a:buChar char="Ä"/>
            </a:pPr>
            <a:r>
              <a:rPr lang="fr-FR" sz="2000" dirty="0"/>
              <a:t>Là encore, votre </a:t>
            </a:r>
            <a:r>
              <a:rPr lang="fr-FR" sz="2000" b="1" dirty="0">
                <a:solidFill>
                  <a:schemeClr val="accent2"/>
                </a:solidFill>
              </a:rPr>
              <a:t>déclaration relève de l’intérêt général en activant avec pertinence la branche dédiée (abondée par les entreprises).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09B4B34D-E8AC-435C-98F0-6CDAB45819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" t="14712" b="13333"/>
          <a:stretch/>
        </p:blipFill>
        <p:spPr>
          <a:xfrm>
            <a:off x="667203" y="3856786"/>
            <a:ext cx="5309045" cy="300121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B5DA4BE-9D0D-4B52-8288-07DE981704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9001" y="5136185"/>
            <a:ext cx="3166525" cy="13774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37005D47-92B8-45C6-A2FB-71CB612DB773}"/>
              </a:ext>
            </a:extLst>
          </p:cNvPr>
          <p:cNvSpPr txBox="1"/>
          <p:nvPr/>
        </p:nvSpPr>
        <p:spPr>
          <a:xfrm>
            <a:off x="8407352" y="5523606"/>
            <a:ext cx="28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2"/>
                </a:solidFill>
              </a:rPr>
              <a:t>*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A9599E5-A8D4-46BD-A7D0-53B5262D94FD}"/>
              </a:ext>
            </a:extLst>
          </p:cNvPr>
          <p:cNvSpPr txBox="1"/>
          <p:nvPr/>
        </p:nvSpPr>
        <p:spPr>
          <a:xfrm>
            <a:off x="7140599" y="5573969"/>
            <a:ext cx="18074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Ex. d’association spécialisée</a:t>
            </a:r>
          </a:p>
          <a:p>
            <a:r>
              <a:rPr lang="fr-FR" sz="1400" b="1" dirty="0"/>
              <a:t>Agréée par les ministères de tutelle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8AC1824-D6B8-488E-9940-48A5D13CD498}"/>
              </a:ext>
            </a:extLst>
          </p:cNvPr>
          <p:cNvSpPr txBox="1"/>
          <p:nvPr/>
        </p:nvSpPr>
        <p:spPr>
          <a:xfrm>
            <a:off x="342662" y="2704434"/>
            <a:ext cx="5548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indent="-268288">
              <a:buAutoNum type="arabicPeriod"/>
            </a:pPr>
            <a:r>
              <a:rPr lang="fr-FR" dirty="0"/>
              <a:t>Remontées terrain &gt; visibilité de l’</a:t>
            </a:r>
            <a:r>
              <a:rPr lang="fr-FR" dirty="0" err="1"/>
              <a:t>exposome</a:t>
            </a:r>
            <a:endParaRPr lang="fr-FR" dirty="0"/>
          </a:p>
          <a:p>
            <a:pPr marL="268288" indent="-268288">
              <a:buAutoNum type="arabicPeriod"/>
            </a:pPr>
            <a:r>
              <a:rPr lang="fr-FR" dirty="0"/>
              <a:t>Contribution aux études épidémiologiques</a:t>
            </a:r>
          </a:p>
          <a:p>
            <a:pPr marL="268288" indent="-268288">
              <a:buAutoNum type="arabicPeriod"/>
            </a:pPr>
            <a:r>
              <a:rPr lang="fr-FR" dirty="0"/>
              <a:t>Ouverture du tableau à d’autres pathologies</a:t>
            </a:r>
          </a:p>
          <a:p>
            <a:pPr marL="268288" indent="-268288">
              <a:buAutoNum type="arabicPeriod"/>
            </a:pPr>
            <a:r>
              <a:rPr lang="fr-FR" dirty="0"/>
              <a:t>Amélioration de la prévention et questionner les AMM</a:t>
            </a:r>
          </a:p>
        </p:txBody>
      </p:sp>
    </p:spTree>
    <p:extLst>
      <p:ext uri="{BB962C8B-B14F-4D97-AF65-F5344CB8AC3E}">
        <p14:creationId xmlns:p14="http://schemas.microsoft.com/office/powerpoint/2010/main" val="745932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23839"/>
    </mc:Choice>
    <mc:Fallback xmlns="">
      <p:transition spd="slow" advTm="23839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61F48B1-685B-4F08-8278-987A81ED5223}"/>
              </a:ext>
            </a:extLst>
          </p:cNvPr>
          <p:cNvSpPr txBox="1"/>
          <p:nvPr/>
        </p:nvSpPr>
        <p:spPr>
          <a:xfrm>
            <a:off x="292672" y="158702"/>
            <a:ext cx="11672165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Actions en cabinet</a:t>
            </a:r>
            <a:endParaRPr lang="fr-FR" sz="3000" dirty="0">
              <a:solidFill>
                <a:schemeClr val="bg1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863E7EC-9B98-41DC-8F29-F33A455E9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671" y="1166644"/>
            <a:ext cx="5064268" cy="36184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F667219-3CF7-49F2-B57E-8A25D20E7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017" y="140166"/>
            <a:ext cx="603556" cy="62184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ED382AF-2F88-4BF8-82D0-BFDA8FF9EBDC}"/>
              </a:ext>
            </a:extLst>
          </p:cNvPr>
          <p:cNvSpPr txBox="1"/>
          <p:nvPr/>
        </p:nvSpPr>
        <p:spPr>
          <a:xfrm>
            <a:off x="292671" y="1359784"/>
            <a:ext cx="6120311" cy="390876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endParaRPr lang="fr-FR" sz="6600" b="1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  <a:p>
            <a:r>
              <a:rPr lang="fr-FR" sz="6600" b="1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rPr>
              <a:t>4. En pratique</a:t>
            </a:r>
          </a:p>
          <a:p>
            <a:r>
              <a:rPr lang="fr-FR" sz="3600" b="1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rPr>
              <a:t>Préparer – Programmer - Evaluer</a:t>
            </a:r>
            <a:endParaRPr lang="fr-FR" sz="6600" b="1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  <a:p>
            <a:endParaRPr lang="fr-FR" sz="4400" b="1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90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69"/>
    </mc:Choice>
    <mc:Fallback xmlns="">
      <p:transition spd="slow" advTm="5669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4C293FD6-DC6A-493D-A2DC-03247E626375}"/>
              </a:ext>
            </a:extLst>
          </p:cNvPr>
          <p:cNvSpPr txBox="1"/>
          <p:nvPr/>
        </p:nvSpPr>
        <p:spPr>
          <a:xfrm>
            <a:off x="420670" y="301406"/>
            <a:ext cx="11599880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FFFF"/>
                </a:solidFill>
              </a:rPr>
              <a:t> </a:t>
            </a:r>
            <a:r>
              <a:rPr lang="fr-FR" sz="3200" b="1" dirty="0">
                <a:solidFill>
                  <a:srgbClr val="FFFFFF"/>
                </a:solidFill>
              </a:rPr>
              <a:t>ETABLIR UN PROJET DE TRANSFORMATION ÉCOLOGIQUE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71E2300-35E2-4A4F-8161-AAD6384C4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5782" y="301406"/>
            <a:ext cx="603556" cy="621846"/>
          </a:xfrm>
          <a:prstGeom prst="rect">
            <a:avLst/>
          </a:prstGeom>
        </p:spPr>
      </p:pic>
      <p:graphicFrame>
        <p:nvGraphicFramePr>
          <p:cNvPr id="18" name="Diagramme 17">
            <a:extLst>
              <a:ext uri="{FF2B5EF4-FFF2-40B4-BE49-F238E27FC236}">
                <a16:creationId xmlns:a16="http://schemas.microsoft.com/office/drawing/2014/main" id="{523FF8D3-DBCE-989B-D4E3-E39C9352B9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3050742"/>
              </p:ext>
            </p:extLst>
          </p:nvPr>
        </p:nvGraphicFramePr>
        <p:xfrm>
          <a:off x="972844" y="1101116"/>
          <a:ext cx="889266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" name="Image 18" descr="Images Gratuites : souriant, Succès, réussi, équipe, construction d ...">
            <a:extLst>
              <a:ext uri="{FF2B5EF4-FFF2-40B4-BE49-F238E27FC236}">
                <a16:creationId xmlns:a16="http://schemas.microsoft.com/office/drawing/2014/main" id="{695DEB68-000B-6ADE-3D26-E63F43E898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70" y="3649869"/>
            <a:ext cx="3076431" cy="263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Image 19" descr="Entrez dans l'arène #4 - LA MANUFACTURE.">
            <a:extLst>
              <a:ext uri="{FF2B5EF4-FFF2-40B4-BE49-F238E27FC236}">
                <a16:creationId xmlns:a16="http://schemas.microsoft.com/office/drawing/2014/main" id="{ECE582F3-80D3-8F94-A4FB-16ACF5AA99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048" y="1211834"/>
            <a:ext cx="3790917" cy="2606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7096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1688DA0-A40F-4AE2-887F-C091CDD6D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52" y="1112762"/>
            <a:ext cx="5603711" cy="68870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1F7C065-EDA9-445F-8A24-6E3FFEC6F1BD}"/>
              </a:ext>
            </a:extLst>
          </p:cNvPr>
          <p:cNvSpPr txBox="1"/>
          <p:nvPr/>
        </p:nvSpPr>
        <p:spPr>
          <a:xfrm>
            <a:off x="420670" y="301406"/>
            <a:ext cx="11599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174771"/>
                </a:solidFill>
              </a:rPr>
              <a:t>Passez à l’action : avec notre mini-guide pratique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612B676-7211-4679-8CAC-D08F2EB9D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5782" y="301406"/>
            <a:ext cx="603556" cy="62184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9E8A406-0A33-485C-90A0-80B8E263C9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1648" y="1161312"/>
            <a:ext cx="3792206" cy="5363799"/>
          </a:xfrm>
          <a:prstGeom prst="rect">
            <a:avLst/>
          </a:prstGeom>
          <a:ln w="19050">
            <a:solidFill>
              <a:srgbClr val="17477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5F84865-36E6-4AEC-8B45-5155EE89F30A}"/>
              </a:ext>
            </a:extLst>
          </p:cNvPr>
          <p:cNvSpPr txBox="1"/>
          <p:nvPr/>
        </p:nvSpPr>
        <p:spPr>
          <a:xfrm>
            <a:off x="489753" y="3183541"/>
            <a:ext cx="5765742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800" b="1" dirty="0">
              <a:solidFill>
                <a:schemeClr val="bg1"/>
              </a:solidFill>
            </a:endParaRPr>
          </a:p>
          <a:p>
            <a:pPr marL="342900" indent="-342900">
              <a:buClr>
                <a:srgbClr val="00ADD0"/>
              </a:buClr>
              <a:buFont typeface="Wingdings" panose="05000000000000000000" pitchFamily="2" charset="2"/>
              <a:buChar char="Ä"/>
            </a:pPr>
            <a:r>
              <a:rPr lang="fr-FR" sz="2000" dirty="0">
                <a:solidFill>
                  <a:srgbClr val="005172"/>
                </a:solidFill>
              </a:rPr>
              <a:t>Tous les conseils</a:t>
            </a:r>
          </a:p>
          <a:p>
            <a:pPr marL="342900" indent="-342900">
              <a:buClr>
                <a:srgbClr val="00ADD0"/>
              </a:buClr>
              <a:buFont typeface="Wingdings" panose="05000000000000000000" pitchFamily="2" charset="2"/>
              <a:buChar char="Ä"/>
            </a:pPr>
            <a:r>
              <a:rPr lang="fr-FR" sz="2000" dirty="0">
                <a:solidFill>
                  <a:srgbClr val="005172"/>
                </a:solidFill>
              </a:rPr>
              <a:t>Liens hypertextes pour aller directement sur les références pour un gain de du temps</a:t>
            </a:r>
          </a:p>
          <a:p>
            <a:endParaRPr lang="fr-FR" sz="1100" dirty="0">
              <a:solidFill>
                <a:srgbClr val="005172"/>
              </a:solidFill>
            </a:endParaRPr>
          </a:p>
          <a:p>
            <a:r>
              <a:rPr lang="fr-FR" sz="2000" b="1" dirty="0">
                <a:solidFill>
                  <a:srgbClr val="005172"/>
                </a:solidFill>
              </a:rPr>
              <a:t>Pôles d’interventions, démarche RSE, témoignages, formations, conséquence de l’</a:t>
            </a:r>
            <a:r>
              <a:rPr lang="fr-FR" sz="2000" b="1" dirty="0" err="1">
                <a:solidFill>
                  <a:srgbClr val="005172"/>
                </a:solidFill>
              </a:rPr>
              <a:t>exposome</a:t>
            </a:r>
            <a:r>
              <a:rPr lang="fr-FR" sz="2000" b="1" dirty="0">
                <a:solidFill>
                  <a:srgbClr val="005172"/>
                </a:solidFill>
              </a:rPr>
              <a:t> : cas concret des professionnels victimes de pesticides…</a:t>
            </a:r>
            <a:endParaRPr lang="fr-FR" sz="1050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466486E-30CC-4703-843B-0AAC701F7C56}"/>
              </a:ext>
            </a:extLst>
          </p:cNvPr>
          <p:cNvSpPr txBox="1"/>
          <p:nvPr/>
        </p:nvSpPr>
        <p:spPr>
          <a:xfrm>
            <a:off x="471996" y="1124387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DU CONCRET EN LIBRE ACCES !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18DFB7D-DE21-4593-8339-243C76D85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52" y="5867889"/>
            <a:ext cx="7534583" cy="68870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970B32E-5142-457F-B071-C74C55F5AC95}"/>
              </a:ext>
            </a:extLst>
          </p:cNvPr>
          <p:cNvSpPr txBox="1"/>
          <p:nvPr/>
        </p:nvSpPr>
        <p:spPr>
          <a:xfrm>
            <a:off x="471996" y="5919853"/>
            <a:ext cx="7462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un caléidoscope des champs des possibles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0E4882D-442F-4A34-A83E-2498ED92266A}"/>
              </a:ext>
            </a:extLst>
          </p:cNvPr>
          <p:cNvSpPr txBox="1"/>
          <p:nvPr/>
        </p:nvSpPr>
        <p:spPr>
          <a:xfrm>
            <a:off x="471996" y="1988739"/>
            <a:ext cx="71875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5172"/>
                </a:solidFill>
              </a:rPr>
              <a:t>Retrouvez la </a:t>
            </a:r>
            <a:r>
              <a:rPr lang="fr-FR" sz="3200" b="1" dirty="0">
                <a:solidFill>
                  <a:srgbClr val="00ADD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version </a:t>
            </a:r>
            <a:r>
              <a:rPr lang="fr-FR" sz="3200" b="1" u="sng" dirty="0">
                <a:solidFill>
                  <a:srgbClr val="00ADD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numérique </a:t>
            </a:r>
            <a:r>
              <a:rPr lang="fr-FR" sz="3200" b="1" u="sng" dirty="0">
                <a:solidFill>
                  <a:srgbClr val="00ADD0"/>
                </a:solidFill>
              </a:rPr>
              <a:t>gratuite</a:t>
            </a:r>
            <a:r>
              <a:rPr lang="fr-FR" sz="3200" b="1" dirty="0">
                <a:solidFill>
                  <a:srgbClr val="00ADD0"/>
                </a:solidFill>
              </a:rPr>
              <a:t> </a:t>
            </a:r>
            <a:r>
              <a:rPr lang="fr-FR" sz="3200" dirty="0">
                <a:solidFill>
                  <a:srgbClr val="005172"/>
                </a:solidFill>
              </a:rPr>
              <a:t>sur le site l’URPS ML Grand Est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EDC882A-B422-D6A0-F099-D168098C4B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54" y="3436259"/>
            <a:ext cx="1725943" cy="172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677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7C4ED8A-92A1-4915-9426-A4CDEF254866}"/>
              </a:ext>
            </a:extLst>
          </p:cNvPr>
          <p:cNvSpPr txBox="1"/>
          <p:nvPr/>
        </p:nvSpPr>
        <p:spPr>
          <a:xfrm>
            <a:off x="292672" y="158702"/>
            <a:ext cx="11668391" cy="553998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000" b="1" dirty="0">
                <a:solidFill>
                  <a:srgbClr val="FFFFFF"/>
                </a:solidFill>
              </a:rPr>
              <a:t>L’empreinte de la médecine de ville : un grand rôle à jouer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2F6F9BB1-99A3-4477-A83D-B7104F6F6C2D}"/>
              </a:ext>
            </a:extLst>
          </p:cNvPr>
          <p:cNvGrpSpPr/>
          <p:nvPr/>
        </p:nvGrpSpPr>
        <p:grpSpPr>
          <a:xfrm>
            <a:off x="5617460" y="776273"/>
            <a:ext cx="6343604" cy="5760456"/>
            <a:chOff x="292673" y="959885"/>
            <a:chExt cx="6343604" cy="5760456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BC86EEF8-7EFD-42E1-8D5C-0FF98BBA8C11}"/>
                </a:ext>
              </a:extLst>
            </p:cNvPr>
            <p:cNvGrpSpPr/>
            <p:nvPr/>
          </p:nvGrpSpPr>
          <p:grpSpPr>
            <a:xfrm>
              <a:off x="292673" y="959885"/>
              <a:ext cx="6343604" cy="5205581"/>
              <a:chOff x="503210" y="1463790"/>
              <a:chExt cx="6343604" cy="5205581"/>
            </a:xfrm>
          </p:grpSpPr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C739B6D-530B-4A56-9531-F6DB2A03FB48}"/>
                  </a:ext>
                </a:extLst>
              </p:cNvPr>
              <p:cNvSpPr txBox="1"/>
              <p:nvPr/>
            </p:nvSpPr>
            <p:spPr>
              <a:xfrm>
                <a:off x="503210" y="1463790"/>
                <a:ext cx="6343604" cy="400110"/>
              </a:xfrm>
              <a:prstGeom prst="rect">
                <a:avLst/>
              </a:prstGeom>
              <a:solidFill>
                <a:srgbClr val="FFB45B"/>
              </a:solidFill>
              <a:ln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fr-FR"/>
                </a:defPPr>
                <a:lvl1pPr>
                  <a:defRPr sz="3000">
                    <a:solidFill>
                      <a:srgbClr val="FFFFFF"/>
                    </a:solidFill>
                  </a:defRPr>
                </a:lvl1pPr>
              </a:lstStyle>
              <a:p>
                <a:pPr algn="ctr"/>
                <a:r>
                  <a:rPr lang="fr-FR" sz="2000" dirty="0">
                    <a:solidFill>
                      <a:srgbClr val="005172"/>
                    </a:solidFill>
                  </a:rPr>
                  <a:t>ZOOM sur cette </a:t>
                </a:r>
                <a:r>
                  <a:rPr lang="fr-FR" sz="2000" dirty="0">
                    <a:solidFill>
                      <a:srgbClr val="005172"/>
                    </a:solidFill>
                    <a:hlinkClick r:id="rId2"/>
                  </a:rPr>
                  <a:t>répartition des GES par acteur en France</a:t>
                </a:r>
                <a:endParaRPr lang="fr-FR" sz="2000" dirty="0">
                  <a:solidFill>
                    <a:srgbClr val="005172"/>
                  </a:solidFill>
                </a:endParaRPr>
              </a:p>
            </p:txBody>
          </p:sp>
          <p:pic>
            <p:nvPicPr>
              <p:cNvPr id="8" name="Image 7">
                <a:extLst>
                  <a:ext uri="{FF2B5EF4-FFF2-40B4-BE49-F238E27FC236}">
                    <a16:creationId xmlns:a16="http://schemas.microsoft.com/office/drawing/2014/main" id="{6A4BAE2C-0C71-47D1-9F47-04742E8561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8621" y="1860232"/>
                <a:ext cx="6328193" cy="4809139"/>
              </a:xfrm>
              <a:prstGeom prst="rect">
                <a:avLst/>
              </a:prstGeom>
              <a:ln>
                <a:solidFill>
                  <a:srgbClr val="E7F4FE"/>
                </a:solidFill>
              </a:ln>
            </p:spPr>
          </p:pic>
        </p:grp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C31AB49D-546B-40F2-A429-AA8A39204B10}"/>
                </a:ext>
              </a:extLst>
            </p:cNvPr>
            <p:cNvSpPr txBox="1"/>
            <p:nvPr/>
          </p:nvSpPr>
          <p:spPr>
            <a:xfrm>
              <a:off x="292673" y="6104788"/>
              <a:ext cx="6343604" cy="615553"/>
            </a:xfrm>
            <a:prstGeom prst="rect">
              <a:avLst/>
            </a:prstGeom>
            <a:solidFill>
              <a:srgbClr val="005172"/>
            </a:solidFill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solidFill>
                    <a:srgbClr val="E7F4FE"/>
                  </a:solidFill>
                </a:rPr>
                <a:t>Source</a:t>
              </a:r>
              <a:r>
                <a:rPr lang="fr-FR" dirty="0">
                  <a:solidFill>
                    <a:srgbClr val="E7F4FE"/>
                  </a:solidFill>
                </a:rPr>
                <a:t> </a:t>
              </a:r>
              <a:r>
                <a:rPr lang="fr-FR" sz="1600" dirty="0">
                  <a:solidFill>
                    <a:srgbClr val="E7F4FE"/>
                  </a:solidFill>
                </a:rPr>
                <a:t>The Shift Project – avril 2023</a:t>
              </a:r>
            </a:p>
            <a:p>
              <a:r>
                <a:rPr lang="fr-FR" sz="1600" dirty="0">
                  <a:solidFill>
                    <a:srgbClr val="E7F4FE"/>
                  </a:solid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Décarboner la santé pour soigner durablement</a:t>
              </a:r>
              <a:endParaRPr lang="fr-FR" sz="1600" dirty="0">
                <a:solidFill>
                  <a:srgbClr val="E7F4FE"/>
                </a:solidFill>
              </a:endParaRP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0DD51101-91DE-4ECB-9A06-6B992F7CFDCE}"/>
              </a:ext>
            </a:extLst>
          </p:cNvPr>
          <p:cNvGrpSpPr/>
          <p:nvPr/>
        </p:nvGrpSpPr>
        <p:grpSpPr>
          <a:xfrm>
            <a:off x="161925" y="1172715"/>
            <a:ext cx="5718530" cy="5552632"/>
            <a:chOff x="25045" y="808485"/>
            <a:chExt cx="6090005" cy="6116731"/>
          </a:xfrm>
        </p:grpSpPr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DED64680-2857-4225-BE4B-BF8DD1F10812}"/>
                </a:ext>
              </a:extLst>
            </p:cNvPr>
            <p:cNvGrpSpPr/>
            <p:nvPr/>
          </p:nvGrpSpPr>
          <p:grpSpPr>
            <a:xfrm>
              <a:off x="25045" y="808485"/>
              <a:ext cx="4679181" cy="4876800"/>
              <a:chOff x="7043114" y="992933"/>
              <a:chExt cx="4432413" cy="4610084"/>
            </a:xfrm>
          </p:grpSpPr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3A2F66A6-3B4C-49FA-9489-A4CE85A933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duotone>
                  <a:prstClr val="black"/>
                  <a:srgbClr val="E7F4FE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826" b="97769" l="1899" r="98734">
                            <a14:foregroundMark x1="9283" y1="25152" x2="1899" y2="32860"/>
                            <a14:foregroundMark x1="1899" y1="32860" x2="9705" y2="36105"/>
                            <a14:foregroundMark x1="50211" y1="9939" x2="57595" y2="2028"/>
                            <a14:foregroundMark x1="57595" y1="2028" x2="58336" y2="2624"/>
                            <a14:foregroundMark x1="92616" y1="22110" x2="94937" y2="32860"/>
                            <a14:foregroundMark x1="94937" y1="32860" x2="89873" y2="42394"/>
                            <a14:foregroundMark x1="89873" y1="42394" x2="89873" y2="42394"/>
                            <a14:foregroundMark x1="89241" y1="54361" x2="91080" y2="59249"/>
                            <a14:foregroundMark x1="95631" y1="75969" x2="96414" y2="76471"/>
                            <a14:foregroundMark x1="97679" y1="77079" x2="97679" y2="78296"/>
                            <a14:foregroundMark x1="24895" y1="89655" x2="25313" y2="89831"/>
                            <a14:foregroundMark x1="50560" y1="96543" x2="56012" y2="97465"/>
                            <a14:foregroundMark x1="58793" y1="95670" x2="61814" y2="89249"/>
                            <a14:foregroundMark x1="97257" y1="23124" x2="97679" y2="25558"/>
                            <a14:foregroundMark x1="97679" y1="23935" x2="97468" y2="23124"/>
                            <a14:foregroundMark x1="96203" y1="22921" x2="98734" y2="24746"/>
                            <a14:foregroundMark x1="2321" y1="26166" x2="1899" y2="29615"/>
                            <a14:foregroundMark x1="9388" y1="24746" x2="9494" y2="24949"/>
                            <a14:foregroundMark x1="9283" y1="24544" x2="9388" y2="24746"/>
                            <a14:backgroundMark x1="59072" y1="2028" x2="67089" y2="8925"/>
                            <a14:backgroundMark x1="67089" y1="8925" x2="70675" y2="10345"/>
                            <a14:backgroundMark x1="40506" y1="94929" x2="30169" y2="92901"/>
                            <a14:backgroundMark x1="30169" y1="92901" x2="25527" y2="90264"/>
                            <a14:backgroundMark x1="40506" y1="94118" x2="45992" y2="96552"/>
                            <a14:backgroundMark x1="45781" y1="96146" x2="49156" y2="97972"/>
                            <a14:backgroundMark x1="55274" y1="98580" x2="59494" y2="98580"/>
                            <a14:backgroundMark x1="91350" y1="59229" x2="92194" y2="69574"/>
                            <a14:backgroundMark x1="92194" y1="69574" x2="92827" y2="68966"/>
                            <a14:backgroundMark x1="93038" y1="69574" x2="94515" y2="75659"/>
                            <a14:backgroundMark x1="94093" y1="75254" x2="96203" y2="75051"/>
                            <a14:backgroundMark x1="9705" y1="24746" x2="9705" y2="24746"/>
                            <a14:backgroundMark x1="8861" y1="24746" x2="8861" y2="24746"/>
                            <a14:backgroundMark x1="9283" y1="24341" x2="9283" y2="24341"/>
                          </a14:backgroundRemoval>
                        </a14:imgEffect>
                        <a14:imgEffect>
                          <a14:colorTemperature colorTemp="47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43114" y="992933"/>
                <a:ext cx="4432413" cy="4610084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9E44FF4F-09F4-4D0C-977D-9233ACFDEBB1}"/>
                  </a:ext>
                </a:extLst>
              </p:cNvPr>
              <p:cNvSpPr txBox="1"/>
              <p:nvPr/>
            </p:nvSpPr>
            <p:spPr>
              <a:xfrm>
                <a:off x="8981933" y="2871426"/>
                <a:ext cx="1257489" cy="1047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fr-FR" sz="6600" b="1" dirty="0">
                    <a:ln>
                      <a:solidFill>
                        <a:srgbClr val="005172"/>
                      </a:solidFill>
                    </a:ln>
                    <a:solidFill>
                      <a:srgbClr val="005172"/>
                    </a:solidFill>
                  </a:rPr>
                  <a:t>8%</a:t>
                </a:r>
                <a:endParaRPr lang="fr-FR" sz="3200" b="1" i="1" dirty="0"/>
              </a:p>
            </p:txBody>
          </p:sp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B2FC7EA8-DA68-4AF1-8B65-8A4EC9A008BB}"/>
                  </a:ext>
                </a:extLst>
              </p:cNvPr>
              <p:cNvSpPr txBox="1"/>
              <p:nvPr/>
            </p:nvSpPr>
            <p:spPr>
              <a:xfrm>
                <a:off x="8016117" y="1884702"/>
                <a:ext cx="3210050" cy="1105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n>
                      <a:solidFill>
                        <a:srgbClr val="005172"/>
                      </a:solidFill>
                    </a:ln>
                    <a:solidFill>
                      <a:srgbClr val="005172"/>
                    </a:solidFill>
                  </a:rPr>
                  <a:t>Part de l’empreinte carbone </a:t>
                </a:r>
              </a:p>
              <a:p>
                <a:pPr algn="ctr"/>
                <a:r>
                  <a:rPr lang="fr-FR" sz="2000" dirty="0">
                    <a:ln>
                      <a:solidFill>
                        <a:srgbClr val="005172"/>
                      </a:solidFill>
                    </a:ln>
                    <a:solidFill>
                      <a:srgbClr val="005172"/>
                    </a:solidFill>
                  </a:rPr>
                  <a:t>du système de santé,</a:t>
                </a:r>
              </a:p>
              <a:p>
                <a:pPr algn="ctr"/>
                <a:r>
                  <a:rPr lang="fr-FR" sz="2000" dirty="0">
                    <a:ln>
                      <a:solidFill>
                        <a:srgbClr val="005172"/>
                      </a:solidFill>
                    </a:ln>
                    <a:solidFill>
                      <a:srgbClr val="005172"/>
                    </a:solidFill>
                  </a:rPr>
                  <a:t> en France</a:t>
                </a:r>
              </a:p>
              <a:p>
                <a:pPr algn="ctr"/>
                <a:endParaRPr lang="fr-FR" sz="1000" i="1" dirty="0"/>
              </a:p>
            </p:txBody>
          </p:sp>
        </p:grpSp>
        <p:pic>
          <p:nvPicPr>
            <p:cNvPr id="1026" name="Picture 2" descr="Symbole de santé (icône png) orange">
              <a:extLst>
                <a:ext uri="{FF2B5EF4-FFF2-40B4-BE49-F238E27FC236}">
                  <a16:creationId xmlns:a16="http://schemas.microsoft.com/office/drawing/2014/main" id="{CD904076-B005-497E-ACCC-F37072B131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8250" y="2048416"/>
              <a:ext cx="4876800" cy="487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F03BC2B9-5B17-41AB-9425-B8C4C3BB0F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618" y="158702"/>
            <a:ext cx="601710" cy="623930"/>
          </a:xfrm>
          <a:prstGeom prst="rect">
            <a:avLst/>
          </a:prstGeom>
        </p:spPr>
      </p:pic>
      <p:sp>
        <p:nvSpPr>
          <p:cNvPr id="16" name="Flèche : pentagone 15">
            <a:extLst>
              <a:ext uri="{FF2B5EF4-FFF2-40B4-BE49-F238E27FC236}">
                <a16:creationId xmlns:a16="http://schemas.microsoft.com/office/drawing/2014/main" id="{A5C2F9BF-953C-4D76-9685-FED48027071D}"/>
              </a:ext>
            </a:extLst>
          </p:cNvPr>
          <p:cNvSpPr/>
          <p:nvPr/>
        </p:nvSpPr>
        <p:spPr>
          <a:xfrm>
            <a:off x="4726872" y="1916552"/>
            <a:ext cx="3285379" cy="840140"/>
          </a:xfrm>
          <a:prstGeom prst="homePlate">
            <a:avLst/>
          </a:prstGeom>
          <a:solidFill>
            <a:srgbClr val="FFB45B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5172"/>
                </a:solidFill>
              </a:rPr>
              <a:t>Médecine de ville :</a:t>
            </a:r>
          </a:p>
          <a:p>
            <a:pPr algn="ctr"/>
            <a:r>
              <a:rPr lang="fr-FR" b="1" dirty="0">
                <a:solidFill>
                  <a:srgbClr val="005172"/>
                </a:solidFill>
              </a:rPr>
              <a:t>le 2</a:t>
            </a:r>
            <a:r>
              <a:rPr lang="fr-FR" b="1" baseline="30000" dirty="0">
                <a:solidFill>
                  <a:srgbClr val="005172"/>
                </a:solidFill>
              </a:rPr>
              <a:t>nd</a:t>
            </a:r>
            <a:r>
              <a:rPr lang="fr-FR" b="1" dirty="0">
                <a:solidFill>
                  <a:srgbClr val="005172"/>
                </a:solidFill>
              </a:rPr>
              <a:t> acteur le plus émetteur !</a:t>
            </a:r>
          </a:p>
        </p:txBody>
      </p:sp>
    </p:spTree>
    <p:extLst>
      <p:ext uri="{BB962C8B-B14F-4D97-AF65-F5344CB8AC3E}">
        <p14:creationId xmlns:p14="http://schemas.microsoft.com/office/powerpoint/2010/main" val="217236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04"/>
    </mc:Choice>
    <mc:Fallback xmlns="">
      <p:transition spd="slow" advTm="16104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ulle narrative : rectangle à coins arrondis 31">
            <a:extLst>
              <a:ext uri="{FF2B5EF4-FFF2-40B4-BE49-F238E27FC236}">
                <a16:creationId xmlns:a16="http://schemas.microsoft.com/office/drawing/2014/main" id="{8BFCA7E7-BB38-40F0-A4B9-E4AAD637D077}"/>
              </a:ext>
            </a:extLst>
          </p:cNvPr>
          <p:cNvSpPr/>
          <p:nvPr/>
        </p:nvSpPr>
        <p:spPr>
          <a:xfrm>
            <a:off x="495739" y="1220992"/>
            <a:ext cx="4597275" cy="2854036"/>
          </a:xfrm>
          <a:prstGeom prst="wedgeRoundRectCallout">
            <a:avLst>
              <a:gd name="adj1" fmla="val -27400"/>
              <a:gd name="adj2" fmla="val 68386"/>
              <a:gd name="adj3" fmla="val 16667"/>
            </a:avLst>
          </a:prstGeom>
          <a:solidFill>
            <a:srgbClr val="00AD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828EC486-11A0-436D-83E9-3D9CEA73058E}"/>
              </a:ext>
            </a:extLst>
          </p:cNvPr>
          <p:cNvGrpSpPr/>
          <p:nvPr/>
        </p:nvGrpSpPr>
        <p:grpSpPr>
          <a:xfrm>
            <a:off x="4881916" y="1057275"/>
            <a:ext cx="6964067" cy="4724400"/>
            <a:chOff x="1561477" y="-665192"/>
            <a:chExt cx="5753166" cy="3952277"/>
          </a:xfrm>
        </p:grpSpPr>
        <p:graphicFrame>
          <p:nvGraphicFramePr>
            <p:cNvPr id="26" name="Diagramme 25">
              <a:extLst>
                <a:ext uri="{FF2B5EF4-FFF2-40B4-BE49-F238E27FC236}">
                  <a16:creationId xmlns:a16="http://schemas.microsoft.com/office/drawing/2014/main" id="{32C583E7-80C2-435B-B1F8-29E01FD1956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96150252"/>
                </p:ext>
              </p:extLst>
            </p:nvPr>
          </p:nvGraphicFramePr>
          <p:xfrm>
            <a:off x="1561477" y="-665192"/>
            <a:ext cx="5753166" cy="395227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8994D3E9-67B8-4240-9FCC-F80EC2471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0037" y="1269143"/>
              <a:ext cx="1883091" cy="183084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29E1568D-4721-4DC4-A856-57B93D1469A1}"/>
                </a:ext>
              </a:extLst>
            </p:cNvPr>
            <p:cNvSpPr txBox="1"/>
            <p:nvPr/>
          </p:nvSpPr>
          <p:spPr>
            <a:xfrm>
              <a:off x="3187055" y="1082368"/>
              <a:ext cx="1284279" cy="257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chemeClr val="bg1"/>
                  </a:solidFill>
                </a:rPr>
                <a:t>CONSULTATION</a:t>
              </a:r>
            </a:p>
          </p:txBody>
        </p:sp>
        <p:pic>
          <p:nvPicPr>
            <p:cNvPr id="29" name="Graphique 28" descr="Accueil">
              <a:extLst>
                <a:ext uri="{FF2B5EF4-FFF2-40B4-BE49-F238E27FC236}">
                  <a16:creationId xmlns:a16="http://schemas.microsoft.com/office/drawing/2014/main" id="{A9998E8E-F5DD-4A8B-89D1-82534B8B3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061615" y="-269119"/>
              <a:ext cx="1034374" cy="1056769"/>
            </a:xfrm>
            <a:prstGeom prst="rect">
              <a:avLst/>
            </a:prstGeom>
          </p:spPr>
        </p:pic>
        <p:pic>
          <p:nvPicPr>
            <p:cNvPr id="30" name="Picture 2" descr="Symbole de santé (icône png) orange">
              <a:extLst>
                <a:ext uri="{FF2B5EF4-FFF2-40B4-BE49-F238E27FC236}">
                  <a16:creationId xmlns:a16="http://schemas.microsoft.com/office/drawing/2014/main" id="{2B1A0883-1E84-407D-8E04-A123337312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4528" y="1294639"/>
              <a:ext cx="549400" cy="54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Croix 30">
              <a:extLst>
                <a:ext uri="{FF2B5EF4-FFF2-40B4-BE49-F238E27FC236}">
                  <a16:creationId xmlns:a16="http://schemas.microsoft.com/office/drawing/2014/main" id="{BFB536AB-4CCD-4ABD-A918-788E24886017}"/>
                </a:ext>
              </a:extLst>
            </p:cNvPr>
            <p:cNvSpPr/>
            <p:nvPr/>
          </p:nvSpPr>
          <p:spPr>
            <a:xfrm>
              <a:off x="4352169" y="238124"/>
              <a:ext cx="437528" cy="421774"/>
            </a:xfrm>
            <a:prstGeom prst="plus">
              <a:avLst/>
            </a:prstGeom>
            <a:solidFill>
              <a:srgbClr val="00AD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DAB8CF2B-36E7-4EDD-AD1B-3D69BC07CC2B}"/>
              </a:ext>
            </a:extLst>
          </p:cNvPr>
          <p:cNvSpPr txBox="1"/>
          <p:nvPr/>
        </p:nvSpPr>
        <p:spPr>
          <a:xfrm>
            <a:off x="292672" y="158702"/>
            <a:ext cx="11672165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Conditions d’une santé soutenable </a:t>
            </a:r>
            <a:endParaRPr lang="fr-FR" sz="300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584A275-5870-4910-8B3B-EC0FFCEE35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7618" y="158702"/>
            <a:ext cx="601710" cy="62393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184B44C-C379-4B84-8202-09076D0F0A04}"/>
              </a:ext>
            </a:extLst>
          </p:cNvPr>
          <p:cNvSpPr txBox="1"/>
          <p:nvPr/>
        </p:nvSpPr>
        <p:spPr>
          <a:xfrm>
            <a:off x="727471" y="1516236"/>
            <a:ext cx="4292303" cy="2062103"/>
          </a:xfrm>
          <a:prstGeom prst="rect">
            <a:avLst/>
          </a:prstGeom>
          <a:solidFill>
            <a:srgbClr val="00ADD0"/>
          </a:solidFill>
        </p:spPr>
        <p:txBody>
          <a:bodyPr wrap="square" rtlCol="0">
            <a:spAutoFit/>
          </a:bodyPr>
          <a:lstStyle/>
          <a:p>
            <a:r>
              <a:rPr lang="fr-FR" sz="2600" b="1" i="1" dirty="0">
                <a:solidFill>
                  <a:schemeClr val="bg1"/>
                </a:solidFill>
              </a:rPr>
              <a:t>Il faut passer </a:t>
            </a:r>
          </a:p>
          <a:p>
            <a:r>
              <a:rPr lang="fr-FR" sz="2600" b="1" i="1" dirty="0">
                <a:solidFill>
                  <a:schemeClr val="bg1"/>
                </a:solidFill>
              </a:rPr>
              <a:t>d’une politique curative</a:t>
            </a:r>
          </a:p>
          <a:p>
            <a:r>
              <a:rPr lang="fr-FR" sz="2600" b="1" i="1" dirty="0">
                <a:solidFill>
                  <a:schemeClr val="bg1"/>
                </a:solidFill>
              </a:rPr>
              <a:t>des pathologies </a:t>
            </a:r>
          </a:p>
          <a:p>
            <a:r>
              <a:rPr lang="fr-FR" sz="2600" b="1" i="1" dirty="0">
                <a:solidFill>
                  <a:schemeClr val="bg1"/>
                </a:solidFill>
              </a:rPr>
              <a:t>à un « modèle préventif fort »</a:t>
            </a:r>
          </a:p>
          <a:p>
            <a:r>
              <a:rPr lang="fr-FR" sz="2400" dirty="0">
                <a:ln>
                  <a:solidFill>
                    <a:srgbClr val="005172"/>
                  </a:solidFill>
                </a:ln>
                <a:solidFill>
                  <a:schemeClr val="bg1"/>
                </a:solidFill>
              </a:rPr>
              <a:t> </a:t>
            </a:r>
            <a:r>
              <a:rPr lang="fr-FR" sz="1600" dirty="0">
                <a:solidFill>
                  <a:schemeClr val="bg1"/>
                </a:solidFill>
              </a:rPr>
              <a:t>selon le </a:t>
            </a:r>
            <a:r>
              <a:rPr lang="fr-FR" sz="1600" dirty="0" err="1">
                <a:solidFill>
                  <a:schemeClr val="bg1"/>
                </a:solidFill>
              </a:rPr>
              <a:t>think</a:t>
            </a:r>
            <a:r>
              <a:rPr lang="fr-FR" sz="1600" dirty="0">
                <a:solidFill>
                  <a:schemeClr val="bg1"/>
                </a:solidFill>
              </a:rPr>
              <a:t> tank The Shift Project</a:t>
            </a:r>
            <a:endParaRPr lang="fr-FR" sz="3200" i="1" dirty="0">
              <a:solidFill>
                <a:schemeClr val="bg1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039CBBE-A3E8-4D6D-A15B-5E23F43650DE}"/>
              </a:ext>
            </a:extLst>
          </p:cNvPr>
          <p:cNvSpPr txBox="1"/>
          <p:nvPr/>
        </p:nvSpPr>
        <p:spPr>
          <a:xfrm>
            <a:off x="526058" y="4734785"/>
            <a:ext cx="4597276" cy="138499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fr-FR" sz="2800" b="1" u="sng" dirty="0">
                <a:solidFill>
                  <a:srgbClr val="005172"/>
                </a:solidFill>
              </a:rPr>
              <a:t>OBJECTIF</a:t>
            </a:r>
            <a:r>
              <a:rPr lang="fr-FR" sz="2800" b="1" dirty="0">
                <a:solidFill>
                  <a:srgbClr val="005172"/>
                </a:solidFill>
              </a:rPr>
              <a:t>  : </a:t>
            </a:r>
          </a:p>
          <a:p>
            <a:r>
              <a:rPr lang="fr-FR" sz="2800" b="1" dirty="0">
                <a:solidFill>
                  <a:srgbClr val="005172"/>
                </a:solidFill>
              </a:rPr>
              <a:t>Réduire la demande en soin </a:t>
            </a:r>
          </a:p>
          <a:p>
            <a:r>
              <a:rPr lang="fr-FR" sz="2800" b="1" dirty="0">
                <a:solidFill>
                  <a:srgbClr val="005172"/>
                </a:solidFill>
              </a:rPr>
              <a:t>en agissant sur la prévention</a:t>
            </a:r>
            <a:endParaRPr lang="fr-FR" sz="2800" b="1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921F44B0-64A1-47D9-9A7A-FC8BA0771694}"/>
              </a:ext>
            </a:extLst>
          </p:cNvPr>
          <p:cNvSpPr/>
          <p:nvPr/>
        </p:nvSpPr>
        <p:spPr>
          <a:xfrm>
            <a:off x="5335279" y="867798"/>
            <a:ext cx="2722279" cy="698063"/>
          </a:xfrm>
          <a:prstGeom prst="wedgeRoundRectCallout">
            <a:avLst>
              <a:gd name="adj1" fmla="val -43444"/>
              <a:gd name="adj2" fmla="val -16113"/>
              <a:gd name="adj3" fmla="val 16667"/>
            </a:avLst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2 piliers d’actions</a:t>
            </a:r>
          </a:p>
          <a:p>
            <a:pPr algn="ctr"/>
            <a:endParaRPr lang="fr-FR" sz="1100" dirty="0">
              <a:solidFill>
                <a:schemeClr val="bg1"/>
              </a:solidFill>
            </a:endParaRPr>
          </a:p>
        </p:txBody>
      </p:sp>
      <p:sp>
        <p:nvSpPr>
          <p:cNvPr id="16" name="Bulle narrative : rectangle à coins arrondis 15">
            <a:extLst>
              <a:ext uri="{FF2B5EF4-FFF2-40B4-BE49-F238E27FC236}">
                <a16:creationId xmlns:a16="http://schemas.microsoft.com/office/drawing/2014/main" id="{29C02880-C603-4464-A906-D46BB0B7D232}"/>
              </a:ext>
            </a:extLst>
          </p:cNvPr>
          <p:cNvSpPr/>
          <p:nvPr/>
        </p:nvSpPr>
        <p:spPr>
          <a:xfrm>
            <a:off x="9590198" y="885825"/>
            <a:ext cx="3627865" cy="1762185"/>
          </a:xfrm>
          <a:prstGeom prst="wedgeRoundRectCallout">
            <a:avLst>
              <a:gd name="adj1" fmla="val -43444"/>
              <a:gd name="adj2" fmla="val -16113"/>
              <a:gd name="adj3" fmla="val 16667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100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fr-FR" sz="2800" b="1" dirty="0">
                <a:solidFill>
                  <a:srgbClr val="00ADD0"/>
                </a:solidFill>
              </a:rPr>
              <a:t>Eco-conception </a:t>
            </a:r>
          </a:p>
          <a:p>
            <a:pPr>
              <a:buClr>
                <a:schemeClr val="bg1"/>
              </a:buClr>
            </a:pPr>
            <a:r>
              <a:rPr lang="fr-FR" sz="2800" b="1" dirty="0">
                <a:solidFill>
                  <a:srgbClr val="00ADD0"/>
                </a:solidFill>
              </a:rPr>
              <a:t>des soins</a:t>
            </a:r>
          </a:p>
          <a:p>
            <a:pPr>
              <a:buClr>
                <a:schemeClr val="bg1"/>
              </a:buClr>
            </a:pPr>
            <a:r>
              <a:rPr lang="fr-FR" sz="2000" u="sng" dirty="0">
                <a:solidFill>
                  <a:srgbClr val="00ADD0"/>
                </a:solidFill>
              </a:rPr>
              <a:t>Impact</a:t>
            </a:r>
            <a:r>
              <a:rPr lang="fr-FR" sz="2000" dirty="0">
                <a:solidFill>
                  <a:srgbClr val="00ADD0"/>
                </a:solidFill>
              </a:rPr>
              <a:t> :Court terme</a:t>
            </a:r>
          </a:p>
          <a:p>
            <a:pPr marL="171450" indent="-171450">
              <a:buClr>
                <a:schemeClr val="bg1"/>
              </a:buClr>
              <a:buFont typeface="Wingdings" panose="05000000000000000000" pitchFamily="2" charset="2"/>
              <a:buChar char="Ä"/>
            </a:pPr>
            <a:endParaRPr lang="fr-FR" sz="1050" dirty="0">
              <a:solidFill>
                <a:schemeClr val="bg1"/>
              </a:solidFill>
            </a:endParaRPr>
          </a:p>
        </p:txBody>
      </p:sp>
      <p:sp>
        <p:nvSpPr>
          <p:cNvPr id="17" name="Bulle narrative : rectangle à coins arrondis 16">
            <a:extLst>
              <a:ext uri="{FF2B5EF4-FFF2-40B4-BE49-F238E27FC236}">
                <a16:creationId xmlns:a16="http://schemas.microsoft.com/office/drawing/2014/main" id="{367F1727-99FB-4AB3-AEB3-49C8F2C7E6FE}"/>
              </a:ext>
            </a:extLst>
          </p:cNvPr>
          <p:cNvSpPr/>
          <p:nvPr/>
        </p:nvSpPr>
        <p:spPr>
          <a:xfrm>
            <a:off x="5465517" y="3578339"/>
            <a:ext cx="2461805" cy="1464231"/>
          </a:xfrm>
          <a:prstGeom prst="wedgeRoundRectCallout">
            <a:avLst>
              <a:gd name="adj1" fmla="val -43444"/>
              <a:gd name="adj2" fmla="val -16113"/>
              <a:gd name="adj3" fmla="val 16667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100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endParaRPr lang="fr-FR" sz="1600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fr-FR" sz="2800" b="1" dirty="0">
                <a:solidFill>
                  <a:srgbClr val="174771"/>
                </a:solidFill>
              </a:rPr>
              <a:t>Prévention</a:t>
            </a:r>
          </a:p>
          <a:p>
            <a:pPr>
              <a:buClr>
                <a:schemeClr val="bg1"/>
              </a:buClr>
            </a:pPr>
            <a:r>
              <a:rPr lang="fr-FR" sz="2000" u="sng" dirty="0">
                <a:solidFill>
                  <a:srgbClr val="174771"/>
                </a:solidFill>
              </a:rPr>
              <a:t>Impact</a:t>
            </a:r>
            <a:r>
              <a:rPr lang="fr-FR" sz="2000" dirty="0">
                <a:solidFill>
                  <a:srgbClr val="174771"/>
                </a:solidFill>
              </a:rPr>
              <a:t> : Temps long</a:t>
            </a:r>
          </a:p>
          <a:p>
            <a:pPr marL="171450" indent="-171450">
              <a:buClr>
                <a:schemeClr val="bg1"/>
              </a:buClr>
              <a:buFont typeface="Wingdings" panose="05000000000000000000" pitchFamily="2" charset="2"/>
              <a:buChar char="Ä"/>
            </a:pPr>
            <a:endParaRPr lang="fr-FR" sz="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19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53"/>
    </mc:Choice>
    <mc:Fallback xmlns="">
      <p:transition spd="slow" advTm="22453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61F48B1-685B-4F08-8278-987A81ED5223}"/>
              </a:ext>
            </a:extLst>
          </p:cNvPr>
          <p:cNvSpPr txBox="1"/>
          <p:nvPr/>
        </p:nvSpPr>
        <p:spPr>
          <a:xfrm>
            <a:off x="292672" y="158702"/>
            <a:ext cx="11672165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Actions en cabinet</a:t>
            </a:r>
            <a:endParaRPr lang="fr-FR" sz="300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667219-3CF7-49F2-B57E-8A25D20E7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7017" y="140166"/>
            <a:ext cx="603556" cy="62184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ED382AF-2F88-4BF8-82D0-BFDA8FF9EBDC}"/>
              </a:ext>
            </a:extLst>
          </p:cNvPr>
          <p:cNvSpPr txBox="1"/>
          <p:nvPr/>
        </p:nvSpPr>
        <p:spPr>
          <a:xfrm>
            <a:off x="292672" y="1138903"/>
            <a:ext cx="5547411" cy="3046988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fr-FR" sz="6000" b="1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rPr>
              <a:t>1. </a:t>
            </a:r>
            <a:r>
              <a:rPr lang="fr-FR" sz="6600" b="1" dirty="0" err="1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rPr>
              <a:t>Décarbonation</a:t>
            </a:r>
            <a:r>
              <a:rPr lang="fr-FR" sz="6600" b="1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rPr>
              <a:t> de l’exercice</a:t>
            </a:r>
            <a:endParaRPr lang="fr-FR" sz="6000" b="1" dirty="0">
              <a:ln>
                <a:solidFill>
                  <a:srgbClr val="005172"/>
                </a:solidFill>
              </a:ln>
              <a:solidFill>
                <a:srgbClr val="005172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026D506-089D-46E8-972D-7FC8DFA98C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0083" y="1138903"/>
            <a:ext cx="5819473" cy="40626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114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66"/>
    </mc:Choice>
    <mc:Fallback xmlns="">
      <p:transition spd="slow" advTm="776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4"/>
          <p:cNvSpPr txBox="1"/>
          <p:nvPr/>
        </p:nvSpPr>
        <p:spPr>
          <a:xfrm>
            <a:off x="360451" y="5156379"/>
            <a:ext cx="4125285" cy="15118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09630">
              <a:lnSpc>
                <a:spcPts val="1655"/>
              </a:lnSpc>
            </a:pPr>
            <a:r>
              <a:rPr lang="en-US" sz="1300" b="1" dirty="0">
                <a:solidFill>
                  <a:srgbClr val="404040"/>
                </a:solidFill>
                <a:latin typeface="Public Sans Bold"/>
              </a:rPr>
              <a:t>Professionnels de santé</a:t>
            </a:r>
            <a:r>
              <a:rPr lang="en-US" sz="1300" b="1" dirty="0">
                <a:solidFill>
                  <a:srgbClr val="404040"/>
                </a:solidFill>
                <a:latin typeface="Public Sans"/>
              </a:rPr>
              <a:t> </a:t>
            </a:r>
            <a:r>
              <a:rPr lang="en-US" sz="1300" dirty="0">
                <a:solidFill>
                  <a:srgbClr val="404040"/>
                </a:solidFill>
                <a:latin typeface="Public Sans"/>
              </a:rPr>
              <a:t>:</a:t>
            </a:r>
          </a:p>
          <a:p>
            <a:pPr marL="92075" indent="-92075" defTabSz="609630">
              <a:lnSpc>
                <a:spcPts val="1655"/>
              </a:lnSpc>
              <a:buFont typeface="Arial" panose="020B0604020202020204" pitchFamily="34" charset="0"/>
              <a:buChar char="•"/>
              <a:tabLst>
                <a:tab pos="176213" algn="l"/>
              </a:tabLst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DASRI : </a:t>
            </a:r>
            <a:r>
              <a:rPr lang="en-US" sz="1300" b="1" dirty="0">
                <a:solidFill>
                  <a:srgbClr val="C1272D"/>
                </a:solidFill>
                <a:latin typeface="Public Sans"/>
              </a:rPr>
              <a:t>obligation légale</a:t>
            </a:r>
          </a:p>
          <a:p>
            <a:pPr marL="92075" indent="-92075" defTabSz="609630">
              <a:lnSpc>
                <a:spcPts val="1655"/>
              </a:lnSpc>
              <a:buFont typeface="Arial" panose="020B0604020202020204" pitchFamily="34" charset="0"/>
              <a:buChar char="•"/>
              <a:tabLst>
                <a:tab pos="176213" algn="l"/>
              </a:tabLst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TRI SELECTIF : intra cabinet, comme chez soi !</a:t>
            </a:r>
          </a:p>
          <a:p>
            <a:pPr defTabSz="609630">
              <a:lnSpc>
                <a:spcPts val="1655"/>
              </a:lnSpc>
            </a:pPr>
            <a:r>
              <a:rPr lang="en-US" sz="1300" b="1" dirty="0">
                <a:solidFill>
                  <a:srgbClr val="404040"/>
                </a:solidFill>
                <a:latin typeface="Public Sans Bold"/>
              </a:rPr>
              <a:t>Patientèle</a:t>
            </a:r>
            <a:r>
              <a:rPr lang="en-US" sz="1300" dirty="0">
                <a:solidFill>
                  <a:srgbClr val="404040"/>
                </a:solidFill>
                <a:latin typeface="Public Sans Bold"/>
              </a:rPr>
              <a:t> :</a:t>
            </a:r>
            <a:r>
              <a:rPr lang="en-US" sz="1300" dirty="0">
                <a:solidFill>
                  <a:srgbClr val="404040"/>
                </a:solidFill>
                <a:latin typeface="Public Sans"/>
              </a:rPr>
              <a:t> </a:t>
            </a:r>
          </a:p>
          <a:p>
            <a:pPr marL="92075" indent="-92075" defTabSz="609630">
              <a:lnSpc>
                <a:spcPts val="1655"/>
              </a:lnSpc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DASTRI : Prescription boîte pr les autotraitements</a:t>
            </a:r>
          </a:p>
          <a:p>
            <a:pPr marL="92075" indent="-92075" defTabSz="609630">
              <a:lnSpc>
                <a:spcPts val="16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CYCLAMED</a:t>
            </a:r>
            <a:r>
              <a:rPr lang="en-US" sz="1300" dirty="0">
                <a:solidFill>
                  <a:srgbClr val="404040"/>
                </a:solidFill>
                <a:latin typeface="Public Sans Bold"/>
              </a:rPr>
              <a:t> : </a:t>
            </a:r>
            <a:r>
              <a:rPr lang="en-US" sz="1300" dirty="0">
                <a:solidFill>
                  <a:srgbClr val="404040"/>
                </a:solidFill>
                <a:latin typeface="Public Sans"/>
              </a:rPr>
              <a:t>Message</a:t>
            </a:r>
            <a:r>
              <a:rPr lang="en-US" sz="1300" b="1" dirty="0">
                <a:solidFill>
                  <a:srgbClr val="404040"/>
                </a:solidFill>
                <a:latin typeface="Public Sans"/>
              </a:rPr>
              <a:t> </a:t>
            </a:r>
            <a:r>
              <a:rPr lang="en-US" sz="1300" b="1" dirty="0" err="1">
                <a:solidFill>
                  <a:srgbClr val="404040"/>
                </a:solidFill>
                <a:latin typeface="Public Sans Bold"/>
              </a:rPr>
              <a:t>M</a:t>
            </a:r>
            <a:r>
              <a:rPr lang="en-US" sz="1300" b="1" dirty="0" err="1">
                <a:solidFill>
                  <a:srgbClr val="404040"/>
                </a:solidFill>
                <a:latin typeface="Public Sans"/>
              </a:rPr>
              <a:t>édicaments</a:t>
            </a:r>
            <a:r>
              <a:rPr lang="en-US" sz="1300" b="1" dirty="0">
                <a:solidFill>
                  <a:srgbClr val="404040"/>
                </a:solidFill>
                <a:latin typeface="Public Sans"/>
              </a:rPr>
              <a:t> </a:t>
            </a:r>
            <a:r>
              <a:rPr lang="en-US" sz="1300" b="1" dirty="0">
                <a:solidFill>
                  <a:srgbClr val="404040"/>
                </a:solidFill>
                <a:latin typeface="Public Sans Bold"/>
              </a:rPr>
              <a:t>N</a:t>
            </a:r>
            <a:r>
              <a:rPr lang="en-US" sz="1300" b="1" dirty="0">
                <a:solidFill>
                  <a:srgbClr val="404040"/>
                </a:solidFill>
                <a:latin typeface="Public Sans"/>
              </a:rPr>
              <a:t>on </a:t>
            </a:r>
            <a:r>
              <a:rPr lang="en-US" sz="1300" b="1" dirty="0" err="1">
                <a:solidFill>
                  <a:srgbClr val="404040"/>
                </a:solidFill>
                <a:latin typeface="Public Sans Bold"/>
              </a:rPr>
              <a:t>U</a:t>
            </a:r>
            <a:r>
              <a:rPr lang="en-US" sz="1300" b="1" dirty="0" err="1">
                <a:solidFill>
                  <a:srgbClr val="404040"/>
                </a:solidFill>
                <a:latin typeface="Public Sans"/>
              </a:rPr>
              <a:t>tilisés</a:t>
            </a:r>
            <a:r>
              <a:rPr lang="en-US" sz="1300" b="1" dirty="0">
                <a:solidFill>
                  <a:srgbClr val="404040"/>
                </a:solidFill>
                <a:latin typeface="Public Sans"/>
              </a:rPr>
              <a:t> </a:t>
            </a:r>
            <a:r>
              <a:rPr lang="en-US" sz="1300" dirty="0" err="1">
                <a:solidFill>
                  <a:srgbClr val="404040"/>
                </a:solidFill>
                <a:latin typeface="Public Sans"/>
              </a:rPr>
              <a:t>vers</a:t>
            </a:r>
            <a:r>
              <a:rPr lang="en-US" sz="1300" dirty="0">
                <a:solidFill>
                  <a:srgbClr val="404040"/>
                </a:solidFill>
                <a:latin typeface="Public Sans"/>
              </a:rPr>
              <a:t> un retour en pharmacie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43349D56-DDAD-4272-BDA7-52FD1BBA2617}"/>
              </a:ext>
            </a:extLst>
          </p:cNvPr>
          <p:cNvGrpSpPr/>
          <p:nvPr/>
        </p:nvGrpSpPr>
        <p:grpSpPr>
          <a:xfrm>
            <a:off x="3562760" y="850534"/>
            <a:ext cx="5656541" cy="5649471"/>
            <a:chOff x="3562760" y="673557"/>
            <a:chExt cx="5656541" cy="5649471"/>
          </a:xfrm>
        </p:grpSpPr>
        <p:sp>
          <p:nvSpPr>
            <p:cNvPr id="2" name="Freeform 2"/>
            <p:cNvSpPr/>
            <p:nvPr/>
          </p:nvSpPr>
          <p:spPr>
            <a:xfrm>
              <a:off x="3562760" y="673557"/>
              <a:ext cx="5656541" cy="5649471"/>
            </a:xfrm>
            <a:custGeom>
              <a:avLst/>
              <a:gdLst/>
              <a:ahLst/>
              <a:cxnLst/>
              <a:rect l="l" t="t" r="r" b="b"/>
              <a:pathLst>
                <a:path w="8484812" h="8474206">
                  <a:moveTo>
                    <a:pt x="0" y="0"/>
                  </a:moveTo>
                  <a:lnTo>
                    <a:pt x="8484813" y="0"/>
                  </a:lnTo>
                  <a:lnTo>
                    <a:pt x="8484813" y="8474207"/>
                  </a:lnTo>
                  <a:lnTo>
                    <a:pt x="0" y="84742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3" name="Group 3"/>
            <p:cNvGrpSpPr/>
            <p:nvPr/>
          </p:nvGrpSpPr>
          <p:grpSpPr>
            <a:xfrm>
              <a:off x="5233194" y="2223276"/>
              <a:ext cx="2411449" cy="2411449"/>
              <a:chOff x="0" y="0"/>
              <a:chExt cx="812800" cy="8128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47625" tIns="47625" rIns="47625" bIns="47625" rtlCol="0" anchor="ctr"/>
              <a:lstStyle/>
              <a:p>
                <a:pPr algn="ctr" defTabSz="609630">
                  <a:lnSpc>
                    <a:spcPts val="1837"/>
                  </a:lnSpc>
                  <a:spcBef>
                    <a:spcPct val="0"/>
                  </a:spcBef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7889556" y="2150648"/>
              <a:ext cx="878586" cy="878586"/>
            </a:xfrm>
            <a:custGeom>
              <a:avLst/>
              <a:gdLst/>
              <a:ahLst/>
              <a:cxnLst/>
              <a:rect l="l" t="t" r="r" b="b"/>
              <a:pathLst>
                <a:path w="1317879" h="1317879">
                  <a:moveTo>
                    <a:pt x="0" y="0"/>
                  </a:moveTo>
                  <a:lnTo>
                    <a:pt x="1317880" y="0"/>
                  </a:lnTo>
                  <a:lnTo>
                    <a:pt x="1317880" y="1317880"/>
                  </a:lnTo>
                  <a:lnTo>
                    <a:pt x="0" y="131788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7980783" y="3922874"/>
              <a:ext cx="787359" cy="682050"/>
            </a:xfrm>
            <a:custGeom>
              <a:avLst/>
              <a:gdLst/>
              <a:ahLst/>
              <a:cxnLst/>
              <a:rect l="l" t="t" r="r" b="b"/>
              <a:pathLst>
                <a:path w="1181039" h="1023075">
                  <a:moveTo>
                    <a:pt x="0" y="0"/>
                  </a:moveTo>
                  <a:lnTo>
                    <a:pt x="1181040" y="0"/>
                  </a:lnTo>
                  <a:lnTo>
                    <a:pt x="1181040" y="1023076"/>
                  </a:lnTo>
                  <a:lnTo>
                    <a:pt x="0" y="10230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FR" dirty="0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6648468" y="1187949"/>
              <a:ext cx="1042297" cy="694864"/>
            </a:xfrm>
            <a:custGeom>
              <a:avLst/>
              <a:gdLst/>
              <a:ahLst/>
              <a:cxnLst/>
              <a:rect l="l" t="t" r="r" b="b"/>
              <a:pathLst>
                <a:path w="1563445" h="1042296">
                  <a:moveTo>
                    <a:pt x="0" y="0"/>
                  </a:moveTo>
                  <a:lnTo>
                    <a:pt x="1563445" y="0"/>
                  </a:lnTo>
                  <a:lnTo>
                    <a:pt x="1563445" y="1042296"/>
                  </a:lnTo>
                  <a:lnTo>
                    <a:pt x="0" y="10422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>
              <a:off x="6831293" y="4806827"/>
              <a:ext cx="538951" cy="615944"/>
            </a:xfrm>
            <a:custGeom>
              <a:avLst/>
              <a:gdLst/>
              <a:ahLst/>
              <a:cxnLst/>
              <a:rect l="l" t="t" r="r" b="b"/>
              <a:pathLst>
                <a:path w="808427" h="923916">
                  <a:moveTo>
                    <a:pt x="0" y="0"/>
                  </a:moveTo>
                  <a:lnTo>
                    <a:pt x="808426" y="0"/>
                  </a:lnTo>
                  <a:lnTo>
                    <a:pt x="808426" y="923916"/>
                  </a:lnTo>
                  <a:lnTo>
                    <a:pt x="0" y="9239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>
              <a:off x="6831293" y="5429496"/>
              <a:ext cx="883988" cy="510503"/>
            </a:xfrm>
            <a:custGeom>
              <a:avLst/>
              <a:gdLst/>
              <a:ahLst/>
              <a:cxnLst/>
              <a:rect l="l" t="t" r="r" b="b"/>
              <a:pathLst>
                <a:path w="1325982" h="765754">
                  <a:moveTo>
                    <a:pt x="0" y="0"/>
                  </a:moveTo>
                  <a:lnTo>
                    <a:pt x="1325981" y="0"/>
                  </a:lnTo>
                  <a:lnTo>
                    <a:pt x="1325981" y="765754"/>
                  </a:lnTo>
                  <a:lnTo>
                    <a:pt x="0" y="76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4962187" y="4905639"/>
              <a:ext cx="1191663" cy="869914"/>
            </a:xfrm>
            <a:custGeom>
              <a:avLst/>
              <a:gdLst/>
              <a:ahLst/>
              <a:cxnLst/>
              <a:rect l="l" t="t" r="r" b="b"/>
              <a:pathLst>
                <a:path w="1787494" h="1304871">
                  <a:moveTo>
                    <a:pt x="0" y="0"/>
                  </a:moveTo>
                  <a:lnTo>
                    <a:pt x="1787495" y="0"/>
                  </a:lnTo>
                  <a:lnTo>
                    <a:pt x="1787495" y="1304871"/>
                  </a:lnTo>
                  <a:lnTo>
                    <a:pt x="0" y="1304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5134158" y="983898"/>
              <a:ext cx="911221" cy="911221"/>
            </a:xfrm>
            <a:custGeom>
              <a:avLst/>
              <a:gdLst/>
              <a:ahLst/>
              <a:cxnLst/>
              <a:rect l="l" t="t" r="r" b="b"/>
              <a:pathLst>
                <a:path w="1366832" h="1366832">
                  <a:moveTo>
                    <a:pt x="0" y="0"/>
                  </a:moveTo>
                  <a:lnTo>
                    <a:pt x="1366831" y="0"/>
                  </a:lnTo>
                  <a:lnTo>
                    <a:pt x="1366831" y="1366831"/>
                  </a:lnTo>
                  <a:lnTo>
                    <a:pt x="0" y="13668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Freeform 25"/>
            <p:cNvSpPr/>
            <p:nvPr/>
          </p:nvSpPr>
          <p:spPr>
            <a:xfrm>
              <a:off x="6625772" y="827786"/>
              <a:ext cx="674489" cy="674489"/>
            </a:xfrm>
            <a:custGeom>
              <a:avLst/>
              <a:gdLst/>
              <a:ahLst/>
              <a:cxnLst/>
              <a:rect l="l" t="t" r="r" b="b"/>
              <a:pathLst>
                <a:path w="1011734" h="1011734">
                  <a:moveTo>
                    <a:pt x="0" y="0"/>
                  </a:moveTo>
                  <a:lnTo>
                    <a:pt x="1011734" y="0"/>
                  </a:lnTo>
                  <a:lnTo>
                    <a:pt x="1011734" y="1011733"/>
                  </a:lnTo>
                  <a:lnTo>
                    <a:pt x="0" y="10117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3900931" y="2291833"/>
              <a:ext cx="985577" cy="905842"/>
            </a:xfrm>
            <a:custGeom>
              <a:avLst/>
              <a:gdLst/>
              <a:ahLst/>
              <a:cxnLst/>
              <a:rect l="l" t="t" r="r" b="b"/>
              <a:pathLst>
                <a:path w="1478366" h="1358763">
                  <a:moveTo>
                    <a:pt x="0" y="0"/>
                  </a:moveTo>
                  <a:lnTo>
                    <a:pt x="1478366" y="0"/>
                  </a:lnTo>
                  <a:lnTo>
                    <a:pt x="1478366" y="1358763"/>
                  </a:lnTo>
                  <a:lnTo>
                    <a:pt x="0" y="13587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>
              <a:off x="3968103" y="3742135"/>
              <a:ext cx="947591" cy="814928"/>
            </a:xfrm>
            <a:custGeom>
              <a:avLst/>
              <a:gdLst/>
              <a:ahLst/>
              <a:cxnLst/>
              <a:rect l="l" t="t" r="r" b="b"/>
              <a:pathLst>
                <a:path w="1421386" h="1222392">
                  <a:moveTo>
                    <a:pt x="0" y="0"/>
                  </a:moveTo>
                  <a:lnTo>
                    <a:pt x="1421387" y="0"/>
                  </a:lnTo>
                  <a:lnTo>
                    <a:pt x="1421387" y="1222392"/>
                  </a:lnTo>
                  <a:lnTo>
                    <a:pt x="0" y="12223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TextBox 28"/>
            <p:cNvSpPr txBox="1"/>
            <p:nvPr/>
          </p:nvSpPr>
          <p:spPr>
            <a:xfrm>
              <a:off x="5062112" y="2957470"/>
              <a:ext cx="2656362" cy="804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ts val="3052"/>
                </a:lnSpc>
              </a:pPr>
              <a:r>
                <a:rPr lang="en-US" sz="3100" b="1" dirty="0">
                  <a:solidFill>
                    <a:srgbClr val="0C4968"/>
                  </a:solidFill>
                  <a:latin typeface="Public Sans Bold"/>
                </a:rPr>
                <a:t>Cabinet écoresponsable</a:t>
              </a:r>
            </a:p>
          </p:txBody>
        </p:sp>
      </p:grpSp>
      <p:sp>
        <p:nvSpPr>
          <p:cNvPr id="6" name="AutoShape 6"/>
          <p:cNvSpPr/>
          <p:nvPr/>
        </p:nvSpPr>
        <p:spPr>
          <a:xfrm>
            <a:off x="3783324" y="1202602"/>
            <a:ext cx="1104859" cy="0"/>
          </a:xfrm>
          <a:prstGeom prst="line">
            <a:avLst/>
          </a:prstGeom>
          <a:ln w="28575" cap="flat">
            <a:solidFill>
              <a:srgbClr val="404040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360451" y="3484433"/>
            <a:ext cx="2110754" cy="2180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09630">
              <a:lnSpc>
                <a:spcPts val="1655"/>
              </a:lnSpc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highlight>
                  <a:srgbClr val="3F66B0"/>
                </a:highlight>
                <a:latin typeface="Public Sans Bold"/>
              </a:rPr>
              <a:t>ECO ET DEPRESCRIPTION</a:t>
            </a:r>
            <a:endParaRPr lang="en-US" sz="1379" b="1" dirty="0">
              <a:solidFill>
                <a:schemeClr val="bg1"/>
              </a:solidFill>
              <a:highlight>
                <a:srgbClr val="3F66B0"/>
              </a:highlight>
              <a:latin typeface="Public Sans Bold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2905742" y="2223276"/>
            <a:ext cx="842601" cy="0"/>
          </a:xfrm>
          <a:prstGeom prst="line">
            <a:avLst/>
          </a:prstGeom>
          <a:ln w="28575" cap="flat">
            <a:solidFill>
              <a:srgbClr val="404040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2667152" y="3959012"/>
            <a:ext cx="842601" cy="0"/>
          </a:xfrm>
          <a:prstGeom prst="line">
            <a:avLst/>
          </a:prstGeom>
          <a:ln w="28575" cap="flat">
            <a:solidFill>
              <a:srgbClr val="404040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10" name="TextBox 10"/>
          <p:cNvSpPr txBox="1"/>
          <p:nvPr/>
        </p:nvSpPr>
        <p:spPr>
          <a:xfrm>
            <a:off x="363080" y="4931780"/>
            <a:ext cx="2272146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1655"/>
              </a:lnSpc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highlight>
                  <a:srgbClr val="655CA8"/>
                </a:highlight>
                <a:latin typeface="Public Sans Bold"/>
              </a:rPr>
              <a:t>DECHETS</a:t>
            </a:r>
            <a:endParaRPr lang="en-US" sz="1379" b="1" dirty="0">
              <a:solidFill>
                <a:schemeClr val="bg1"/>
              </a:solidFill>
              <a:highlight>
                <a:srgbClr val="655CA8"/>
              </a:highlight>
              <a:latin typeface="Public Sans Bold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3509753" y="5952530"/>
            <a:ext cx="1104859" cy="0"/>
          </a:xfrm>
          <a:prstGeom prst="line">
            <a:avLst/>
          </a:prstGeom>
          <a:ln w="28575" cap="flat">
            <a:solidFill>
              <a:srgbClr val="404040"/>
            </a:solidFill>
            <a:prstDash val="solid"/>
            <a:headEnd type="oval" w="lg" len="lg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10242329" y="4087531"/>
            <a:ext cx="1564049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defTabSz="609630">
              <a:lnSpc>
                <a:spcPts val="1655"/>
              </a:lnSpc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highlight>
                  <a:srgbClr val="F05623"/>
                </a:highlight>
                <a:latin typeface="Public Sans Bold"/>
              </a:rPr>
              <a:t>NUMERIQUE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508832" y="5457409"/>
            <a:ext cx="2272146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defTabSz="609630">
              <a:lnSpc>
                <a:spcPts val="1655"/>
              </a:lnSpc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highlight>
                  <a:srgbClr val="9F4098"/>
                </a:highlight>
                <a:latin typeface="Public Sans Bold"/>
              </a:rPr>
              <a:t>MOBILITE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796855" y="1160875"/>
            <a:ext cx="1104859" cy="0"/>
          </a:xfrm>
          <a:prstGeom prst="line">
            <a:avLst/>
          </a:prstGeom>
          <a:ln w="28575" cap="flat">
            <a:solidFill>
              <a:srgbClr val="404040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15" name="AutoShape 15"/>
          <p:cNvSpPr/>
          <p:nvPr/>
        </p:nvSpPr>
        <p:spPr>
          <a:xfrm>
            <a:off x="9102193" y="2686068"/>
            <a:ext cx="842601" cy="0"/>
          </a:xfrm>
          <a:prstGeom prst="line">
            <a:avLst/>
          </a:prstGeom>
          <a:ln w="28575" cap="flat">
            <a:solidFill>
              <a:srgbClr val="404040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16" name="AutoShape 16"/>
          <p:cNvSpPr/>
          <p:nvPr/>
        </p:nvSpPr>
        <p:spPr>
          <a:xfrm>
            <a:off x="9193834" y="4449705"/>
            <a:ext cx="842601" cy="0"/>
          </a:xfrm>
          <a:prstGeom prst="line">
            <a:avLst/>
          </a:prstGeom>
          <a:ln w="28575" cap="flat">
            <a:solidFill>
              <a:srgbClr val="404040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17" name="AutoShape 17"/>
          <p:cNvSpPr/>
          <p:nvPr/>
        </p:nvSpPr>
        <p:spPr>
          <a:xfrm>
            <a:off x="7889556" y="6116976"/>
            <a:ext cx="1104859" cy="0"/>
          </a:xfrm>
          <a:prstGeom prst="line">
            <a:avLst/>
          </a:prstGeom>
          <a:ln w="28575" cap="flat">
            <a:solidFill>
              <a:srgbClr val="404040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29" name="TextBox 29"/>
          <p:cNvSpPr txBox="1"/>
          <p:nvPr/>
        </p:nvSpPr>
        <p:spPr>
          <a:xfrm>
            <a:off x="367327" y="1063465"/>
            <a:ext cx="3307891" cy="646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8900" indent="-88900" defTabSz="609630">
              <a:lnSpc>
                <a:spcPts val="1655"/>
              </a:lnSpc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Formation continue DPC, MOOC, DU : concepts </a:t>
            </a:r>
            <a:r>
              <a:rPr lang="en-US" sz="1300" dirty="0">
                <a:latin typeface="Public Sans Bold Italics"/>
              </a:rPr>
              <a:t>de </a:t>
            </a:r>
            <a:r>
              <a:rPr lang="en-US" sz="1300" dirty="0" err="1">
                <a:latin typeface="Public Sans Bold Italics"/>
              </a:rPr>
              <a:t>l’</a:t>
            </a:r>
            <a:r>
              <a:rPr lang="en-US" sz="1300" b="1" i="1" dirty="0" err="1">
                <a:solidFill>
                  <a:srgbClr val="019F94"/>
                </a:solidFill>
                <a:latin typeface="Public Sans Bold Italics"/>
              </a:rPr>
              <a:t>exposome</a:t>
            </a:r>
            <a:r>
              <a:rPr lang="en-US" sz="1300" b="1" i="1" dirty="0">
                <a:solidFill>
                  <a:srgbClr val="019F94"/>
                </a:solidFill>
                <a:latin typeface="Public Sans Bold Italics"/>
              </a:rPr>
              <a:t>, une seule santé</a:t>
            </a:r>
          </a:p>
          <a:p>
            <a:pPr marL="88900" indent="-88900" defTabSz="609630">
              <a:lnSpc>
                <a:spcPts val="1655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88900" algn="l"/>
              </a:tabLst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Formez à votre tour la relève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382744" y="825543"/>
            <a:ext cx="2272146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1735"/>
              </a:lnSpc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highlight>
                  <a:srgbClr val="8FC741"/>
                </a:highlight>
                <a:latin typeface="Public Sans Bold"/>
              </a:rPr>
              <a:t>FORMATION</a:t>
            </a:r>
            <a:endParaRPr lang="en-US" sz="1445" b="1" dirty="0">
              <a:solidFill>
                <a:schemeClr val="bg1"/>
              </a:solidFill>
              <a:highlight>
                <a:srgbClr val="8FC741"/>
              </a:highlight>
              <a:latin typeface="Public Sans Bold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372909" y="2219580"/>
            <a:ext cx="3785999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Approche de co-bénéfices :</a:t>
            </a:r>
          </a:p>
          <a:p>
            <a:pPr defTabSz="609630">
              <a:lnSpc>
                <a:spcPts val="1655"/>
              </a:lnSpc>
            </a:pPr>
            <a:r>
              <a:rPr lang="en-US" sz="1600" b="1" i="1" dirty="0">
                <a:solidFill>
                  <a:srgbClr val="019F94"/>
                </a:solidFill>
                <a:latin typeface="Public Sans Bold Italics"/>
              </a:rPr>
              <a:t>c'est</a:t>
            </a:r>
            <a:r>
              <a:rPr lang="en-US" sz="1600" b="1" i="1" dirty="0">
                <a:solidFill>
                  <a:srgbClr val="019F94"/>
                </a:solidFill>
                <a:latin typeface="Public Sans Italics"/>
              </a:rPr>
              <a:t> </a:t>
            </a:r>
            <a:r>
              <a:rPr lang="en-US" sz="1600" b="1" i="1" dirty="0">
                <a:solidFill>
                  <a:srgbClr val="019F94"/>
                </a:solidFill>
                <a:latin typeface="Public Sans Bold Italics"/>
              </a:rPr>
              <a:t>bon pour ma santé &amp; la planète </a:t>
            </a:r>
          </a:p>
          <a:p>
            <a:pPr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Nutrition / Programme Sport-Santé</a:t>
            </a:r>
          </a:p>
          <a:p>
            <a:pPr defTabSz="609630">
              <a:lnSpc>
                <a:spcPts val="1486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Prôner les déplacements doux quotidiens</a:t>
            </a:r>
          </a:p>
          <a:p>
            <a:pPr defTabSz="609630">
              <a:lnSpc>
                <a:spcPts val="1599"/>
              </a:lnSpc>
              <a:spcBef>
                <a:spcPct val="0"/>
              </a:spcBef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Lutte contre les perturbateurs endocriniens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390242" y="1966968"/>
            <a:ext cx="1564049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1735"/>
              </a:lnSpc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highlight>
                  <a:srgbClr val="1C907F"/>
                </a:highlight>
                <a:latin typeface="Public Sans Bold"/>
              </a:rPr>
              <a:t>PREVENTION</a:t>
            </a:r>
            <a:endParaRPr lang="en-US" sz="1445" b="1" dirty="0">
              <a:solidFill>
                <a:schemeClr val="bg1"/>
              </a:solidFill>
              <a:highlight>
                <a:srgbClr val="1C907F"/>
              </a:highlight>
              <a:latin typeface="Public Sans Bold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364007" y="3709032"/>
            <a:ext cx="3231855" cy="10822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Approche holistique : kiné, </a:t>
            </a:r>
          </a:p>
          <a:p>
            <a:pPr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ostéo, nutrition, psy etc.</a:t>
            </a:r>
          </a:p>
          <a:p>
            <a:pPr defTabSz="609630">
              <a:lnSpc>
                <a:spcPts val="1655"/>
              </a:lnSpc>
            </a:pPr>
            <a:r>
              <a:rPr lang="en-US" sz="1300" b="1" dirty="0">
                <a:solidFill>
                  <a:srgbClr val="404040"/>
                </a:solidFill>
                <a:latin typeface="Public Sans"/>
              </a:rPr>
              <a:t>Vigilance prescription</a:t>
            </a:r>
            <a:r>
              <a:rPr lang="en-US" sz="1300" dirty="0">
                <a:solidFill>
                  <a:srgbClr val="404040"/>
                </a:solidFill>
                <a:latin typeface="Public Sans"/>
              </a:rPr>
              <a:t>: antibiorésistance </a:t>
            </a:r>
          </a:p>
          <a:p>
            <a:pPr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Ecotoxicologie : impact environnemental sur la biodiversite &gt; chaîne alimentaire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8897094" y="993297"/>
            <a:ext cx="2904664" cy="12975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Sourcer produits écolabellisés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Limiter draps d'examens, detergents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Bionettoyage ou éconettoyage</a:t>
            </a:r>
          </a:p>
          <a:p>
            <a:pPr algn="r" defTabSz="609630">
              <a:lnSpc>
                <a:spcPts val="1655"/>
              </a:lnSpc>
            </a:pPr>
            <a:r>
              <a:rPr lang="en-US" sz="1300" b="1" dirty="0">
                <a:solidFill>
                  <a:srgbClr val="404040"/>
                </a:solidFill>
                <a:latin typeface="Public Sans"/>
              </a:rPr>
              <a:t>Locaux :</a:t>
            </a:r>
            <a:r>
              <a:rPr lang="en-US" sz="1300" dirty="0">
                <a:solidFill>
                  <a:srgbClr val="404040"/>
                </a:solidFill>
                <a:latin typeface="Public Sans"/>
              </a:rPr>
              <a:t> Construction / réfection avec des matériaux écoresponsables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Orientation Sud: salle de consultation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9502703" y="705177"/>
            <a:ext cx="2272146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defTabSz="609630">
              <a:lnSpc>
                <a:spcPts val="1655"/>
              </a:lnSpc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highlight>
                  <a:srgbClr val="FBCD09"/>
                </a:highlight>
                <a:latin typeface="Public Sans Bold"/>
              </a:rPr>
              <a:t>ACHATS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8037451" y="2658008"/>
            <a:ext cx="3771553" cy="12938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Sobriété gagnante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Transition lumière led, 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Tackler ponts thermiques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Interrupteur général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Abonnement adapté </a:t>
            </a:r>
          </a:p>
          <a:p>
            <a:pPr algn="r" defTabSz="609630">
              <a:lnSpc>
                <a:spcPts val="1655"/>
              </a:lnSpc>
              <a:spcBef>
                <a:spcPct val="0"/>
              </a:spcBef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Opérateur énergie verte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0242328" y="2422625"/>
            <a:ext cx="1564049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defTabSz="609630">
              <a:lnSpc>
                <a:spcPts val="1655"/>
              </a:lnSpc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highlight>
                  <a:srgbClr val="F7901E"/>
                </a:highlight>
                <a:latin typeface="Public Sans Bold"/>
              </a:rPr>
              <a:t>ENERGIE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9458055" y="4299584"/>
            <a:ext cx="2361443" cy="1079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Mettre sites en favoris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Opter pr des navigateurs vertueux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Nettoyer boites emails </a:t>
            </a:r>
          </a:p>
          <a:p>
            <a:pPr algn="r" defTabSz="609630">
              <a:lnSpc>
                <a:spcPts val="1655"/>
              </a:lnSpc>
              <a:spcBef>
                <a:spcPct val="0"/>
              </a:spcBef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Se désabonner de NL inutiles</a:t>
            </a:r>
          </a:p>
          <a:p>
            <a:pPr algn="r" defTabSz="609630">
              <a:lnSpc>
                <a:spcPts val="1655"/>
              </a:lnSpc>
              <a:spcBef>
                <a:spcPct val="0"/>
              </a:spcBef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Stop au matériel en veille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6663214" y="5681636"/>
            <a:ext cx="5143164" cy="8577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Consultation à pied à - d'1km,</a:t>
            </a:r>
            <a:r>
              <a:rPr lang="en-US" sz="1300" b="1" i="1" dirty="0">
                <a:solidFill>
                  <a:srgbClr val="404040"/>
                </a:solidFill>
                <a:latin typeface="Public Sans"/>
              </a:rPr>
              <a:t> </a:t>
            </a:r>
            <a:r>
              <a:rPr lang="en-US" sz="1300" b="1" i="1" u="sng" dirty="0" err="1">
                <a:solidFill>
                  <a:srgbClr val="C1272D"/>
                </a:solidFill>
                <a:latin typeface="Public Sans Bold Italics"/>
              </a:rPr>
              <a:t>si</a:t>
            </a:r>
            <a:r>
              <a:rPr lang="en-US" sz="1300" b="1" i="1" dirty="0">
                <a:solidFill>
                  <a:srgbClr val="C1272D"/>
                </a:solidFill>
                <a:latin typeface="Public Sans Bold Italics"/>
              </a:rPr>
              <a:t> </a:t>
            </a:r>
            <a:r>
              <a:rPr lang="en-US" sz="1300" dirty="0">
                <a:solidFill>
                  <a:srgbClr val="000000"/>
                </a:solidFill>
                <a:latin typeface="Public Sans"/>
              </a:rPr>
              <a:t>possible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Organiser ses tournées</a:t>
            </a:r>
          </a:p>
          <a:p>
            <a:pPr algn="r" defTabSz="609630">
              <a:lnSpc>
                <a:spcPts val="1655"/>
              </a:lnSpc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Covoiturage hors consultations</a:t>
            </a:r>
          </a:p>
          <a:p>
            <a:pPr algn="r" defTabSz="609630">
              <a:lnSpc>
                <a:spcPts val="1655"/>
              </a:lnSpc>
              <a:spcBef>
                <a:spcPct val="0"/>
              </a:spcBef>
            </a:pPr>
            <a:r>
              <a:rPr lang="en-US" sz="1300" dirty="0">
                <a:solidFill>
                  <a:srgbClr val="404040"/>
                </a:solidFill>
                <a:latin typeface="Public Sans"/>
              </a:rPr>
              <a:t>Installation arceaux parking vélos : patientèle &amp; collaborateurs</a:t>
            </a:r>
          </a:p>
        </p:txBody>
      </p:sp>
      <p:grpSp>
        <p:nvGrpSpPr>
          <p:cNvPr id="41" name="Group 41"/>
          <p:cNvGrpSpPr/>
          <p:nvPr/>
        </p:nvGrpSpPr>
        <p:grpSpPr>
          <a:xfrm>
            <a:off x="359301" y="165113"/>
            <a:ext cx="11814227" cy="455125"/>
            <a:chOff x="172400" y="-27019"/>
            <a:chExt cx="23628454" cy="910250"/>
          </a:xfrm>
        </p:grpSpPr>
        <p:sp>
          <p:nvSpPr>
            <p:cNvPr id="42" name="TextBox 42"/>
            <p:cNvSpPr txBox="1"/>
            <p:nvPr/>
          </p:nvSpPr>
          <p:spPr>
            <a:xfrm>
              <a:off x="172400" y="-27019"/>
              <a:ext cx="23628454" cy="9102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defTabSz="609630">
                <a:lnSpc>
                  <a:spcPts val="3468"/>
                </a:lnSpc>
              </a:pPr>
              <a:r>
                <a:rPr lang="en-US" sz="3500" b="1" dirty="0">
                  <a:solidFill>
                    <a:srgbClr val="53BF36"/>
                  </a:solidFill>
                  <a:latin typeface="Public Sans Bold"/>
                </a:rPr>
                <a:t>REFUSER      REDUIRE      REUTILISER      RECYCLER      RESTITUER</a:t>
              </a:r>
            </a:p>
          </p:txBody>
        </p:sp>
        <p:sp>
          <p:nvSpPr>
            <p:cNvPr id="43" name="Freeform 43"/>
            <p:cNvSpPr/>
            <p:nvPr/>
          </p:nvSpPr>
          <p:spPr>
            <a:xfrm>
              <a:off x="3693420" y="27593"/>
              <a:ext cx="702788" cy="702788"/>
            </a:xfrm>
            <a:custGeom>
              <a:avLst/>
              <a:gdLst/>
              <a:ahLst/>
              <a:cxnLst/>
              <a:rect l="l" t="t" r="r" b="b"/>
              <a:pathLst>
                <a:path w="702788" h="702788">
                  <a:moveTo>
                    <a:pt x="0" y="0"/>
                  </a:moveTo>
                  <a:lnTo>
                    <a:pt x="702788" y="0"/>
                  </a:lnTo>
                  <a:lnTo>
                    <a:pt x="702788" y="702788"/>
                  </a:lnTo>
                  <a:lnTo>
                    <a:pt x="0" y="7027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FR" dirty="0"/>
            </a:p>
          </p:txBody>
        </p:sp>
        <p:sp>
          <p:nvSpPr>
            <p:cNvPr id="44" name="Freeform 44"/>
            <p:cNvSpPr/>
            <p:nvPr/>
          </p:nvSpPr>
          <p:spPr>
            <a:xfrm>
              <a:off x="18303284" y="23041"/>
              <a:ext cx="702788" cy="702788"/>
            </a:xfrm>
            <a:custGeom>
              <a:avLst/>
              <a:gdLst/>
              <a:ahLst/>
              <a:cxnLst/>
              <a:rect l="l" t="t" r="r" b="b"/>
              <a:pathLst>
                <a:path w="702788" h="702788">
                  <a:moveTo>
                    <a:pt x="0" y="0"/>
                  </a:moveTo>
                  <a:lnTo>
                    <a:pt x="702788" y="0"/>
                  </a:lnTo>
                  <a:lnTo>
                    <a:pt x="702788" y="702788"/>
                  </a:lnTo>
                  <a:lnTo>
                    <a:pt x="0" y="7027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5" name="Freeform 45"/>
            <p:cNvSpPr/>
            <p:nvPr/>
          </p:nvSpPr>
          <p:spPr>
            <a:xfrm>
              <a:off x="13489990" y="33381"/>
              <a:ext cx="702788" cy="702788"/>
            </a:xfrm>
            <a:custGeom>
              <a:avLst/>
              <a:gdLst/>
              <a:ahLst/>
              <a:cxnLst/>
              <a:rect l="l" t="t" r="r" b="b"/>
              <a:pathLst>
                <a:path w="702788" h="702788">
                  <a:moveTo>
                    <a:pt x="0" y="0"/>
                  </a:moveTo>
                  <a:lnTo>
                    <a:pt x="702788" y="0"/>
                  </a:lnTo>
                  <a:lnTo>
                    <a:pt x="702788" y="702788"/>
                  </a:lnTo>
                  <a:lnTo>
                    <a:pt x="0" y="7027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6" name="Freeform 46"/>
            <p:cNvSpPr/>
            <p:nvPr/>
          </p:nvSpPr>
          <p:spPr>
            <a:xfrm>
              <a:off x="8149152" y="16377"/>
              <a:ext cx="702788" cy="702788"/>
            </a:xfrm>
            <a:custGeom>
              <a:avLst/>
              <a:gdLst/>
              <a:ahLst/>
              <a:cxnLst/>
              <a:rect l="l" t="t" r="r" b="b"/>
              <a:pathLst>
                <a:path w="702788" h="702788">
                  <a:moveTo>
                    <a:pt x="0" y="0"/>
                  </a:moveTo>
                  <a:lnTo>
                    <a:pt x="702788" y="0"/>
                  </a:lnTo>
                  <a:lnTo>
                    <a:pt x="702788" y="702788"/>
                  </a:lnTo>
                  <a:lnTo>
                    <a:pt x="0" y="7027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31767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629"/>
    </mc:Choice>
    <mc:Fallback xmlns="">
      <p:transition spd="slow" advTm="164629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8DC24F7-7AA6-4191-9B41-ACFE040B6960}"/>
              </a:ext>
            </a:extLst>
          </p:cNvPr>
          <p:cNvSpPr txBox="1"/>
          <p:nvPr/>
        </p:nvSpPr>
        <p:spPr>
          <a:xfrm>
            <a:off x="292672" y="158702"/>
            <a:ext cx="11672165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Exemples concrets déjà appliqués</a:t>
            </a:r>
            <a:endParaRPr lang="fr-FR" sz="300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6DAB77-EBD6-42E1-AF11-5D6335752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7017" y="140166"/>
            <a:ext cx="603556" cy="62184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08A0DE9-BC77-41E5-92F7-1806A711F327}"/>
              </a:ext>
            </a:extLst>
          </p:cNvPr>
          <p:cNvSpPr txBox="1"/>
          <p:nvPr/>
        </p:nvSpPr>
        <p:spPr>
          <a:xfrm>
            <a:off x="7031717" y="1675041"/>
            <a:ext cx="2408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2800">
                <a:solidFill>
                  <a:schemeClr val="bg1"/>
                </a:solidFill>
                <a:highlight>
                  <a:srgbClr val="00ADD0"/>
                </a:highlight>
              </a:defRPr>
            </a:lvl1pPr>
          </a:lstStyle>
          <a:p>
            <a:r>
              <a:rPr lang="fr-FR" dirty="0"/>
              <a:t>Substitutions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D9DF2B2-CE7F-4C45-A9E4-FC0B2816961A}"/>
              </a:ext>
            </a:extLst>
          </p:cNvPr>
          <p:cNvSpPr txBox="1"/>
          <p:nvPr/>
        </p:nvSpPr>
        <p:spPr>
          <a:xfrm>
            <a:off x="328928" y="989003"/>
            <a:ext cx="11560022" cy="46166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4000" b="1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defRPr>
            </a:lvl1pPr>
          </a:lstStyle>
          <a:p>
            <a:r>
              <a:rPr lang="fr-FR" sz="2400" dirty="0"/>
              <a:t>Le fléau de l’usage unique dans un monde où les ressources ne sont pas infinies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32381E8-E234-420D-8715-3DE40566AFF5}"/>
              </a:ext>
            </a:extLst>
          </p:cNvPr>
          <p:cNvSpPr txBox="1"/>
          <p:nvPr/>
        </p:nvSpPr>
        <p:spPr>
          <a:xfrm>
            <a:off x="366295" y="1594450"/>
            <a:ext cx="261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  <a:highlight>
                  <a:srgbClr val="00ADD0"/>
                </a:highlight>
              </a:rPr>
              <a:t>Réduction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F71D4C7-833C-4465-BEDC-47C4C7C91F1A}"/>
              </a:ext>
            </a:extLst>
          </p:cNvPr>
          <p:cNvSpPr txBox="1"/>
          <p:nvPr/>
        </p:nvSpPr>
        <p:spPr>
          <a:xfrm>
            <a:off x="7031717" y="2265807"/>
            <a:ext cx="2707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ADD0"/>
                </a:solidFill>
              </a:rPr>
              <a:t>Préférer l'inhalateur à poudre sèche</a:t>
            </a:r>
            <a:r>
              <a:rPr lang="fr-FR" dirty="0"/>
              <a:t> plutôt qu'à gaz propulseur. </a:t>
            </a:r>
          </a:p>
        </p:txBody>
      </p:sp>
      <p:sp>
        <p:nvSpPr>
          <p:cNvPr id="10" name="Bulle narrative : rectangle à coins arrondis 9">
            <a:extLst>
              <a:ext uri="{FF2B5EF4-FFF2-40B4-BE49-F238E27FC236}">
                <a16:creationId xmlns:a16="http://schemas.microsoft.com/office/drawing/2014/main" id="{8FE271B3-7733-4680-ACCD-71D4756898A1}"/>
              </a:ext>
            </a:extLst>
          </p:cNvPr>
          <p:cNvSpPr/>
          <p:nvPr/>
        </p:nvSpPr>
        <p:spPr>
          <a:xfrm>
            <a:off x="7048969" y="4978863"/>
            <a:ext cx="4710854" cy="1423605"/>
          </a:xfrm>
          <a:prstGeom prst="wedgeRoundRectCallout">
            <a:avLst>
              <a:gd name="adj1" fmla="val 22587"/>
              <a:gd name="adj2" fmla="val 44346"/>
              <a:gd name="adj3" fmla="val 16667"/>
            </a:avLst>
          </a:prstGeom>
          <a:solidFill>
            <a:srgbClr val="7E5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/>
              <a:t>Asthme : </a:t>
            </a:r>
          </a:p>
          <a:p>
            <a:pPr algn="ctr"/>
            <a:r>
              <a:rPr lang="fr-FR" dirty="0"/>
              <a:t>passer à l'inhalateur à poudre sèche </a:t>
            </a:r>
          </a:p>
          <a:p>
            <a:pPr algn="ctr"/>
            <a:r>
              <a:rPr lang="fr-FR" dirty="0"/>
              <a:t>« réduit de moitié l'empreinte carbone »</a:t>
            </a:r>
          </a:p>
          <a:p>
            <a:pPr algn="ctr"/>
            <a:r>
              <a:rPr lang="fr-FR" sz="1100" dirty="0"/>
              <a:t>Etude* publiée dans la revue Thorax-  2022</a:t>
            </a:r>
          </a:p>
        </p:txBody>
      </p:sp>
      <p:pic>
        <p:nvPicPr>
          <p:cNvPr id="1028" name="Picture 4" descr="Inhalateurs pour l'asthme photo stock. Image du sain - 15997244">
            <a:extLst>
              <a:ext uri="{FF2B5EF4-FFF2-40B4-BE49-F238E27FC236}">
                <a16:creationId xmlns:a16="http://schemas.microsoft.com/office/drawing/2014/main" id="{CE62DFB7-D4BE-40C3-8A4E-9FCD4B9027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14936" y="2050323"/>
            <a:ext cx="2227635" cy="13526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RAP EXAMEN OUATE CELL.BLEUE PLAST.50X38CM ROULEAU DE 180 PCES (X 6 ...">
            <a:extLst>
              <a:ext uri="{FF2B5EF4-FFF2-40B4-BE49-F238E27FC236}">
                <a16:creationId xmlns:a16="http://schemas.microsoft.com/office/drawing/2014/main" id="{8A82D74C-4607-4D7B-8E3C-ECA243439D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8" b="90032" l="10046" r="899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7867" y="4708270"/>
            <a:ext cx="1981914" cy="14108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et de suture Hartmann | En ligne sur Praxisdienst">
            <a:extLst>
              <a:ext uri="{FF2B5EF4-FFF2-40B4-BE49-F238E27FC236}">
                <a16:creationId xmlns:a16="http://schemas.microsoft.com/office/drawing/2014/main" id="{0AC15EE1-4A51-4A00-B567-F3260A6012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80383" y="2517220"/>
            <a:ext cx="1869398" cy="14838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254D5718-D1FB-4859-8D41-A80D0FBEE36E}"/>
              </a:ext>
            </a:extLst>
          </p:cNvPr>
          <p:cNvSpPr txBox="1"/>
          <p:nvPr/>
        </p:nvSpPr>
        <p:spPr>
          <a:xfrm>
            <a:off x="292672" y="4148995"/>
            <a:ext cx="6017205" cy="230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ADD0"/>
                </a:solidFill>
              </a:rPr>
              <a:t>Pédiatre- kiné etc.</a:t>
            </a:r>
            <a:r>
              <a:rPr lang="fr-FR" dirty="0"/>
              <a:t>: Suppression des draps d’examen et </a:t>
            </a:r>
            <a:r>
              <a:rPr lang="fr-FR" dirty="0">
                <a:solidFill>
                  <a:srgbClr val="00ADD0"/>
                </a:solidFill>
              </a:rPr>
              <a:t>demander au patient d’apporter sa serviette </a:t>
            </a:r>
            <a:r>
              <a:rPr lang="fr-FR" dirty="0"/>
              <a:t>avec</a:t>
            </a:r>
            <a:r>
              <a:rPr lang="fr-FR" dirty="0">
                <a:solidFill>
                  <a:srgbClr val="00ADD0"/>
                </a:solidFill>
              </a:rPr>
              <a:t> pédagogie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Conseil : nettoyer devant le patient/parents pour maintenir la confiance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Bénéfice : le nourrisson /l’enfant est maintenu dans un environnement olfactif rassurant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Bénéfice patient : confort de la serviette (ou </a:t>
            </a:r>
            <a:r>
              <a:rPr lang="fr-FR" dirty="0" err="1"/>
              <a:t>fouta</a:t>
            </a:r>
            <a:r>
              <a:rPr lang="fr-FR" dirty="0"/>
              <a:t>) tient mieux lors des mouvements imposés</a:t>
            </a:r>
          </a:p>
        </p:txBody>
      </p:sp>
      <p:sp>
        <p:nvSpPr>
          <p:cNvPr id="19" name="Bulle narrative : rectangle à coins arrondis 18">
            <a:extLst>
              <a:ext uri="{FF2B5EF4-FFF2-40B4-BE49-F238E27FC236}">
                <a16:creationId xmlns:a16="http://schemas.microsoft.com/office/drawing/2014/main" id="{72928E2E-6E81-4A57-A2D5-C3DBB42D652D}"/>
              </a:ext>
            </a:extLst>
          </p:cNvPr>
          <p:cNvSpPr/>
          <p:nvPr/>
        </p:nvSpPr>
        <p:spPr>
          <a:xfrm>
            <a:off x="7084809" y="3492072"/>
            <a:ext cx="4710854" cy="1423605"/>
          </a:xfrm>
          <a:prstGeom prst="wedgeRoundRectCallout">
            <a:avLst>
              <a:gd name="adj1" fmla="val 7938"/>
              <a:gd name="adj2" fmla="val 60707"/>
              <a:gd name="adj3" fmla="val 16667"/>
            </a:avLst>
          </a:prstGeom>
          <a:solidFill>
            <a:srgbClr val="A62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i="1" dirty="0">
                <a:solidFill>
                  <a:schemeClr val="bg1"/>
                </a:solidFill>
              </a:rPr>
              <a:t>« Un inhalateur </a:t>
            </a:r>
            <a:r>
              <a:rPr lang="fr-FR" sz="2000" i="1" dirty="0" err="1">
                <a:solidFill>
                  <a:schemeClr val="bg1"/>
                </a:solidFill>
              </a:rPr>
              <a:t>pMDI</a:t>
            </a:r>
            <a:r>
              <a:rPr lang="fr-FR" sz="2000" i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fr-FR" sz="2000" i="1" dirty="0">
                <a:solidFill>
                  <a:schemeClr val="bg1"/>
                </a:solidFill>
              </a:rPr>
              <a:t>équivaut à parcourir 200 miles </a:t>
            </a:r>
          </a:p>
          <a:p>
            <a:pPr algn="ctr"/>
            <a:r>
              <a:rPr lang="fr-FR" sz="2000" i="1" dirty="0">
                <a:solidFill>
                  <a:schemeClr val="bg1"/>
                </a:solidFill>
              </a:rPr>
              <a:t>(plus de 320 km)…  » </a:t>
            </a:r>
          </a:p>
          <a:p>
            <a:r>
              <a:rPr lang="fr-FR" sz="2000" i="1" dirty="0">
                <a:solidFill>
                  <a:schemeClr val="bg1"/>
                </a:solidFill>
              </a:rPr>
              <a:t>Pr Ashley </a:t>
            </a:r>
            <a:r>
              <a:rPr lang="fr-FR" sz="2000" i="1" dirty="0" err="1">
                <a:solidFill>
                  <a:schemeClr val="bg1"/>
                </a:solidFill>
              </a:rPr>
              <a:t>Woodcock</a:t>
            </a:r>
            <a:r>
              <a:rPr lang="fr-FR" sz="2000" i="1" dirty="0">
                <a:solidFill>
                  <a:schemeClr val="bg1"/>
                </a:solidFill>
              </a:rPr>
              <a:t>*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CA2371-08A0-43CE-8BA9-A4CCF21AF073}"/>
              </a:ext>
            </a:extLst>
          </p:cNvPr>
          <p:cNvSpPr txBox="1"/>
          <p:nvPr/>
        </p:nvSpPr>
        <p:spPr>
          <a:xfrm>
            <a:off x="364545" y="2117670"/>
            <a:ext cx="52456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Nettoyage avec chiffon microfibre pour </a:t>
            </a:r>
            <a:r>
              <a:rPr lang="fr-FR" dirty="0">
                <a:solidFill>
                  <a:srgbClr val="00ADD0"/>
                </a:solidFill>
              </a:rPr>
              <a:t>arrêter ou limiter l’utilisation du drap d’examen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Conseil : nettoyer devant le patient </a:t>
            </a:r>
            <a:r>
              <a:rPr lang="fr-FR" dirty="0" err="1"/>
              <a:t>pr</a:t>
            </a:r>
            <a:r>
              <a:rPr lang="fr-FR" dirty="0"/>
              <a:t> maintenir la confiance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 défaut d’un </a:t>
            </a:r>
            <a:r>
              <a:rPr lang="fr-FR" dirty="0">
                <a:solidFill>
                  <a:srgbClr val="00ADD0"/>
                </a:solidFill>
              </a:rPr>
              <a:t>autoclave</a:t>
            </a:r>
            <a:r>
              <a:rPr lang="fr-FR" dirty="0"/>
              <a:t>, sourcer pour des sets ou kits </a:t>
            </a:r>
            <a:r>
              <a:rPr lang="fr-FR" dirty="0">
                <a:solidFill>
                  <a:srgbClr val="00ADD0"/>
                </a:solidFill>
              </a:rPr>
              <a:t>avec le moins d’emballage</a:t>
            </a:r>
            <a:r>
              <a:rPr lang="fr-FR" dirty="0"/>
              <a:t>, et </a:t>
            </a:r>
            <a:r>
              <a:rPr lang="fr-FR" dirty="0">
                <a:solidFill>
                  <a:srgbClr val="00ADD0"/>
                </a:solidFill>
              </a:rPr>
              <a:t>moins de consommables</a:t>
            </a:r>
          </a:p>
        </p:txBody>
      </p:sp>
    </p:spTree>
    <p:extLst>
      <p:ext uri="{BB962C8B-B14F-4D97-AF65-F5344CB8AC3E}">
        <p14:creationId xmlns:p14="http://schemas.microsoft.com/office/powerpoint/2010/main" val="428382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37"/>
    </mc:Choice>
    <mc:Fallback xmlns="">
      <p:transition spd="slow" advTm="3693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Illustration gratuite: Idée, Réponse, Siècle Des Lumières - Image ...">
            <a:extLst>
              <a:ext uri="{FF2B5EF4-FFF2-40B4-BE49-F238E27FC236}">
                <a16:creationId xmlns:a16="http://schemas.microsoft.com/office/drawing/2014/main" id="{A55DE126-6D98-70E7-042C-737B34893C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02" t="4563" r="14268" b="5820"/>
          <a:stretch>
            <a:fillRect/>
          </a:stretch>
        </p:blipFill>
        <p:spPr>
          <a:xfrm>
            <a:off x="416763" y="509470"/>
            <a:ext cx="3478146" cy="575826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27E5208-9AD4-9F47-17EE-74133488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1665" y="2766218"/>
            <a:ext cx="6681206" cy="1325563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/>
          <a:lstStyle/>
          <a:p>
            <a:r>
              <a:rPr lang="fr-FR" dirty="0"/>
              <a:t>« Le déchet le moins polluant est celui que l’on ne produit pas »</a:t>
            </a:r>
          </a:p>
        </p:txBody>
      </p:sp>
      <p:pic>
        <p:nvPicPr>
          <p:cNvPr id="4" name="Caméra 3">
            <a:extLst>
              <a:ext uri="{FF2B5EF4-FFF2-40B4-BE49-F238E27FC236}">
                <a16:creationId xmlns:a16="http://schemas.microsoft.com/office/drawing/2014/main" id="{9C08EC62-3CF2-EE9D-004A-6C70D3A99CF8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5254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61F48B1-685B-4F08-8278-987A81ED5223}"/>
              </a:ext>
            </a:extLst>
          </p:cNvPr>
          <p:cNvSpPr txBox="1"/>
          <p:nvPr/>
        </p:nvSpPr>
        <p:spPr>
          <a:xfrm>
            <a:off x="292672" y="158702"/>
            <a:ext cx="11672165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Actions en cabinet</a:t>
            </a:r>
            <a:endParaRPr lang="fr-FR" sz="300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667219-3CF7-49F2-B57E-8A25D20E7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7017" y="140166"/>
            <a:ext cx="603556" cy="621846"/>
          </a:xfrm>
          <a:prstGeom prst="rect">
            <a:avLst/>
          </a:prstGeom>
        </p:spPr>
      </p:pic>
      <p:grpSp>
        <p:nvGrpSpPr>
          <p:cNvPr id="7" name="Groupe 6">
            <a:extLst>
              <a:ext uri="{FF2B5EF4-FFF2-40B4-BE49-F238E27FC236}">
                <a16:creationId xmlns:a16="http://schemas.microsoft.com/office/drawing/2014/main" id="{2F475AF6-6F58-4FBE-9961-26F4AE0C75E7}"/>
              </a:ext>
            </a:extLst>
          </p:cNvPr>
          <p:cNvGrpSpPr/>
          <p:nvPr/>
        </p:nvGrpSpPr>
        <p:grpSpPr>
          <a:xfrm>
            <a:off x="292671" y="1356956"/>
            <a:ext cx="11606658" cy="3819257"/>
            <a:chOff x="292671" y="1089540"/>
            <a:chExt cx="11606658" cy="3819257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CED382AF-2F88-4BF8-82D0-BFDA8FF9EBDC}"/>
                </a:ext>
              </a:extLst>
            </p:cNvPr>
            <p:cNvSpPr txBox="1"/>
            <p:nvPr/>
          </p:nvSpPr>
          <p:spPr>
            <a:xfrm>
              <a:off x="292671" y="1092368"/>
              <a:ext cx="6120311" cy="381642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</p:spPr>
          <p:txBody>
            <a:bodyPr wrap="square" rtlCol="0">
              <a:spAutoFit/>
            </a:bodyPr>
            <a:lstStyle/>
            <a:p>
              <a:endParaRPr lang="fr-FR" sz="6600" b="1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endParaRPr>
            </a:p>
            <a:p>
              <a:r>
                <a:rPr lang="fr-FR" sz="6600" b="1" dirty="0">
                  <a:ln>
                    <a:solidFill>
                      <a:srgbClr val="005172"/>
                    </a:solidFill>
                  </a:ln>
                  <a:solidFill>
                    <a:srgbClr val="005172"/>
                  </a:solidFill>
                </a:rPr>
                <a:t>2. La prévention</a:t>
              </a:r>
            </a:p>
            <a:p>
              <a:endParaRPr lang="fr-FR" sz="6600" b="1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endParaRPr>
            </a:p>
            <a:p>
              <a:endParaRPr lang="fr-FR" sz="4400" b="1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endParaRP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3A3D6D3A-9349-48BE-ACD8-C786B3DC61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7283" y="1089540"/>
              <a:ext cx="5602046" cy="38192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35615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69"/>
    </mc:Choice>
    <mc:Fallback xmlns="">
      <p:transition spd="slow" advTm="5669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1F7C065-EDA9-445F-8A24-6E3FFEC6F1BD}"/>
              </a:ext>
            </a:extLst>
          </p:cNvPr>
          <p:cNvSpPr txBox="1"/>
          <p:nvPr/>
        </p:nvSpPr>
        <p:spPr>
          <a:xfrm>
            <a:off x="420670" y="301406"/>
            <a:ext cx="11599880" cy="584775"/>
          </a:xfrm>
          <a:prstGeom prst="rect">
            <a:avLst/>
          </a:prstGeom>
          <a:solidFill>
            <a:srgbClr val="005172"/>
          </a:solidFill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FFFFFF"/>
                </a:solidFill>
              </a:rPr>
              <a:t>Pollution domestique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612B676-7211-4679-8CAC-D08F2EB9D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5782" y="301406"/>
            <a:ext cx="603556" cy="62184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DE177111-D3DE-4937-8E5C-86F1B45AFE64}"/>
              </a:ext>
            </a:extLst>
          </p:cNvPr>
          <p:cNvSpPr txBox="1"/>
          <p:nvPr/>
        </p:nvSpPr>
        <p:spPr>
          <a:xfrm>
            <a:off x="6371897" y="1009146"/>
            <a:ext cx="3712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FFFFFF"/>
                </a:solidFill>
                <a:highlight>
                  <a:srgbClr val="00ADD0"/>
                </a:highlight>
              </a:rPr>
              <a:t>Perturbateurs endocriniens</a:t>
            </a:r>
            <a:endParaRPr lang="fr-FR" sz="2400" b="1" dirty="0">
              <a:solidFill>
                <a:schemeClr val="bg1"/>
              </a:solidFill>
              <a:highlight>
                <a:srgbClr val="00ADD0"/>
              </a:highlight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6E69F3B-C3FA-4301-B09D-46A6CAD10EC7}"/>
              </a:ext>
            </a:extLst>
          </p:cNvPr>
          <p:cNvSpPr txBox="1"/>
          <p:nvPr/>
        </p:nvSpPr>
        <p:spPr>
          <a:xfrm>
            <a:off x="339550" y="952696"/>
            <a:ext cx="3564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n>
                  <a:solidFill>
                    <a:srgbClr val="005172"/>
                  </a:solidFill>
                </a:ln>
                <a:solidFill>
                  <a:srgbClr val="005172"/>
                </a:solidFill>
              </a:rPr>
              <a:t>Accueillir un futur enfant, préparer l’environnement intérieur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2705B71-8347-4021-AB45-68A97CFD1025}"/>
              </a:ext>
            </a:extLst>
          </p:cNvPr>
          <p:cNvSpPr txBox="1"/>
          <p:nvPr/>
        </p:nvSpPr>
        <p:spPr>
          <a:xfrm>
            <a:off x="6465587" y="1464808"/>
            <a:ext cx="5958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2"/>
                </a:solidFill>
              </a:rPr>
              <a:t>Avec l’effet cocktail, les risques sont multiples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accent2"/>
                </a:solidFill>
              </a:rPr>
              <a:t>Neurodéveloppement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accent2"/>
                </a:solidFill>
              </a:rPr>
              <a:t>Pathologies respiratoires (allergies, asthme…)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accent2"/>
                </a:solidFill>
              </a:rPr>
              <a:t>Impact sur la fertilité</a:t>
            </a:r>
            <a:endParaRPr lang="fr-FR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8AC1824-D6B8-488E-9940-48A5D13CD498}"/>
              </a:ext>
            </a:extLst>
          </p:cNvPr>
          <p:cNvSpPr txBox="1"/>
          <p:nvPr/>
        </p:nvSpPr>
        <p:spPr>
          <a:xfrm>
            <a:off x="6371897" y="3037532"/>
            <a:ext cx="5654235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68288" indent="-268288">
              <a:buAutoNum type="arabicPeriod"/>
            </a:pPr>
            <a:r>
              <a:rPr lang="fr-FR" sz="1600" u="sng" dirty="0"/>
              <a:t>Polluants biologiques </a:t>
            </a:r>
            <a:r>
              <a:rPr lang="fr-FR" sz="1600" dirty="0"/>
              <a:t>: acariens, risques fongiques :  NB plantes d’intérieur </a:t>
            </a:r>
            <a:r>
              <a:rPr lang="fr-FR" sz="1600" b="1" dirty="0">
                <a:solidFill>
                  <a:srgbClr val="00ADD0"/>
                </a:solidFill>
              </a:rPr>
              <a:t>faussement dépolluantes</a:t>
            </a:r>
          </a:p>
          <a:p>
            <a:pPr marL="268288" indent="-268288">
              <a:buAutoNum type="arabicPeriod"/>
            </a:pPr>
            <a:r>
              <a:rPr lang="fr-FR" sz="1600" u="sng" dirty="0"/>
              <a:t>Polluants chimiques:</a:t>
            </a:r>
            <a:r>
              <a:rPr lang="fr-FR" sz="1600" dirty="0"/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Peintures/travaux : </a:t>
            </a:r>
            <a:r>
              <a:rPr lang="fr-FR" sz="1600" b="1" dirty="0">
                <a:solidFill>
                  <a:srgbClr val="00ADD0"/>
                </a:solidFill>
              </a:rPr>
              <a:t>plusieurs mois avant </a:t>
            </a:r>
            <a:r>
              <a:rPr lang="fr-FR" sz="1600" dirty="0"/>
              <a:t>la naissance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Ne désinfecter </a:t>
            </a:r>
            <a:r>
              <a:rPr lang="fr-FR" sz="1600" b="1" dirty="0">
                <a:solidFill>
                  <a:srgbClr val="00ADD0"/>
                </a:solidFill>
              </a:rPr>
              <a:t>que ce qu'il faut : </a:t>
            </a:r>
            <a:r>
              <a:rPr lang="fr-FR" sz="1600" dirty="0"/>
              <a:t>nettoyage : </a:t>
            </a:r>
            <a:r>
              <a:rPr lang="fr-FR" sz="1600" b="1" dirty="0">
                <a:solidFill>
                  <a:srgbClr val="00ADD0"/>
                </a:solidFill>
              </a:rPr>
              <a:t>vinaigre –bicarbonate de soude</a:t>
            </a:r>
            <a:endParaRPr lang="fr-F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rgbClr val="00ADD0"/>
                </a:solidFill>
              </a:rPr>
              <a:t>Ne pas désodoriser </a:t>
            </a:r>
            <a:r>
              <a:rPr lang="fr-FR" sz="1600" dirty="0"/>
              <a:t>(exit diffuseur huiles essentielles, bougies parfumées, encens)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rgbClr val="00ADD0"/>
                </a:solidFill>
              </a:rPr>
              <a:t>Choix de mobilier </a:t>
            </a:r>
            <a:r>
              <a:rPr lang="fr-FR" sz="1600" dirty="0"/>
              <a:t>en bois (le moins traité)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Biberons et ustensiles de cuisine : </a:t>
            </a:r>
            <a:r>
              <a:rPr lang="fr-FR" sz="1600" b="1" dirty="0">
                <a:solidFill>
                  <a:srgbClr val="00ADD0"/>
                </a:solidFill>
              </a:rPr>
              <a:t>verre – inox </a:t>
            </a:r>
            <a:r>
              <a:rPr lang="fr-FR" sz="1600" dirty="0"/>
              <a:t>(revêtement antiadhésif à proscrire)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Plastiques = nanoparticules : </a:t>
            </a:r>
            <a:r>
              <a:rPr lang="fr-FR" sz="1600" b="1" dirty="0">
                <a:solidFill>
                  <a:srgbClr val="00ADD0"/>
                </a:solidFill>
              </a:rPr>
              <a:t>jouets en bois </a:t>
            </a:r>
            <a:endParaRPr lang="fr-F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Alimentation (la – transformée): </a:t>
            </a:r>
            <a:r>
              <a:rPr lang="fr-FR" sz="1600" b="1" dirty="0">
                <a:solidFill>
                  <a:srgbClr val="00ADD0"/>
                </a:solidFill>
              </a:rPr>
              <a:t>ne pas réchauffer les contenants plastiques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8B7AA96-88CF-4CCB-8DE7-D0808D7DC0C3}"/>
              </a:ext>
            </a:extLst>
          </p:cNvPr>
          <p:cNvSpPr txBox="1"/>
          <p:nvPr/>
        </p:nvSpPr>
        <p:spPr>
          <a:xfrm>
            <a:off x="179624" y="1711779"/>
            <a:ext cx="205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FFFFFF"/>
                </a:solidFill>
                <a:highlight>
                  <a:srgbClr val="00ADD0"/>
                </a:highlight>
              </a:rPr>
              <a:t>Air intérieur</a:t>
            </a:r>
            <a:endParaRPr lang="fr-FR" sz="2400" b="1" dirty="0">
              <a:solidFill>
                <a:schemeClr val="bg1"/>
              </a:solidFill>
              <a:highlight>
                <a:srgbClr val="00ADD0"/>
              </a:highlight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E2B9F3F-7F70-46CF-A22C-570D4868FEB3}"/>
              </a:ext>
            </a:extLst>
          </p:cNvPr>
          <p:cNvSpPr txBox="1"/>
          <p:nvPr/>
        </p:nvSpPr>
        <p:spPr>
          <a:xfrm>
            <a:off x="339550" y="2112936"/>
            <a:ext cx="31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00ADD0"/>
                </a:solidFill>
              </a:rPr>
              <a:t>80 à 90 %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0712252-9C31-429A-9589-9B45A9E2D1D6}"/>
              </a:ext>
            </a:extLst>
          </p:cNvPr>
          <p:cNvSpPr txBox="1"/>
          <p:nvPr/>
        </p:nvSpPr>
        <p:spPr>
          <a:xfrm>
            <a:off x="320039" y="2850742"/>
            <a:ext cx="57228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174771"/>
                </a:solidFill>
              </a:rPr>
              <a:t>C’est le temps passé en moyenne par jour dans les espaces clos et plus encore pour </a:t>
            </a:r>
          </a:p>
          <a:p>
            <a:pPr marL="457200" indent="-457200">
              <a:buFont typeface="Wingdings" panose="05000000000000000000" pitchFamily="2" charset="2"/>
              <a:buChar char="Ä"/>
            </a:pPr>
            <a:r>
              <a:rPr lang="fr-FR" sz="2400" b="1" dirty="0">
                <a:solidFill>
                  <a:srgbClr val="174771"/>
                </a:solidFill>
              </a:rPr>
              <a:t>les jeunes enfants, </a:t>
            </a:r>
          </a:p>
          <a:p>
            <a:pPr marL="457200" indent="-457200">
              <a:buFont typeface="Wingdings" panose="05000000000000000000" pitchFamily="2" charset="2"/>
              <a:buChar char="Ä"/>
            </a:pPr>
            <a:r>
              <a:rPr lang="fr-FR" sz="2400" b="1" dirty="0">
                <a:solidFill>
                  <a:srgbClr val="174771"/>
                </a:solidFill>
              </a:rPr>
              <a:t>personnes âgées,</a:t>
            </a:r>
          </a:p>
          <a:p>
            <a:pPr marL="457200" indent="-457200">
              <a:buFont typeface="Wingdings" panose="05000000000000000000" pitchFamily="2" charset="2"/>
              <a:buChar char="Ä"/>
            </a:pPr>
            <a:r>
              <a:rPr lang="fr-FR" sz="2400" b="1" dirty="0">
                <a:solidFill>
                  <a:srgbClr val="174771"/>
                </a:solidFill>
              </a:rPr>
              <a:t>ou malades.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89B0C0F-DD25-4A35-9897-6E4375AE48C0}"/>
              </a:ext>
            </a:extLst>
          </p:cNvPr>
          <p:cNvSpPr txBox="1"/>
          <p:nvPr/>
        </p:nvSpPr>
        <p:spPr>
          <a:xfrm>
            <a:off x="368860" y="5134065"/>
            <a:ext cx="5968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ADD0"/>
                </a:solidFill>
              </a:rPr>
              <a:t>5 à 8 fois </a:t>
            </a:r>
          </a:p>
          <a:p>
            <a:r>
              <a:rPr lang="fr-FR" sz="4000" b="1" dirty="0">
                <a:solidFill>
                  <a:srgbClr val="00ADD0"/>
                </a:solidFill>
              </a:rPr>
              <a:t>+ pollué que l’air extérieur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496CC3E-1597-4F26-97FF-5781993CB4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7502" y="1034717"/>
            <a:ext cx="1753530" cy="175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B6C1E93-9560-4771-B8D4-2C2D4F2E25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070" y="2601093"/>
            <a:ext cx="562119" cy="562119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34A70D71-0305-4DE4-9F8D-A88F2A6491F9}"/>
              </a:ext>
            </a:extLst>
          </p:cNvPr>
          <p:cNvSpPr txBox="1"/>
          <p:nvPr/>
        </p:nvSpPr>
        <p:spPr>
          <a:xfrm>
            <a:off x="9580233" y="2643846"/>
            <a:ext cx="2611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highlight>
                  <a:srgbClr val="73B401"/>
                </a:highlight>
              </a:rPr>
              <a:t>Recommandations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EF2D3AF-C808-492B-9329-01876B7854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6665" y="4045578"/>
            <a:ext cx="3016422" cy="646232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F24A8D0B-F04E-4FDB-8CE8-2A60FA92CE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584" y="4238382"/>
            <a:ext cx="694805" cy="694805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D6A56CF2-F13C-49F6-A621-A3BACA1CAFFD}"/>
              </a:ext>
            </a:extLst>
          </p:cNvPr>
          <p:cNvSpPr txBox="1"/>
          <p:nvPr/>
        </p:nvSpPr>
        <p:spPr>
          <a:xfrm>
            <a:off x="3490950" y="4510414"/>
            <a:ext cx="257147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dirty="0"/>
              <a:t>Aérer 10 mn / jour</a:t>
            </a:r>
          </a:p>
          <a:p>
            <a:pPr marL="342900" indent="-342900">
              <a:buFont typeface="+mj-lt"/>
              <a:buAutoNum type="arabicPeriod"/>
            </a:pPr>
            <a:r>
              <a:rPr lang="fr-FR" dirty="0"/>
              <a:t>Entretenir les VMC</a:t>
            </a:r>
          </a:p>
          <a:p>
            <a:r>
              <a:rPr lang="fr-FR" dirty="0"/>
              <a:t>(moisissures/humidité)</a:t>
            </a:r>
          </a:p>
          <a:p>
            <a:r>
              <a:rPr lang="fr-FR" dirty="0"/>
              <a:t>3.  Evincer les polluants</a:t>
            </a:r>
          </a:p>
        </p:txBody>
      </p:sp>
    </p:spTree>
    <p:extLst>
      <p:ext uri="{BB962C8B-B14F-4D97-AF65-F5344CB8AC3E}">
        <p14:creationId xmlns:p14="http://schemas.microsoft.com/office/powerpoint/2010/main" val="3724170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74604"/>
    </mc:Choice>
    <mc:Fallback xmlns="">
      <p:transition spd="slow" advTm="74604"/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2644</TotalTime>
  <Words>1685</Words>
  <Application>Microsoft Office PowerPoint</Application>
  <PresentationFormat>Grand écran</PresentationFormat>
  <Paragraphs>271</Paragraphs>
  <Slides>15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15</vt:i4>
      </vt:variant>
    </vt:vector>
  </HeadingPairs>
  <TitlesOfParts>
    <vt:vector size="18" baseType="lpstr">
      <vt:lpstr>Thème Office</vt:lpstr>
      <vt:lpstr>Conception personnalisée</vt:lpstr>
      <vt:lpstr>Office Theme</vt:lpstr>
      <vt:lpstr>J’agis pour réduire l’impact environnemental des soins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« Le déchet le moins polluant est celui que l’on ne produit pas »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Cécile CR. ROLLIN</dc:creator>
  <cp:lastModifiedBy>François-Xavier Schelcher</cp:lastModifiedBy>
  <cp:revision>216</cp:revision>
  <dcterms:created xsi:type="dcterms:W3CDTF">2022-10-24T10:32:32Z</dcterms:created>
  <dcterms:modified xsi:type="dcterms:W3CDTF">2025-06-27T05:23:18Z</dcterms:modified>
</cp:coreProperties>
</file>