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1602" r:id="rId2"/>
    <p:sldId id="1549" r:id="rId3"/>
    <p:sldId id="258" r:id="rId4"/>
    <p:sldId id="1566" r:id="rId5"/>
    <p:sldId id="1612" r:id="rId6"/>
    <p:sldId id="1751" r:id="rId7"/>
    <p:sldId id="1752" r:id="rId8"/>
    <p:sldId id="262" r:id="rId9"/>
    <p:sldId id="1688" r:id="rId10"/>
    <p:sldId id="1361" r:id="rId11"/>
    <p:sldId id="1664" r:id="rId12"/>
    <p:sldId id="1705" r:id="rId13"/>
    <p:sldId id="1686" r:id="rId14"/>
    <p:sldId id="1685" r:id="rId15"/>
    <p:sldId id="1703" r:id="rId16"/>
    <p:sldId id="1638" r:id="rId17"/>
    <p:sldId id="1630" r:id="rId18"/>
    <p:sldId id="1632" r:id="rId19"/>
    <p:sldId id="1697" r:id="rId20"/>
    <p:sldId id="1691" r:id="rId21"/>
    <p:sldId id="1621" r:id="rId22"/>
    <p:sldId id="1362" r:id="rId23"/>
    <p:sldId id="1702" r:id="rId24"/>
    <p:sldId id="1667" r:id="rId25"/>
    <p:sldId id="1701" r:id="rId26"/>
    <p:sldId id="1619"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07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5068" autoAdjust="0"/>
    <p:restoredTop sz="94660"/>
  </p:normalViewPr>
  <p:slideViewPr>
    <p:cSldViewPr snapToGrid="0">
      <p:cViewPr varScale="1">
        <p:scale>
          <a:sx n="79" d="100"/>
          <a:sy n="79" d="100"/>
        </p:scale>
        <p:origin x="1349" y="115"/>
      </p:cViewPr>
      <p:guideLst/>
    </p:cSldViewPr>
  </p:slideViewPr>
  <p:notesTextViewPr>
    <p:cViewPr>
      <p:scale>
        <a:sx n="1" d="1"/>
        <a:sy n="1" d="1"/>
      </p:scale>
      <p:origin x="0" y="0"/>
    </p:cViewPr>
  </p:notesTextViewPr>
  <p:sorterViewPr>
    <p:cViewPr varScale="1">
      <p:scale>
        <a:sx n="100" d="100"/>
        <a:sy n="100" d="100"/>
      </p:scale>
      <p:origin x="0" y="-62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LE METAYER" userId="268aa11b-79e2-4e06-bdb2-887ffd34cf4a" providerId="ADAL" clId="{2471CD8E-5B9E-4DFB-BE46-7C8580B8F352}"/>
    <pc:docChg chg="delSld">
      <pc:chgData name="Lisa LE METAYER" userId="268aa11b-79e2-4e06-bdb2-887ffd34cf4a" providerId="ADAL" clId="{2471CD8E-5B9E-4DFB-BE46-7C8580B8F352}" dt="2025-06-27T15:35:41.023" v="3" actId="47"/>
      <pc:docMkLst>
        <pc:docMk/>
      </pc:docMkLst>
      <pc:sldChg chg="del">
        <pc:chgData name="Lisa LE METAYER" userId="268aa11b-79e2-4e06-bdb2-887ffd34cf4a" providerId="ADAL" clId="{2471CD8E-5B9E-4DFB-BE46-7C8580B8F352}" dt="2025-06-27T15:35:31.526" v="1" actId="47"/>
        <pc:sldMkLst>
          <pc:docMk/>
          <pc:sldMk cId="1073579998" sldId="1609"/>
        </pc:sldMkLst>
      </pc:sldChg>
      <pc:sldChg chg="del">
        <pc:chgData name="Lisa LE METAYER" userId="268aa11b-79e2-4e06-bdb2-887ffd34cf4a" providerId="ADAL" clId="{2471CD8E-5B9E-4DFB-BE46-7C8580B8F352}" dt="2025-06-27T15:35:29.328" v="0" actId="47"/>
        <pc:sldMkLst>
          <pc:docMk/>
          <pc:sldMk cId="3060859433" sldId="1625"/>
        </pc:sldMkLst>
      </pc:sldChg>
      <pc:sldChg chg="del">
        <pc:chgData name="Lisa LE METAYER" userId="268aa11b-79e2-4e06-bdb2-887ffd34cf4a" providerId="ADAL" clId="{2471CD8E-5B9E-4DFB-BE46-7C8580B8F352}" dt="2025-06-27T15:35:38.942" v="2" actId="47"/>
        <pc:sldMkLst>
          <pc:docMk/>
          <pc:sldMk cId="3556873418" sldId="1669"/>
        </pc:sldMkLst>
      </pc:sldChg>
      <pc:sldChg chg="del">
        <pc:chgData name="Lisa LE METAYER" userId="268aa11b-79e2-4e06-bdb2-887ffd34cf4a" providerId="ADAL" clId="{2471CD8E-5B9E-4DFB-BE46-7C8580B8F352}" dt="2025-06-27T15:35:41.023" v="3" actId="47"/>
        <pc:sldMkLst>
          <pc:docMk/>
          <pc:sldMk cId="2471460200" sldId="16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1BB72-D99C-4715-8812-9F1D64522884}" type="datetimeFigureOut">
              <a:rPr lang="fr-FR" smtClean="0"/>
              <a:t>27/06/2025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CC2FA9-E8EB-425C-BE59-4BD94F6CAC91}" type="slidenum">
              <a:rPr lang="fr-FR" smtClean="0"/>
              <a:t>‹N°›</a:t>
            </a:fld>
            <a:endParaRPr lang="fr-FR"/>
          </a:p>
        </p:txBody>
      </p:sp>
    </p:spTree>
    <p:extLst>
      <p:ext uri="{BB962C8B-B14F-4D97-AF65-F5344CB8AC3E}">
        <p14:creationId xmlns:p14="http://schemas.microsoft.com/office/powerpoint/2010/main" val="3965443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3C15AD-EA5A-4EA3-B315-51A2A58F6A3F}"/>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13AD8B5-E872-484A-9B06-8A17A55A8C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5A63A59-3115-4175-8C15-028F26A328EE}"/>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5" name="Espace réservé du pied de page 4">
            <a:extLst>
              <a:ext uri="{FF2B5EF4-FFF2-40B4-BE49-F238E27FC236}">
                <a16:creationId xmlns:a16="http://schemas.microsoft.com/office/drawing/2014/main" id="{FA90E3EC-6EE5-4D94-BFCE-61870FAF7A7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228A2F4-70D5-43E6-899F-11387856FB3B}"/>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1050931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1496E-1311-4172-B825-E65973381DE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F830BF2-252F-49B8-9362-9FD1ACF131B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501D045-9DDF-423A-9DA4-4A4BE044F25C}"/>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5" name="Espace réservé du pied de page 4">
            <a:extLst>
              <a:ext uri="{FF2B5EF4-FFF2-40B4-BE49-F238E27FC236}">
                <a16:creationId xmlns:a16="http://schemas.microsoft.com/office/drawing/2014/main" id="{7E3E3236-B0FC-4496-8198-309FF8D94B3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AA911FD-67AA-4B54-BD67-519F847BFB35}"/>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1423234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1D68EB58-3BDD-4485-A4AC-5184EF98E51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1D7F8438-CDC7-4D06-AC77-1DE4920B3FB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7646593-6952-4039-B749-E64E1FED56D8}"/>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5" name="Espace réservé du pied de page 4">
            <a:extLst>
              <a:ext uri="{FF2B5EF4-FFF2-40B4-BE49-F238E27FC236}">
                <a16:creationId xmlns:a16="http://schemas.microsoft.com/office/drawing/2014/main" id="{A38CDC29-1747-4836-A892-F21E7134299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FDE8E4B-35A4-4F8A-AD11-BFC9FE1DBA4A}"/>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246293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09D11D-49CF-46C3-8C3D-072939B26980}"/>
              </a:ext>
            </a:extLst>
          </p:cNvPr>
          <p:cNvSpPr/>
          <p:nvPr userDrawn="1"/>
        </p:nvSpPr>
        <p:spPr>
          <a:xfrm>
            <a:off x="178459" y="0"/>
            <a:ext cx="288032" cy="6858000"/>
          </a:xfrm>
          <a:prstGeom prst="rect">
            <a:avLst/>
          </a:prstGeom>
          <a:gradFill>
            <a:gsLst>
              <a:gs pos="0">
                <a:schemeClr val="accent1">
                  <a:tint val="66000"/>
                  <a:satMod val="160000"/>
                </a:schemeClr>
              </a:gs>
              <a:gs pos="38000">
                <a:schemeClr val="accent1">
                  <a:tint val="44500"/>
                  <a:satMod val="160000"/>
                  <a:lumMod val="47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pic>
        <p:nvPicPr>
          <p:cNvPr id="8" name="Image 7">
            <a:extLst>
              <a:ext uri="{FF2B5EF4-FFF2-40B4-BE49-F238E27FC236}">
                <a16:creationId xmlns:a16="http://schemas.microsoft.com/office/drawing/2014/main" id="{B5409A38-E113-43E5-85E4-63C90BAD977D}"/>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668095" y="580615"/>
            <a:ext cx="11325225" cy="171450"/>
          </a:xfrm>
          <a:prstGeom prst="rect">
            <a:avLst/>
          </a:prstGeom>
        </p:spPr>
      </p:pic>
    </p:spTree>
    <p:extLst>
      <p:ext uri="{BB962C8B-B14F-4D97-AF65-F5344CB8AC3E}">
        <p14:creationId xmlns:p14="http://schemas.microsoft.com/office/powerpoint/2010/main" val="3641266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446158-5891-4EBB-8C7A-ED3A8E5A1E7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B77F46F-ACB6-434D-9864-811935C921E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576826C-5520-4B6B-BBD8-64C53743CC6B}"/>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5" name="Espace réservé du pied de page 4">
            <a:extLst>
              <a:ext uri="{FF2B5EF4-FFF2-40B4-BE49-F238E27FC236}">
                <a16:creationId xmlns:a16="http://schemas.microsoft.com/office/drawing/2014/main" id="{82426A11-4F92-4A1A-ABF5-2A1AC71CF2E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D703916-0BD9-4D69-9BEF-CD8932089849}"/>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1971804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3C363D-C368-4B89-A442-DA4CFA812F4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8AFC0A8-173F-4788-B3C6-0914ACEDD0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60BB93C-3D50-4C73-A681-DB11F57A9D67}"/>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5" name="Espace réservé du pied de page 4">
            <a:extLst>
              <a:ext uri="{FF2B5EF4-FFF2-40B4-BE49-F238E27FC236}">
                <a16:creationId xmlns:a16="http://schemas.microsoft.com/office/drawing/2014/main" id="{340D3A6F-547B-4D11-ADD3-FA94938226E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7098038-7E46-473F-86AB-CC440260A0B4}"/>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2694206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A297AA-F090-4C2B-BF04-B0316F0EFAD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1307011-1699-4B2C-9F89-3DE6646371E3}"/>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ADC74400-2CFB-4570-91EF-BE8DF47D8FA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95B2D58C-A40B-4F81-AA8F-00737EFBF7E1}"/>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6" name="Espace réservé du pied de page 5">
            <a:extLst>
              <a:ext uri="{FF2B5EF4-FFF2-40B4-BE49-F238E27FC236}">
                <a16:creationId xmlns:a16="http://schemas.microsoft.com/office/drawing/2014/main" id="{7B8923A8-7154-4057-8D56-4A9AE33AC5A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8CF9D14-7752-4B2F-84D8-926A1B1BA3FE}"/>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3233268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5168D-A89E-4741-9AF2-04855D3C2B1C}"/>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FD48936-A58B-4B4D-9E73-8AE7C54003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531D422-CEE3-4421-885E-0C842259A30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1312FB28-5047-49AF-8048-919804B246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3F40DFC-7E7D-4B1F-93CA-37428D780240}"/>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48065A7B-24DA-4EDB-ACA1-BF58478AB438}"/>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8" name="Espace réservé du pied de page 7">
            <a:extLst>
              <a:ext uri="{FF2B5EF4-FFF2-40B4-BE49-F238E27FC236}">
                <a16:creationId xmlns:a16="http://schemas.microsoft.com/office/drawing/2014/main" id="{58D45272-DD47-4F91-92C0-EFD63A0F8EBF}"/>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C38632FA-5073-4CFC-8B5C-879513DF0EA9}"/>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296364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4F1388-AEA8-44CC-A317-ED5A07088ABB}"/>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1B512D6-EE78-47E0-A88E-229ADF9B80E6}"/>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4" name="Espace réservé du pied de page 3">
            <a:extLst>
              <a:ext uri="{FF2B5EF4-FFF2-40B4-BE49-F238E27FC236}">
                <a16:creationId xmlns:a16="http://schemas.microsoft.com/office/drawing/2014/main" id="{C181F82F-893D-497A-B65E-F015962EF123}"/>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8AAF1BD-E19B-4AF5-B0D4-1994036B5356}"/>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130393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4316D65-76C7-47A8-A83B-E2BDBE9A840F}"/>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668095" y="580615"/>
            <a:ext cx="11325225" cy="171450"/>
          </a:xfrm>
          <a:prstGeom prst="rect">
            <a:avLst/>
          </a:prstGeom>
        </p:spPr>
      </p:pic>
      <p:pic>
        <p:nvPicPr>
          <p:cNvPr id="8" name="Image 7">
            <a:extLst>
              <a:ext uri="{FF2B5EF4-FFF2-40B4-BE49-F238E27FC236}">
                <a16:creationId xmlns:a16="http://schemas.microsoft.com/office/drawing/2014/main" id="{CBAB2A6D-69DE-6EBE-B925-7D9FE2DD0CA1}"/>
              </a:ext>
            </a:extLst>
          </p:cNvPr>
          <p:cNvPicPr>
            <a:picLocks noChangeAspect="1"/>
          </p:cNvPicPr>
          <p:nvPr userDrawn="1"/>
        </p:nvPicPr>
        <p:blipFill>
          <a:blip r:embed="rId3"/>
          <a:stretch>
            <a:fillRect/>
          </a:stretch>
        </p:blipFill>
        <p:spPr>
          <a:xfrm>
            <a:off x="1345" y="9525"/>
            <a:ext cx="666750" cy="6848475"/>
          </a:xfrm>
          <a:prstGeom prst="rect">
            <a:avLst/>
          </a:prstGeom>
        </p:spPr>
      </p:pic>
    </p:spTree>
    <p:extLst>
      <p:ext uri="{BB962C8B-B14F-4D97-AF65-F5344CB8AC3E}">
        <p14:creationId xmlns:p14="http://schemas.microsoft.com/office/powerpoint/2010/main" val="3508827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057E25-5045-4ED7-8402-82B1159C9A0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0E2BC70-790C-471B-A930-2D7BDC6C70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8B8BC19D-4B82-404A-BA15-47674975E5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321793C-5FE2-4B44-8275-F97B1C437581}"/>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6" name="Espace réservé du pied de page 5">
            <a:extLst>
              <a:ext uri="{FF2B5EF4-FFF2-40B4-BE49-F238E27FC236}">
                <a16:creationId xmlns:a16="http://schemas.microsoft.com/office/drawing/2014/main" id="{DEDAF54C-8438-411E-BA91-AC08AA8D51F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0ED90D1-10B0-4703-A004-EC5A71D0727E}"/>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2113430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85FB2F-5288-4E3C-B4AA-65C6A4C4C63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0A7AEA46-DA5D-426D-80EC-5F7DDA1415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A2D1D19-876D-4EDE-9646-5CE0A47B21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3F14ADA-B66C-4983-A783-E60E69D75915}"/>
              </a:ext>
            </a:extLst>
          </p:cNvPr>
          <p:cNvSpPr>
            <a:spLocks noGrp="1"/>
          </p:cNvSpPr>
          <p:nvPr>
            <p:ph type="dt" sz="half" idx="10"/>
          </p:nvPr>
        </p:nvSpPr>
        <p:spPr/>
        <p:txBody>
          <a:bodyPr/>
          <a:lstStyle/>
          <a:p>
            <a:fld id="{4F062857-548E-482F-9601-9F1A69B984D5}" type="datetimeFigureOut">
              <a:rPr lang="fr-FR" smtClean="0"/>
              <a:t>27/06/2025</a:t>
            </a:fld>
            <a:endParaRPr lang="fr-FR"/>
          </a:p>
        </p:txBody>
      </p:sp>
      <p:sp>
        <p:nvSpPr>
          <p:cNvPr id="6" name="Espace réservé du pied de page 5">
            <a:extLst>
              <a:ext uri="{FF2B5EF4-FFF2-40B4-BE49-F238E27FC236}">
                <a16:creationId xmlns:a16="http://schemas.microsoft.com/office/drawing/2014/main" id="{1E209ACD-7A40-4ABF-9084-80A50BAEFD1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2B016AD-12E4-49B6-BCE6-084C08D7618C}"/>
              </a:ext>
            </a:extLst>
          </p:cNvPr>
          <p:cNvSpPr>
            <a:spLocks noGrp="1"/>
          </p:cNvSpPr>
          <p:nvPr>
            <p:ph type="sldNum" sz="quarter" idx="12"/>
          </p:nvPr>
        </p:nvSpPr>
        <p:spPr/>
        <p:txBody>
          <a:bodyPr/>
          <a:lstStyle/>
          <a:p>
            <a:fld id="{A1E7F091-1D6A-44EE-A4DF-6A439EEB647D}" type="slidenum">
              <a:rPr lang="fr-FR" smtClean="0"/>
              <a:t>‹N°›</a:t>
            </a:fld>
            <a:endParaRPr lang="fr-FR"/>
          </a:p>
        </p:txBody>
      </p:sp>
    </p:spTree>
    <p:extLst>
      <p:ext uri="{BB962C8B-B14F-4D97-AF65-F5344CB8AC3E}">
        <p14:creationId xmlns:p14="http://schemas.microsoft.com/office/powerpoint/2010/main" val="2324651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AA13B08-345C-47B9-B97E-5F9A0EEB28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3AA9A9D-E6A5-4548-AA6F-58BEDCD2C2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F33D56E-B764-4809-9B53-B89ED0FA1B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62857-548E-482F-9601-9F1A69B984D5}" type="datetimeFigureOut">
              <a:rPr lang="fr-FR" smtClean="0"/>
              <a:t>27/06/2025</a:t>
            </a:fld>
            <a:endParaRPr lang="fr-FR"/>
          </a:p>
        </p:txBody>
      </p:sp>
      <p:sp>
        <p:nvSpPr>
          <p:cNvPr id="5" name="Espace réservé du pied de page 4">
            <a:extLst>
              <a:ext uri="{FF2B5EF4-FFF2-40B4-BE49-F238E27FC236}">
                <a16:creationId xmlns:a16="http://schemas.microsoft.com/office/drawing/2014/main" id="{BD95E400-3220-4529-AC31-9F9AC09C8A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09B4E11-B9D9-4C59-9EC8-4D2A8F8741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E7F091-1D6A-44EE-A4DF-6A439EEB647D}" type="slidenum">
              <a:rPr lang="fr-FR" smtClean="0"/>
              <a:t>‹N°›</a:t>
            </a:fld>
            <a:endParaRPr lang="fr-FR"/>
          </a:p>
        </p:txBody>
      </p:sp>
    </p:spTree>
    <p:extLst>
      <p:ext uri="{BB962C8B-B14F-4D97-AF65-F5344CB8AC3E}">
        <p14:creationId xmlns:p14="http://schemas.microsoft.com/office/powerpoint/2010/main" val="1477566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30.jpg"/><Relationship Id="rId13" Type="http://schemas.openxmlformats.org/officeDocument/2006/relationships/image" Target="../media/image35.jp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jpg"/><Relationship Id="rId2" Type="http://schemas.openxmlformats.org/officeDocument/2006/relationships/image" Target="../media/image24.png"/><Relationship Id="rId16"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jpg"/><Relationship Id="rId15" Type="http://schemas.openxmlformats.org/officeDocument/2006/relationships/image" Target="../media/image37.pn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g"/><Relationship Id="rId14"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45.jpg"/><Relationship Id="rId13" Type="http://schemas.openxmlformats.org/officeDocument/2006/relationships/image" Target="../media/image50.jpg"/><Relationship Id="rId3" Type="http://schemas.openxmlformats.org/officeDocument/2006/relationships/image" Target="../media/image40.jpg"/><Relationship Id="rId7" Type="http://schemas.openxmlformats.org/officeDocument/2006/relationships/image" Target="../media/image44.jpg"/><Relationship Id="rId12" Type="http://schemas.openxmlformats.org/officeDocument/2006/relationships/image" Target="../media/image49.jpg"/><Relationship Id="rId2" Type="http://schemas.openxmlformats.org/officeDocument/2006/relationships/image" Target="../media/image39.jpg"/><Relationship Id="rId16"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3.jpg"/><Relationship Id="rId11" Type="http://schemas.openxmlformats.org/officeDocument/2006/relationships/image" Target="../media/image48.png"/><Relationship Id="rId5" Type="http://schemas.openxmlformats.org/officeDocument/2006/relationships/image" Target="../media/image42.jpg"/><Relationship Id="rId15" Type="http://schemas.openxmlformats.org/officeDocument/2006/relationships/image" Target="../media/image52.png"/><Relationship Id="rId10" Type="http://schemas.openxmlformats.org/officeDocument/2006/relationships/image" Target="../media/image47.jpg"/><Relationship Id="rId4" Type="http://schemas.openxmlformats.org/officeDocument/2006/relationships/image" Target="../media/image41.jpg"/><Relationship Id="rId9" Type="http://schemas.openxmlformats.org/officeDocument/2006/relationships/image" Target="../media/image46.jpg"/><Relationship Id="rId14" Type="http://schemas.openxmlformats.org/officeDocument/2006/relationships/image" Target="../media/image5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2.jp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3" Type="http://schemas.openxmlformats.org/officeDocument/2006/relationships/image" Target="../media/image71.png"/><Relationship Id="rId7" Type="http://schemas.openxmlformats.org/officeDocument/2006/relationships/image" Target="../media/image75.svg"/><Relationship Id="rId12" Type="http://schemas.openxmlformats.org/officeDocument/2006/relationships/image" Target="../media/image80.png"/><Relationship Id="rId2" Type="http://schemas.openxmlformats.org/officeDocument/2006/relationships/image" Target="../media/image70.jpg"/><Relationship Id="rId1" Type="http://schemas.openxmlformats.org/officeDocument/2006/relationships/slideLayout" Target="../slideLayouts/slideLayout7.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JPG"/></Relationships>
</file>

<file path=ppt/slides/_rels/slide2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2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89.jpg"/><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6.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30AA6F2-32FB-456B-860E-1913578D57D8}"/>
              </a:ext>
            </a:extLst>
          </p:cNvPr>
          <p:cNvSpPr/>
          <p:nvPr/>
        </p:nvSpPr>
        <p:spPr>
          <a:xfrm>
            <a:off x="-34643" y="-1"/>
            <a:ext cx="1436914"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0EC6614E-B60C-4F03-9FF2-EA8DE718F87C}"/>
              </a:ext>
            </a:extLst>
          </p:cNvPr>
          <p:cNvSpPr/>
          <p:nvPr/>
        </p:nvSpPr>
        <p:spPr>
          <a:xfrm>
            <a:off x="24787" y="-4"/>
            <a:ext cx="12167213" cy="26474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a:extLst>
              <a:ext uri="{FF2B5EF4-FFF2-40B4-BE49-F238E27FC236}">
                <a16:creationId xmlns:a16="http://schemas.microsoft.com/office/drawing/2014/main" id="{CF92352F-DC94-DB7C-D25B-67D185E26364}"/>
              </a:ext>
            </a:extLst>
          </p:cNvPr>
          <p:cNvPicPr>
            <a:picLocks noChangeAspect="1"/>
          </p:cNvPicPr>
          <p:nvPr/>
        </p:nvPicPr>
        <p:blipFill>
          <a:blip r:embed="rId2">
            <a:alphaModFix amt="67000"/>
          </a:blip>
          <a:stretch>
            <a:fillRect/>
          </a:stretch>
        </p:blipFill>
        <p:spPr>
          <a:xfrm>
            <a:off x="-34643" y="-2"/>
            <a:ext cx="3848997" cy="6858000"/>
          </a:xfrm>
          <a:prstGeom prst="rect">
            <a:avLst/>
          </a:prstGeom>
        </p:spPr>
      </p:pic>
      <p:sp>
        <p:nvSpPr>
          <p:cNvPr id="3" name="Titre 3">
            <a:extLst>
              <a:ext uri="{FF2B5EF4-FFF2-40B4-BE49-F238E27FC236}">
                <a16:creationId xmlns:a16="http://schemas.microsoft.com/office/drawing/2014/main" id="{CC93386D-68D2-42B1-AB9F-8AADB2A06C49}"/>
              </a:ext>
            </a:extLst>
          </p:cNvPr>
          <p:cNvSpPr txBox="1">
            <a:spLocks/>
          </p:cNvSpPr>
          <p:nvPr/>
        </p:nvSpPr>
        <p:spPr>
          <a:xfrm>
            <a:off x="5054571" y="214528"/>
            <a:ext cx="5582950" cy="774022"/>
          </a:xfrm>
          <a:prstGeom prst="rect">
            <a:avLst/>
          </a:prstGeom>
        </p:spPr>
        <p:txBody>
          <a:bodyPr/>
          <a:lstStyle>
            <a:lvl1pPr algn="l" defTabSz="914400" rtl="0" eaLnBrk="1" latinLnBrk="0" hangingPunct="1">
              <a:lnSpc>
                <a:spcPct val="90000"/>
              </a:lnSpc>
              <a:spcBef>
                <a:spcPct val="0"/>
              </a:spcBef>
              <a:buNone/>
              <a:defRPr sz="3600" kern="1200">
                <a:solidFill>
                  <a:srgbClr val="97BF0D"/>
                </a:solidFill>
                <a:latin typeface="+mj-lt"/>
                <a:ea typeface="+mj-ea"/>
                <a:cs typeface="+mj-cs"/>
              </a:defRPr>
            </a:lvl1pPr>
          </a:lstStyle>
          <a:p>
            <a:endParaRPr lang="ru-RU" b="1" dirty="0">
              <a:solidFill>
                <a:srgbClr val="004494"/>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DDFD3B18-1439-41FF-BC54-6DDC4380124C}"/>
              </a:ext>
            </a:extLst>
          </p:cNvPr>
          <p:cNvSpPr/>
          <p:nvPr/>
        </p:nvSpPr>
        <p:spPr>
          <a:xfrm>
            <a:off x="581141" y="1831103"/>
            <a:ext cx="10629165" cy="1323439"/>
          </a:xfrm>
          <a:prstGeom prst="rect">
            <a:avLst/>
          </a:prstGeom>
          <a:solidFill>
            <a:schemeClr val="bg1">
              <a:lumMod val="95000"/>
            </a:schemeClr>
          </a:solidFill>
          <a:ln>
            <a:solidFill>
              <a:schemeClr val="accent1"/>
            </a:solidFill>
          </a:ln>
        </p:spPr>
        <p:txBody>
          <a:bodyPr wrap="square">
            <a:spAutoFit/>
          </a:bodyPr>
          <a:lstStyle/>
          <a:p>
            <a:pPr lvl="0" eaLnBrk="0" fontAlgn="base" hangingPunct="0">
              <a:spcBef>
                <a:spcPct val="0"/>
              </a:spcBef>
              <a:spcAft>
                <a:spcPct val="0"/>
              </a:spcAft>
            </a:pPr>
            <a:r>
              <a:rPr lang="fr-FR" altLang="fr-FR" sz="4000" dirty="0">
                <a:latin typeface="Arial" panose="020B0604020202020204" pitchFamily="34" charset="0"/>
              </a:rPr>
              <a:t>One </a:t>
            </a:r>
            <a:r>
              <a:rPr lang="fr-FR" altLang="fr-FR" sz="4000" dirty="0" err="1">
                <a:latin typeface="Arial" panose="020B0604020202020204" pitchFamily="34" charset="0"/>
              </a:rPr>
              <a:t>health</a:t>
            </a:r>
            <a:r>
              <a:rPr lang="fr-FR" altLang="fr-FR" sz="4000" dirty="0">
                <a:latin typeface="Arial" panose="020B0604020202020204" pitchFamily="34" charset="0"/>
              </a:rPr>
              <a:t>, relations santé et environnement Médicaments/environnement</a:t>
            </a:r>
          </a:p>
        </p:txBody>
      </p:sp>
      <p:sp>
        <p:nvSpPr>
          <p:cNvPr id="8" name="Rectangle 1">
            <a:extLst>
              <a:ext uri="{FF2B5EF4-FFF2-40B4-BE49-F238E27FC236}">
                <a16:creationId xmlns:a16="http://schemas.microsoft.com/office/drawing/2014/main" id="{48AA32E4-28D9-4A3F-9E87-84BD3AA8B5E0}"/>
              </a:ext>
            </a:extLst>
          </p:cNvPr>
          <p:cNvSpPr>
            <a:spLocks noChangeArrowheads="1"/>
          </p:cNvSpPr>
          <p:nvPr/>
        </p:nvSpPr>
        <p:spPr bwMode="auto">
          <a:xfrm>
            <a:off x="6083606" y="3866319"/>
            <a:ext cx="436319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fr-FR" sz="2000" b="1" dirty="0">
                <a:ea typeface="Calibri" panose="020F0502020204030204" pitchFamily="34" charset="0"/>
                <a:cs typeface="Arial" panose="020B0604020202020204" pitchFamily="34" charset="0"/>
              </a:rPr>
              <a:t>Yves Levi, </a:t>
            </a:r>
            <a:r>
              <a:rPr lang="en-US" altLang="fr-FR" dirty="0">
                <a:ea typeface="Calibri" panose="020F0502020204030204" pitchFamily="34" charset="0"/>
                <a:cs typeface="Arial" panose="020B0604020202020204" pitchFamily="34" charset="0"/>
              </a:rPr>
              <a:t> </a:t>
            </a:r>
            <a:r>
              <a:rPr lang="en-US" altLang="fr-FR" dirty="0" err="1">
                <a:ea typeface="Calibri" panose="020F0502020204030204" pitchFamily="34" charset="0"/>
                <a:cs typeface="Arial" panose="020B0604020202020204" pitchFamily="34" charset="0"/>
              </a:rPr>
              <a:t>Professeur</a:t>
            </a:r>
            <a:r>
              <a:rPr lang="en-US" altLang="fr-FR" dirty="0">
                <a:ea typeface="Calibri" panose="020F0502020204030204" pitchFamily="34" charset="0"/>
                <a:cs typeface="Arial" panose="020B0604020202020204" pitchFamily="34" charset="0"/>
              </a:rPr>
              <a:t> </a:t>
            </a:r>
            <a:r>
              <a:rPr lang="en-US" altLang="fr-FR" dirty="0" err="1">
                <a:ea typeface="Calibri" panose="020F0502020204030204" pitchFamily="34" charset="0"/>
                <a:cs typeface="Arial" panose="020B0604020202020204" pitchFamily="34" charset="0"/>
              </a:rPr>
              <a:t>honoraire</a:t>
            </a:r>
            <a:endParaRPr lang="en-US" altLang="fr-FR" dirty="0">
              <a:ea typeface="Calibri" panose="020F0502020204030204" pitchFamily="34" charset="0"/>
              <a:cs typeface="Arial" panose="020B0604020202020204" pitchFamily="34" charset="0"/>
            </a:endParaRPr>
          </a:p>
          <a:p>
            <a:pPr eaLnBrk="1" hangingPunct="1"/>
            <a:endParaRPr lang="en-US" altLang="fr-FR" dirty="0">
              <a:ea typeface="Calibri" panose="020F0502020204030204" pitchFamily="34" charset="0"/>
              <a:cs typeface="Arial" panose="020B0604020202020204" pitchFamily="34" charset="0"/>
            </a:endParaRPr>
          </a:p>
          <a:p>
            <a:pPr eaLnBrk="1" hangingPunct="1"/>
            <a:r>
              <a:rPr lang="en-US" altLang="fr-FR" sz="1600" dirty="0">
                <a:ea typeface="Calibri" panose="020F0502020204030204" pitchFamily="34" charset="0"/>
                <a:cs typeface="Arial" panose="020B0604020202020204" pitchFamily="34" charset="0"/>
              </a:rPr>
              <a:t>             Université Paris </a:t>
            </a:r>
            <a:r>
              <a:rPr lang="en-US" altLang="fr-FR" sz="1600" dirty="0" err="1">
                <a:ea typeface="Calibri" panose="020F0502020204030204" pitchFamily="34" charset="0"/>
                <a:cs typeface="Arial" panose="020B0604020202020204" pitchFamily="34" charset="0"/>
              </a:rPr>
              <a:t>Saclay</a:t>
            </a:r>
            <a:r>
              <a:rPr lang="en-US" altLang="fr-FR" sz="1600" dirty="0">
                <a:ea typeface="Calibri" panose="020F0502020204030204" pitchFamily="34" charset="0"/>
                <a:cs typeface="Arial" panose="020B0604020202020204" pitchFamily="34" charset="0"/>
              </a:rPr>
              <a:t>, UMR 8079</a:t>
            </a:r>
            <a:endParaRPr lang="en-US" altLang="fr-FR" sz="1400" dirty="0">
              <a:ea typeface="Calibri" panose="020F0502020204030204" pitchFamily="34" charset="0"/>
              <a:cs typeface="Arial" panose="020B0604020202020204" pitchFamily="34" charset="0"/>
            </a:endParaRPr>
          </a:p>
        </p:txBody>
      </p:sp>
      <p:pic>
        <p:nvPicPr>
          <p:cNvPr id="9" name="Picture 3">
            <a:extLst>
              <a:ext uri="{FF2B5EF4-FFF2-40B4-BE49-F238E27FC236}">
                <a16:creationId xmlns:a16="http://schemas.microsoft.com/office/drawing/2014/main" id="{A6476D3B-0069-49BD-9632-42C7271EEA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022" y="5667115"/>
            <a:ext cx="2438681" cy="56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
            <a:extLst>
              <a:ext uri="{FF2B5EF4-FFF2-40B4-BE49-F238E27FC236}">
                <a16:creationId xmlns:a16="http://schemas.microsoft.com/office/drawing/2014/main" id="{73B64ED0-960B-42A4-ABD8-3A97C75EF3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022" y="6217779"/>
            <a:ext cx="2438681" cy="64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e 17">
            <a:extLst>
              <a:ext uri="{FF2B5EF4-FFF2-40B4-BE49-F238E27FC236}">
                <a16:creationId xmlns:a16="http://schemas.microsoft.com/office/drawing/2014/main" id="{7287BF36-ABC0-4108-A695-78AD62FA88A1}"/>
              </a:ext>
            </a:extLst>
          </p:cNvPr>
          <p:cNvGrpSpPr>
            <a:grpSpLocks/>
          </p:cNvGrpSpPr>
          <p:nvPr/>
        </p:nvGrpSpPr>
        <p:grpSpPr bwMode="auto">
          <a:xfrm>
            <a:off x="569022" y="5026896"/>
            <a:ext cx="2438681" cy="640155"/>
            <a:chOff x="234484" y="5905648"/>
            <a:chExt cx="2761129" cy="684065"/>
          </a:xfrm>
          <a:solidFill>
            <a:schemeClr val="bg1"/>
          </a:solidFill>
        </p:grpSpPr>
        <p:pic>
          <p:nvPicPr>
            <p:cNvPr id="12" name="Picture 9">
              <a:extLst>
                <a:ext uri="{FF2B5EF4-FFF2-40B4-BE49-F238E27FC236}">
                  <a16:creationId xmlns:a16="http://schemas.microsoft.com/office/drawing/2014/main" id="{F4FE5953-BCC5-450C-B3F0-200FEEC595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1063" y="5905648"/>
              <a:ext cx="2114550" cy="6668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 name="Picture 3">
              <a:extLst>
                <a:ext uri="{FF2B5EF4-FFF2-40B4-BE49-F238E27FC236}">
                  <a16:creationId xmlns:a16="http://schemas.microsoft.com/office/drawing/2014/main" id="{A6F09CA1-E39C-42EB-805A-061B24F58F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484" y="5905649"/>
              <a:ext cx="792979" cy="6840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pic>
        <p:nvPicPr>
          <p:cNvPr id="18" name="Picture 4">
            <a:extLst>
              <a:ext uri="{FF2B5EF4-FFF2-40B4-BE49-F238E27FC236}">
                <a16:creationId xmlns:a16="http://schemas.microsoft.com/office/drawing/2014/main" id="{1E3881CE-728B-4D41-910F-F032F21DEAF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46796" y="5817193"/>
            <a:ext cx="16859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age 19">
            <a:extLst>
              <a:ext uri="{FF2B5EF4-FFF2-40B4-BE49-F238E27FC236}">
                <a16:creationId xmlns:a16="http://schemas.microsoft.com/office/drawing/2014/main" id="{E25F7634-A45F-4D99-A626-CDDDAA570E1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38890" y="5667115"/>
            <a:ext cx="1222270" cy="1174203"/>
          </a:xfrm>
          <a:prstGeom prst="rect">
            <a:avLst/>
          </a:prstGeom>
        </p:spPr>
      </p:pic>
      <p:pic>
        <p:nvPicPr>
          <p:cNvPr id="22" name="Image 21">
            <a:extLst>
              <a:ext uri="{FF2B5EF4-FFF2-40B4-BE49-F238E27FC236}">
                <a16:creationId xmlns:a16="http://schemas.microsoft.com/office/drawing/2014/main" id="{132D83F5-1FD6-435A-BFA8-1E8B4DC7A98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939883" y="6383974"/>
            <a:ext cx="1036681" cy="403760"/>
          </a:xfrm>
          <a:prstGeom prst="rect">
            <a:avLst/>
          </a:prstGeom>
        </p:spPr>
      </p:pic>
      <p:sp>
        <p:nvSpPr>
          <p:cNvPr id="6" name="ZoneTexte 5">
            <a:extLst>
              <a:ext uri="{FF2B5EF4-FFF2-40B4-BE49-F238E27FC236}">
                <a16:creationId xmlns:a16="http://schemas.microsoft.com/office/drawing/2014/main" id="{91636AA4-93B1-0E7E-2535-5712EB02A830}"/>
              </a:ext>
            </a:extLst>
          </p:cNvPr>
          <p:cNvSpPr txBox="1"/>
          <p:nvPr/>
        </p:nvSpPr>
        <p:spPr>
          <a:xfrm>
            <a:off x="4186662" y="105880"/>
            <a:ext cx="6122189" cy="369332"/>
          </a:xfrm>
          <a:prstGeom prst="rect">
            <a:avLst/>
          </a:prstGeom>
          <a:noFill/>
        </p:spPr>
        <p:txBody>
          <a:bodyPr wrap="none" rtlCol="0">
            <a:spAutoFit/>
          </a:bodyPr>
          <a:lstStyle/>
          <a:p>
            <a:r>
              <a:rPr lang="fr-FR" altLang="fr-FR" dirty="0">
                <a:latin typeface="Arial" panose="020B0604020202020204" pitchFamily="34" charset="0"/>
              </a:rPr>
              <a:t>J’agis pour réduire l’impact environnemental de mes soins</a:t>
            </a:r>
          </a:p>
        </p:txBody>
      </p:sp>
      <p:pic>
        <p:nvPicPr>
          <p:cNvPr id="16" name="Image 15" descr="Une image contenant texte, Police, Graphique, capture d’écran&#10;&#10;Le contenu généré par l’IA peut être incorrect.">
            <a:extLst>
              <a:ext uri="{FF2B5EF4-FFF2-40B4-BE49-F238E27FC236}">
                <a16:creationId xmlns:a16="http://schemas.microsoft.com/office/drawing/2014/main" id="{2019FB97-19AE-CF98-29EF-08B4A12A058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73250" y="-140567"/>
            <a:ext cx="1874112" cy="999526"/>
          </a:xfrm>
          <a:prstGeom prst="rect">
            <a:avLst/>
          </a:prstGeom>
        </p:spPr>
      </p:pic>
    </p:spTree>
    <p:extLst>
      <p:ext uri="{BB962C8B-B14F-4D97-AF65-F5344CB8AC3E}">
        <p14:creationId xmlns:p14="http://schemas.microsoft.com/office/powerpoint/2010/main" val="2691897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 coins arrondis 1">
            <a:extLst>
              <a:ext uri="{FF2B5EF4-FFF2-40B4-BE49-F238E27FC236}">
                <a16:creationId xmlns:a16="http://schemas.microsoft.com/office/drawing/2014/main" id="{820F729D-2572-4BD1-BF3C-27F6CC30613F}"/>
              </a:ext>
            </a:extLst>
          </p:cNvPr>
          <p:cNvSpPr/>
          <p:nvPr/>
        </p:nvSpPr>
        <p:spPr>
          <a:xfrm>
            <a:off x="685170" y="2255897"/>
            <a:ext cx="1853494" cy="17538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Sous-</a:t>
            </a:r>
            <a:r>
              <a:rPr lang="en-US" dirty="0" err="1"/>
              <a:t>produits</a:t>
            </a:r>
            <a:r>
              <a:rPr lang="en-US" dirty="0"/>
              <a:t> </a:t>
            </a:r>
            <a:r>
              <a:rPr lang="en-US" dirty="0" err="1"/>
              <a:t>désinfection</a:t>
            </a:r>
            <a:endParaRPr lang="en-US" dirty="0"/>
          </a:p>
          <a:p>
            <a:pPr algn="ctr"/>
            <a:r>
              <a:rPr lang="en-US" dirty="0"/>
              <a:t>Pesticides</a:t>
            </a:r>
          </a:p>
          <a:p>
            <a:pPr algn="ctr"/>
            <a:r>
              <a:rPr lang="en-US" dirty="0" err="1"/>
              <a:t>Métaux</a:t>
            </a:r>
            <a:r>
              <a:rPr lang="en-US" dirty="0"/>
              <a:t> </a:t>
            </a:r>
            <a:r>
              <a:rPr lang="en-US" dirty="0" err="1"/>
              <a:t>lourds</a:t>
            </a:r>
            <a:endParaRPr lang="en-US" dirty="0"/>
          </a:p>
          <a:p>
            <a:pPr algn="ctr"/>
            <a:r>
              <a:rPr lang="en-US" dirty="0"/>
              <a:t>Nitrates</a:t>
            </a:r>
          </a:p>
          <a:p>
            <a:pPr algn="ctr"/>
            <a:r>
              <a:rPr lang="en-US" dirty="0"/>
              <a:t>NOx, SO</a:t>
            </a:r>
            <a:r>
              <a:rPr lang="en-US" baseline="-25000" dirty="0"/>
              <a:t>2</a:t>
            </a:r>
          </a:p>
        </p:txBody>
      </p:sp>
      <p:sp>
        <p:nvSpPr>
          <p:cNvPr id="3" name="Rectangle : coins arrondis 2">
            <a:extLst>
              <a:ext uri="{FF2B5EF4-FFF2-40B4-BE49-F238E27FC236}">
                <a16:creationId xmlns:a16="http://schemas.microsoft.com/office/drawing/2014/main" id="{9FBAB427-E46B-47FB-BB20-09DEE4FD9B6E}"/>
              </a:ext>
            </a:extLst>
          </p:cNvPr>
          <p:cNvSpPr/>
          <p:nvPr/>
        </p:nvSpPr>
        <p:spPr>
          <a:xfrm>
            <a:off x="2470263" y="2350023"/>
            <a:ext cx="1969390" cy="15569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Dioxines</a:t>
            </a:r>
            <a:endParaRPr lang="en-US" dirty="0"/>
          </a:p>
          <a:p>
            <a:pPr algn="ctr"/>
            <a:r>
              <a:rPr lang="en-US" dirty="0"/>
              <a:t>POPs</a:t>
            </a:r>
          </a:p>
          <a:p>
            <a:pPr algn="ctr"/>
            <a:r>
              <a:rPr lang="en-US" dirty="0"/>
              <a:t>Ozone</a:t>
            </a:r>
          </a:p>
          <a:p>
            <a:pPr algn="ctr"/>
            <a:r>
              <a:rPr lang="en-US" dirty="0" err="1"/>
              <a:t>Hydrocarbures</a:t>
            </a:r>
            <a:endParaRPr lang="en-US" dirty="0"/>
          </a:p>
          <a:p>
            <a:pPr algn="ctr"/>
            <a:r>
              <a:rPr lang="en-US" dirty="0"/>
              <a:t>Radio-</a:t>
            </a:r>
            <a:r>
              <a:rPr lang="en-US" dirty="0" err="1"/>
              <a:t>éléments</a:t>
            </a:r>
            <a:endParaRPr lang="en-US" dirty="0"/>
          </a:p>
        </p:txBody>
      </p:sp>
      <p:sp>
        <p:nvSpPr>
          <p:cNvPr id="5" name="Rectangle : coins arrondis 4">
            <a:extLst>
              <a:ext uri="{FF2B5EF4-FFF2-40B4-BE49-F238E27FC236}">
                <a16:creationId xmlns:a16="http://schemas.microsoft.com/office/drawing/2014/main" id="{F0F90A93-57E0-49B5-B909-D278BBD2D3DF}"/>
              </a:ext>
            </a:extLst>
          </p:cNvPr>
          <p:cNvSpPr/>
          <p:nvPr/>
        </p:nvSpPr>
        <p:spPr>
          <a:xfrm>
            <a:off x="4323757" y="2428028"/>
            <a:ext cx="21364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Émergents</a:t>
            </a:r>
            <a:endParaRPr lang="en-US" dirty="0"/>
          </a:p>
          <a:p>
            <a:pPr algn="ctr"/>
            <a:r>
              <a:rPr lang="en-US" dirty="0"/>
              <a:t>(</a:t>
            </a:r>
            <a:r>
              <a:rPr lang="en-US" dirty="0" err="1"/>
              <a:t>Retardateurs</a:t>
            </a:r>
            <a:r>
              <a:rPr lang="en-US" dirty="0"/>
              <a:t> </a:t>
            </a:r>
            <a:r>
              <a:rPr lang="en-US" dirty="0" err="1"/>
              <a:t>flamme</a:t>
            </a:r>
            <a:r>
              <a:rPr lang="en-US" dirty="0"/>
              <a:t>, </a:t>
            </a:r>
            <a:r>
              <a:rPr lang="en-US" dirty="0" err="1"/>
              <a:t>perfluo</a:t>
            </a:r>
            <a:r>
              <a:rPr lang="en-US" dirty="0"/>
              <a:t>,…)</a:t>
            </a:r>
          </a:p>
          <a:p>
            <a:pPr algn="ctr"/>
            <a:r>
              <a:rPr lang="en-US" dirty="0" err="1"/>
              <a:t>Organoétain</a:t>
            </a:r>
            <a:endParaRPr lang="en-US" dirty="0"/>
          </a:p>
          <a:p>
            <a:pPr algn="ctr"/>
            <a:r>
              <a:rPr lang="en-US" dirty="0"/>
              <a:t>COV, PM</a:t>
            </a:r>
            <a:r>
              <a:rPr lang="en-US" baseline="-25000" dirty="0"/>
              <a:t>10</a:t>
            </a:r>
            <a:r>
              <a:rPr lang="en-US" dirty="0"/>
              <a:t>    </a:t>
            </a:r>
          </a:p>
        </p:txBody>
      </p:sp>
      <p:sp>
        <p:nvSpPr>
          <p:cNvPr id="7" name="Flèche : droite 6">
            <a:extLst>
              <a:ext uri="{FF2B5EF4-FFF2-40B4-BE49-F238E27FC236}">
                <a16:creationId xmlns:a16="http://schemas.microsoft.com/office/drawing/2014/main" id="{AD1A9D4C-E62A-4AC3-86E6-86BC19E47A1C}"/>
              </a:ext>
            </a:extLst>
          </p:cNvPr>
          <p:cNvSpPr/>
          <p:nvPr/>
        </p:nvSpPr>
        <p:spPr>
          <a:xfrm>
            <a:off x="2033208" y="4360641"/>
            <a:ext cx="9210172" cy="703846"/>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Génotoxicité</a:t>
            </a:r>
            <a:r>
              <a:rPr lang="en-US" dirty="0"/>
              <a:t> </a:t>
            </a:r>
            <a:r>
              <a:rPr lang="en-US" sz="1600" dirty="0"/>
              <a:t>(Ames test, SOS </a:t>
            </a:r>
            <a:r>
              <a:rPr lang="en-US" sz="1600" dirty="0" err="1"/>
              <a:t>chromotest</a:t>
            </a:r>
            <a:r>
              <a:rPr lang="en-US" sz="1600" dirty="0"/>
              <a:t>, comet assay…)</a:t>
            </a:r>
            <a:r>
              <a:rPr lang="en-US" dirty="0"/>
              <a:t> </a:t>
            </a:r>
          </a:p>
        </p:txBody>
      </p:sp>
      <p:sp>
        <p:nvSpPr>
          <p:cNvPr id="8" name="Flèche : droite 7">
            <a:extLst>
              <a:ext uri="{FF2B5EF4-FFF2-40B4-BE49-F238E27FC236}">
                <a16:creationId xmlns:a16="http://schemas.microsoft.com/office/drawing/2014/main" id="{0D43173F-D632-46EA-B571-9A6A7AE36E8F}"/>
              </a:ext>
            </a:extLst>
          </p:cNvPr>
          <p:cNvSpPr/>
          <p:nvPr/>
        </p:nvSpPr>
        <p:spPr>
          <a:xfrm>
            <a:off x="6095998" y="4796637"/>
            <a:ext cx="5133475" cy="1093734"/>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Perturbateurs</a:t>
            </a:r>
            <a:r>
              <a:rPr lang="en-US" dirty="0"/>
              <a:t> </a:t>
            </a:r>
            <a:r>
              <a:rPr lang="en-US" dirty="0" err="1"/>
              <a:t>endocriniens</a:t>
            </a:r>
            <a:r>
              <a:rPr lang="en-US" dirty="0"/>
              <a:t> </a:t>
            </a:r>
            <a:r>
              <a:rPr lang="en-US" sz="1600" dirty="0"/>
              <a:t>(Proliferation MCF7, reporter gene assays, tests </a:t>
            </a:r>
            <a:r>
              <a:rPr lang="en-US" sz="1600" i="1" dirty="0"/>
              <a:t>in vivo </a:t>
            </a:r>
            <a:r>
              <a:rPr lang="en-US" sz="1600" dirty="0"/>
              <a:t>…) </a:t>
            </a:r>
            <a:endParaRPr lang="en-US" dirty="0"/>
          </a:p>
        </p:txBody>
      </p:sp>
      <p:sp>
        <p:nvSpPr>
          <p:cNvPr id="9" name="Flèche : droite 8">
            <a:extLst>
              <a:ext uri="{FF2B5EF4-FFF2-40B4-BE49-F238E27FC236}">
                <a16:creationId xmlns:a16="http://schemas.microsoft.com/office/drawing/2014/main" id="{D06984C5-0D14-4B39-9AD8-9FC52E431ED1}"/>
              </a:ext>
            </a:extLst>
          </p:cNvPr>
          <p:cNvSpPr/>
          <p:nvPr/>
        </p:nvSpPr>
        <p:spPr>
          <a:xfrm>
            <a:off x="962527" y="3877263"/>
            <a:ext cx="10266947" cy="703846"/>
          </a:xfrm>
          <a:prstGeom prst="right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Tests </a:t>
            </a:r>
            <a:r>
              <a:rPr lang="en-US" dirty="0" err="1"/>
              <a:t>toxicité</a:t>
            </a:r>
            <a:r>
              <a:rPr lang="en-US" dirty="0"/>
              <a:t> </a:t>
            </a:r>
            <a:r>
              <a:rPr lang="en-US" sz="1600" dirty="0"/>
              <a:t>(</a:t>
            </a:r>
            <a:r>
              <a:rPr lang="en-US" sz="1600" i="1" dirty="0"/>
              <a:t>Daphnia</a:t>
            </a:r>
            <a:r>
              <a:rPr lang="en-US" sz="1600" dirty="0"/>
              <a:t>, </a:t>
            </a:r>
            <a:r>
              <a:rPr lang="en-US" sz="1600" dirty="0" err="1"/>
              <a:t>algues</a:t>
            </a:r>
            <a:r>
              <a:rPr lang="en-US" sz="1600" dirty="0"/>
              <a:t>, </a:t>
            </a:r>
            <a:r>
              <a:rPr lang="en-US" sz="1600" i="1" dirty="0"/>
              <a:t>Gammarus</a:t>
            </a:r>
            <a:r>
              <a:rPr lang="en-US" sz="1600" dirty="0"/>
              <a:t>, </a:t>
            </a:r>
            <a:r>
              <a:rPr lang="en-US" sz="1600" dirty="0" err="1"/>
              <a:t>poisson</a:t>
            </a:r>
            <a:r>
              <a:rPr lang="en-US" sz="1600" dirty="0"/>
              <a:t> …) </a:t>
            </a:r>
            <a:endParaRPr lang="en-US" dirty="0"/>
          </a:p>
        </p:txBody>
      </p:sp>
      <p:sp>
        <p:nvSpPr>
          <p:cNvPr id="10" name="Rectangle : coins arrondis 9">
            <a:extLst>
              <a:ext uri="{FF2B5EF4-FFF2-40B4-BE49-F238E27FC236}">
                <a16:creationId xmlns:a16="http://schemas.microsoft.com/office/drawing/2014/main" id="{CC0A62B6-4D4A-4ABB-BD50-3323B8197B15}"/>
              </a:ext>
            </a:extLst>
          </p:cNvPr>
          <p:cNvSpPr/>
          <p:nvPr/>
        </p:nvSpPr>
        <p:spPr>
          <a:xfrm>
            <a:off x="6295119" y="2582794"/>
            <a:ext cx="1716501" cy="9745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Médicaments</a:t>
            </a:r>
            <a:endParaRPr lang="en-US" dirty="0"/>
          </a:p>
          <a:p>
            <a:pPr algn="ctr"/>
            <a:r>
              <a:rPr lang="en-US" dirty="0" err="1"/>
              <a:t>Nanoparticules</a:t>
            </a:r>
            <a:endParaRPr lang="en-US" dirty="0"/>
          </a:p>
          <a:p>
            <a:pPr algn="ctr"/>
            <a:r>
              <a:rPr lang="en-US" dirty="0"/>
              <a:t>PM</a:t>
            </a:r>
            <a:r>
              <a:rPr lang="en-US" baseline="-25000" dirty="0"/>
              <a:t>2,5 </a:t>
            </a:r>
            <a:r>
              <a:rPr lang="en-US" dirty="0"/>
              <a:t>   </a:t>
            </a:r>
          </a:p>
        </p:txBody>
      </p:sp>
      <p:sp>
        <p:nvSpPr>
          <p:cNvPr id="11" name="Rectangle : coins arrondis 10">
            <a:extLst>
              <a:ext uri="{FF2B5EF4-FFF2-40B4-BE49-F238E27FC236}">
                <a16:creationId xmlns:a16="http://schemas.microsoft.com/office/drawing/2014/main" id="{3E4D736A-C2B1-4965-B903-BC2C8D9E622D}"/>
              </a:ext>
            </a:extLst>
          </p:cNvPr>
          <p:cNvSpPr/>
          <p:nvPr/>
        </p:nvSpPr>
        <p:spPr>
          <a:xfrm>
            <a:off x="7954064" y="2630177"/>
            <a:ext cx="1767673" cy="8555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Microplastiques</a:t>
            </a:r>
            <a:endParaRPr lang="en-US" dirty="0"/>
          </a:p>
          <a:p>
            <a:pPr algn="ctr"/>
            <a:r>
              <a:rPr lang="en-US" dirty="0"/>
              <a:t>PFAS</a:t>
            </a:r>
          </a:p>
          <a:p>
            <a:pPr algn="ctr"/>
            <a:r>
              <a:rPr lang="en-US" dirty="0" err="1"/>
              <a:t>Métabolites</a:t>
            </a:r>
            <a:r>
              <a:rPr lang="en-US" dirty="0"/>
              <a:t>   </a:t>
            </a:r>
          </a:p>
        </p:txBody>
      </p:sp>
      <p:pic>
        <p:nvPicPr>
          <p:cNvPr id="12" name="Picture 8" descr="GC MSD.bmp">
            <a:extLst>
              <a:ext uri="{FF2B5EF4-FFF2-40B4-BE49-F238E27FC236}">
                <a16:creationId xmlns:a16="http://schemas.microsoft.com/office/drawing/2014/main" id="{83674FDE-107E-4EC1-A991-197FB66C63ED}"/>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97853" y="492954"/>
            <a:ext cx="1059016" cy="97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 descr="API-4000.gif">
            <a:extLst>
              <a:ext uri="{FF2B5EF4-FFF2-40B4-BE49-F238E27FC236}">
                <a16:creationId xmlns:a16="http://schemas.microsoft.com/office/drawing/2014/main" id="{1FAE98B0-A3EB-42AD-9A70-95A269135A3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19357" y="783748"/>
            <a:ext cx="1364267" cy="68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Résultat de recherche d'images pour &quot;colonnes chromato remplies&quot;">
            <a:extLst>
              <a:ext uri="{FF2B5EF4-FFF2-40B4-BE49-F238E27FC236}">
                <a16:creationId xmlns:a16="http://schemas.microsoft.com/office/drawing/2014/main" id="{D5598E47-B690-44B8-BB3B-7E036246C8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6200" y="761129"/>
            <a:ext cx="701879" cy="701879"/>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 17" descr="Une image contenant plat, miroir, assiette, verre&#10;&#10;Description générée automatiquement">
            <a:extLst>
              <a:ext uri="{FF2B5EF4-FFF2-40B4-BE49-F238E27FC236}">
                <a16:creationId xmlns:a16="http://schemas.microsoft.com/office/drawing/2014/main" id="{90ECCC23-8331-4890-8F10-039D9153DC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8712" y="800858"/>
            <a:ext cx="782717" cy="578791"/>
          </a:xfrm>
          <a:prstGeom prst="rect">
            <a:avLst/>
          </a:prstGeom>
        </p:spPr>
      </p:pic>
      <p:pic>
        <p:nvPicPr>
          <p:cNvPr id="19" name="Image 18">
            <a:extLst>
              <a:ext uri="{FF2B5EF4-FFF2-40B4-BE49-F238E27FC236}">
                <a16:creationId xmlns:a16="http://schemas.microsoft.com/office/drawing/2014/main" id="{8507B541-75AD-4253-B4D2-D66221563598}"/>
              </a:ext>
            </a:extLst>
          </p:cNvPr>
          <p:cNvPicPr>
            <a:picLocks noChangeAspect="1"/>
          </p:cNvPicPr>
          <p:nvPr/>
        </p:nvPicPr>
        <p:blipFill>
          <a:blip r:embed="rId6"/>
          <a:stretch>
            <a:fillRect/>
          </a:stretch>
        </p:blipFill>
        <p:spPr>
          <a:xfrm>
            <a:off x="703630" y="784698"/>
            <a:ext cx="446042" cy="551057"/>
          </a:xfrm>
          <a:prstGeom prst="rect">
            <a:avLst/>
          </a:prstGeom>
        </p:spPr>
      </p:pic>
      <p:pic>
        <p:nvPicPr>
          <p:cNvPr id="21" name="Image 20" descr="Une image contenant intérieur, appareil, table, camion&#10;&#10;Description générée automatiquement">
            <a:extLst>
              <a:ext uri="{FF2B5EF4-FFF2-40B4-BE49-F238E27FC236}">
                <a16:creationId xmlns:a16="http://schemas.microsoft.com/office/drawing/2014/main" id="{753D0C96-73AF-4EC4-8500-E6050BF6BFE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40173" y="799579"/>
            <a:ext cx="1132491" cy="637026"/>
          </a:xfrm>
          <a:prstGeom prst="rect">
            <a:avLst/>
          </a:prstGeom>
        </p:spPr>
      </p:pic>
      <p:pic>
        <p:nvPicPr>
          <p:cNvPr id="23" name="Image 22" descr="Une image contenant dessin&#10;&#10;Description générée automatiquement">
            <a:extLst>
              <a:ext uri="{FF2B5EF4-FFF2-40B4-BE49-F238E27FC236}">
                <a16:creationId xmlns:a16="http://schemas.microsoft.com/office/drawing/2014/main" id="{AE1F4F9A-8860-41CE-90BE-7D804432ABC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29646" y="6202279"/>
            <a:ext cx="518759" cy="518759"/>
          </a:xfrm>
          <a:prstGeom prst="rect">
            <a:avLst/>
          </a:prstGeom>
        </p:spPr>
      </p:pic>
      <p:pic>
        <p:nvPicPr>
          <p:cNvPr id="25" name="Image 24" descr="Une image contenant dessin&#10;&#10;Description générée automatiquement">
            <a:extLst>
              <a:ext uri="{FF2B5EF4-FFF2-40B4-BE49-F238E27FC236}">
                <a16:creationId xmlns:a16="http://schemas.microsoft.com/office/drawing/2014/main" id="{48279686-EB4D-463D-A596-001215E844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3032" y="6102783"/>
            <a:ext cx="700839" cy="650223"/>
          </a:xfrm>
          <a:prstGeom prst="rect">
            <a:avLst/>
          </a:prstGeom>
        </p:spPr>
      </p:pic>
      <p:pic>
        <p:nvPicPr>
          <p:cNvPr id="1026" name="Picture 2" descr="Résultat de recherche d'images pour &quot;étonné&quot;">
            <a:extLst>
              <a:ext uri="{FF2B5EF4-FFF2-40B4-BE49-F238E27FC236}">
                <a16:creationId xmlns:a16="http://schemas.microsoft.com/office/drawing/2014/main" id="{758F89D5-EF3E-489C-9AA3-0EE908D5696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74180" y="6102783"/>
            <a:ext cx="757987" cy="757987"/>
          </a:xfrm>
          <a:prstGeom prst="rect">
            <a:avLst/>
          </a:prstGeom>
          <a:noFill/>
          <a:extLst>
            <a:ext uri="{909E8E84-426E-40DD-AFC4-6F175D3DCCD1}">
              <a14:hiddenFill xmlns:a14="http://schemas.microsoft.com/office/drawing/2010/main">
                <a:solidFill>
                  <a:srgbClr val="FFFFFF"/>
                </a:solidFill>
              </a14:hiddenFill>
            </a:ext>
          </a:extLst>
        </p:spPr>
      </p:pic>
      <p:pic>
        <p:nvPicPr>
          <p:cNvPr id="29" name="Image 28" descr="Une image contenant signe, dessin&#10;&#10;Description générée automatiquement">
            <a:extLst>
              <a:ext uri="{FF2B5EF4-FFF2-40B4-BE49-F238E27FC236}">
                <a16:creationId xmlns:a16="http://schemas.microsoft.com/office/drawing/2014/main" id="{28A9663A-A00D-408A-96C2-B9D62519B96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37357" y="6010676"/>
            <a:ext cx="849994" cy="849994"/>
          </a:xfrm>
          <a:prstGeom prst="rect">
            <a:avLst/>
          </a:prstGeom>
        </p:spPr>
      </p:pic>
      <p:pic>
        <p:nvPicPr>
          <p:cNvPr id="1024" name="Image 1023" descr="Une image contenant dessin&#10;&#10;Description générée automatiquement">
            <a:extLst>
              <a:ext uri="{FF2B5EF4-FFF2-40B4-BE49-F238E27FC236}">
                <a16:creationId xmlns:a16="http://schemas.microsoft.com/office/drawing/2014/main" id="{5E587ECE-E613-483A-8D99-48B0F5B9CEB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83560" y="6145830"/>
            <a:ext cx="757987" cy="631656"/>
          </a:xfrm>
          <a:prstGeom prst="rect">
            <a:avLst/>
          </a:prstGeom>
        </p:spPr>
      </p:pic>
      <p:pic>
        <p:nvPicPr>
          <p:cNvPr id="1027" name="Image 1026" descr="Une image contenant dessin&#10;&#10;Description générée automatiquement">
            <a:extLst>
              <a:ext uri="{FF2B5EF4-FFF2-40B4-BE49-F238E27FC236}">
                <a16:creationId xmlns:a16="http://schemas.microsoft.com/office/drawing/2014/main" id="{89B2152E-0190-4042-A89D-269197DFE95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1591" y="6187504"/>
            <a:ext cx="822158" cy="616619"/>
          </a:xfrm>
          <a:prstGeom prst="rect">
            <a:avLst/>
          </a:prstGeom>
        </p:spPr>
      </p:pic>
      <p:sp>
        <p:nvSpPr>
          <p:cNvPr id="36" name="Flèche : droite 35">
            <a:extLst>
              <a:ext uri="{FF2B5EF4-FFF2-40B4-BE49-F238E27FC236}">
                <a16:creationId xmlns:a16="http://schemas.microsoft.com/office/drawing/2014/main" id="{E74DDE82-989E-44B4-A0F5-0E468726ADD4}"/>
              </a:ext>
            </a:extLst>
          </p:cNvPr>
          <p:cNvSpPr/>
          <p:nvPr/>
        </p:nvSpPr>
        <p:spPr>
          <a:xfrm>
            <a:off x="4745904" y="5518162"/>
            <a:ext cx="6497476" cy="703846"/>
          </a:xfrm>
          <a:prstGeom prst="rightArrow">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Épidemiologie</a:t>
            </a:r>
            <a:r>
              <a:rPr lang="en-US" dirty="0"/>
              <a:t>, </a:t>
            </a:r>
            <a:r>
              <a:rPr lang="en-US" dirty="0" err="1"/>
              <a:t>évaluation</a:t>
            </a:r>
            <a:r>
              <a:rPr lang="en-US" dirty="0"/>
              <a:t> des </a:t>
            </a:r>
            <a:r>
              <a:rPr lang="en-US" dirty="0" err="1"/>
              <a:t>risques</a:t>
            </a:r>
            <a:r>
              <a:rPr lang="en-US" dirty="0"/>
              <a:t>, exposome …</a:t>
            </a:r>
            <a:r>
              <a:rPr lang="en-US" sz="1600" dirty="0"/>
              <a:t> </a:t>
            </a:r>
            <a:endParaRPr lang="en-US" dirty="0"/>
          </a:p>
        </p:txBody>
      </p:sp>
      <p:sp>
        <p:nvSpPr>
          <p:cNvPr id="1028" name="ZoneTexte 1027">
            <a:extLst>
              <a:ext uri="{FF2B5EF4-FFF2-40B4-BE49-F238E27FC236}">
                <a16:creationId xmlns:a16="http://schemas.microsoft.com/office/drawing/2014/main" id="{3A59A7C5-2540-4CCE-AA22-D5F5A0F01B2E}"/>
              </a:ext>
            </a:extLst>
          </p:cNvPr>
          <p:cNvSpPr txBox="1"/>
          <p:nvPr/>
        </p:nvSpPr>
        <p:spPr>
          <a:xfrm>
            <a:off x="1230934" y="1850840"/>
            <a:ext cx="8762848" cy="461665"/>
          </a:xfrm>
          <a:prstGeom prst="rect">
            <a:avLst/>
          </a:prstGeom>
          <a:noFill/>
        </p:spPr>
        <p:txBody>
          <a:bodyPr wrap="none" rtlCol="0">
            <a:spAutoFit/>
          </a:bodyPr>
          <a:lstStyle/>
          <a:p>
            <a:r>
              <a:rPr lang="en-US" sz="2400" dirty="0"/>
              <a:t>70’s		80’s		        00’s		</a:t>
            </a:r>
            <a:r>
              <a:rPr lang="en-US" sz="2400" dirty="0" err="1"/>
              <a:t>Maintenant</a:t>
            </a:r>
            <a:r>
              <a:rPr lang="en-US" sz="2400" dirty="0"/>
              <a:t>   …….</a:t>
            </a:r>
          </a:p>
        </p:txBody>
      </p:sp>
      <p:pic>
        <p:nvPicPr>
          <p:cNvPr id="1030" name="Image 1029" descr="Une image contenant intérieur, table, compteur, assis&#10;&#10;Description générée automatiquement">
            <a:extLst>
              <a:ext uri="{FF2B5EF4-FFF2-40B4-BE49-F238E27FC236}">
                <a16:creationId xmlns:a16="http://schemas.microsoft.com/office/drawing/2014/main" id="{168329E1-9C4E-4E98-B559-BAFDF9DA9D7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24279" y="1579346"/>
            <a:ext cx="912319" cy="456160"/>
          </a:xfrm>
          <a:prstGeom prst="rect">
            <a:avLst/>
          </a:prstGeom>
        </p:spPr>
      </p:pic>
      <p:pic>
        <p:nvPicPr>
          <p:cNvPr id="1033" name="Image 1032">
            <a:extLst>
              <a:ext uri="{FF2B5EF4-FFF2-40B4-BE49-F238E27FC236}">
                <a16:creationId xmlns:a16="http://schemas.microsoft.com/office/drawing/2014/main" id="{E82ACD48-7C37-4F02-A99D-A77098511B0F}"/>
              </a:ext>
            </a:extLst>
          </p:cNvPr>
          <p:cNvPicPr>
            <a:picLocks noChangeAspect="1"/>
          </p:cNvPicPr>
          <p:nvPr/>
        </p:nvPicPr>
        <p:blipFill>
          <a:blip r:embed="rId15"/>
          <a:stretch>
            <a:fillRect/>
          </a:stretch>
        </p:blipFill>
        <p:spPr>
          <a:xfrm>
            <a:off x="3888281" y="1579346"/>
            <a:ext cx="702747" cy="517360"/>
          </a:xfrm>
          <a:prstGeom prst="rect">
            <a:avLst/>
          </a:prstGeom>
        </p:spPr>
      </p:pic>
      <p:pic>
        <p:nvPicPr>
          <p:cNvPr id="1035" name="Image 1034" descr="Une image contenant intérieur, table, assis, métal&#10;&#10;Description générée automatiquement">
            <a:extLst>
              <a:ext uri="{FF2B5EF4-FFF2-40B4-BE49-F238E27FC236}">
                <a16:creationId xmlns:a16="http://schemas.microsoft.com/office/drawing/2014/main" id="{0765A27B-157F-4149-A319-C23012CB375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095999" y="1567225"/>
            <a:ext cx="364158" cy="559893"/>
          </a:xfrm>
          <a:prstGeom prst="rect">
            <a:avLst/>
          </a:prstGeom>
        </p:spPr>
      </p:pic>
      <p:sp>
        <p:nvSpPr>
          <p:cNvPr id="28" name="Rectangle : coins arrondis 27">
            <a:extLst>
              <a:ext uri="{FF2B5EF4-FFF2-40B4-BE49-F238E27FC236}">
                <a16:creationId xmlns:a16="http://schemas.microsoft.com/office/drawing/2014/main" id="{531DBBD1-C609-47FE-9800-0DF4B21FBA07}"/>
              </a:ext>
            </a:extLst>
          </p:cNvPr>
          <p:cNvSpPr/>
          <p:nvPr/>
        </p:nvSpPr>
        <p:spPr>
          <a:xfrm>
            <a:off x="9721737" y="2690039"/>
            <a:ext cx="1574132" cy="703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Suivants</a:t>
            </a:r>
            <a:r>
              <a:rPr lang="en-US" dirty="0"/>
              <a:t> ????….   </a:t>
            </a:r>
          </a:p>
        </p:txBody>
      </p:sp>
      <p:sp>
        <p:nvSpPr>
          <p:cNvPr id="30" name="ZoneTexte 29">
            <a:extLst>
              <a:ext uri="{FF2B5EF4-FFF2-40B4-BE49-F238E27FC236}">
                <a16:creationId xmlns:a16="http://schemas.microsoft.com/office/drawing/2014/main" id="{121B7125-8DAF-9229-D644-87DC057D988A}"/>
              </a:ext>
            </a:extLst>
          </p:cNvPr>
          <p:cNvSpPr txBox="1"/>
          <p:nvPr/>
        </p:nvSpPr>
        <p:spPr>
          <a:xfrm>
            <a:off x="893956" y="16141"/>
            <a:ext cx="9159559" cy="523220"/>
          </a:xfrm>
          <a:prstGeom prst="rect">
            <a:avLst/>
          </a:prstGeom>
          <a:noFill/>
        </p:spPr>
        <p:txBody>
          <a:bodyPr wrap="none" rtlCol="0">
            <a:spAutoFit/>
          </a:bodyPr>
          <a:lstStyle/>
          <a:p>
            <a:r>
              <a:rPr lang="en-US" sz="2800" dirty="0" err="1"/>
              <a:t>Progrès</a:t>
            </a:r>
            <a:r>
              <a:rPr lang="en-US" sz="2800" dirty="0"/>
              <a:t> </a:t>
            </a:r>
            <a:r>
              <a:rPr lang="en-US" sz="2800" dirty="0" err="1"/>
              <a:t>analytiques</a:t>
            </a:r>
            <a:r>
              <a:rPr lang="en-US" sz="2800" dirty="0"/>
              <a:t> </a:t>
            </a:r>
            <a:r>
              <a:rPr lang="en-US" sz="2800" dirty="0" err="1"/>
              <a:t>impressionnants</a:t>
            </a:r>
            <a:r>
              <a:rPr lang="en-US" sz="2800" dirty="0"/>
              <a:t>…………..forte </a:t>
            </a:r>
            <a:r>
              <a:rPr lang="en-US" sz="2800" dirty="0" err="1"/>
              <a:t>inquiétude</a:t>
            </a:r>
            <a:r>
              <a:rPr lang="en-US" sz="2800" dirty="0"/>
              <a:t> </a:t>
            </a:r>
          </a:p>
        </p:txBody>
      </p:sp>
    </p:spTree>
    <p:extLst>
      <p:ext uri="{BB962C8B-B14F-4D97-AF65-F5344CB8AC3E}">
        <p14:creationId xmlns:p14="http://schemas.microsoft.com/office/powerpoint/2010/main" val="77783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204;p10" descr="Chimie">
            <a:extLst>
              <a:ext uri="{FF2B5EF4-FFF2-40B4-BE49-F238E27FC236}">
                <a16:creationId xmlns:a16="http://schemas.microsoft.com/office/drawing/2014/main" id="{EF5733C9-661A-C964-210C-3269E8B1831D}"/>
              </a:ext>
            </a:extLst>
          </p:cNvPr>
          <p:cNvPicPr preferRelativeResize="0"/>
          <p:nvPr/>
        </p:nvPicPr>
        <p:blipFill rotWithShape="1">
          <a:blip r:embed="rId2">
            <a:alphaModFix/>
          </a:blip>
          <a:srcRect/>
          <a:stretch/>
        </p:blipFill>
        <p:spPr>
          <a:xfrm>
            <a:off x="8818629" y="5428495"/>
            <a:ext cx="1057275" cy="1412875"/>
          </a:xfrm>
          <a:prstGeom prst="rect">
            <a:avLst/>
          </a:prstGeom>
          <a:noFill/>
          <a:ln>
            <a:noFill/>
          </a:ln>
        </p:spPr>
      </p:pic>
      <p:sp>
        <p:nvSpPr>
          <p:cNvPr id="4" name="Google Shape;206;p10">
            <a:extLst>
              <a:ext uri="{FF2B5EF4-FFF2-40B4-BE49-F238E27FC236}">
                <a16:creationId xmlns:a16="http://schemas.microsoft.com/office/drawing/2014/main" id="{AF959F82-29E9-7EE6-E4CA-F6557971CC09}"/>
              </a:ext>
            </a:extLst>
          </p:cNvPr>
          <p:cNvSpPr txBox="1"/>
          <p:nvPr/>
        </p:nvSpPr>
        <p:spPr>
          <a:xfrm>
            <a:off x="2139384" y="1789204"/>
            <a:ext cx="1449388" cy="4619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Pesticides</a:t>
            </a:r>
            <a:endParaRPr dirty="0"/>
          </a:p>
        </p:txBody>
      </p:sp>
      <p:sp>
        <p:nvSpPr>
          <p:cNvPr id="5" name="Google Shape;207;p10">
            <a:extLst>
              <a:ext uri="{FF2B5EF4-FFF2-40B4-BE49-F238E27FC236}">
                <a16:creationId xmlns:a16="http://schemas.microsoft.com/office/drawing/2014/main" id="{61C7757C-E916-FB74-7E0C-720FEF2D3D22}"/>
              </a:ext>
            </a:extLst>
          </p:cNvPr>
          <p:cNvSpPr txBox="1"/>
          <p:nvPr/>
        </p:nvSpPr>
        <p:spPr>
          <a:xfrm>
            <a:off x="4031007" y="1660164"/>
            <a:ext cx="173387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Plastifiants</a:t>
            </a:r>
            <a:endParaRPr dirty="0"/>
          </a:p>
        </p:txBody>
      </p:sp>
      <p:sp>
        <p:nvSpPr>
          <p:cNvPr id="6" name="Google Shape;208;p10">
            <a:extLst>
              <a:ext uri="{FF2B5EF4-FFF2-40B4-BE49-F238E27FC236}">
                <a16:creationId xmlns:a16="http://schemas.microsoft.com/office/drawing/2014/main" id="{783542D8-B7D2-10F4-C394-066C72545E7F}"/>
              </a:ext>
            </a:extLst>
          </p:cNvPr>
          <p:cNvSpPr txBox="1"/>
          <p:nvPr/>
        </p:nvSpPr>
        <p:spPr>
          <a:xfrm>
            <a:off x="7732836" y="1865615"/>
            <a:ext cx="228601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Médicaments</a:t>
            </a:r>
            <a:endParaRPr dirty="0"/>
          </a:p>
        </p:txBody>
      </p:sp>
      <p:sp>
        <p:nvSpPr>
          <p:cNvPr id="7" name="Google Shape;209;p10">
            <a:extLst>
              <a:ext uri="{FF2B5EF4-FFF2-40B4-BE49-F238E27FC236}">
                <a16:creationId xmlns:a16="http://schemas.microsoft.com/office/drawing/2014/main" id="{03F623DB-7072-7EBF-7D1C-87BC1EB32F4E}"/>
              </a:ext>
            </a:extLst>
          </p:cNvPr>
          <p:cNvSpPr txBox="1"/>
          <p:nvPr/>
        </p:nvSpPr>
        <p:spPr>
          <a:xfrm>
            <a:off x="8124692" y="2788985"/>
            <a:ext cx="3087577"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Produits de santé corporelle</a:t>
            </a:r>
            <a:endParaRPr dirty="0"/>
          </a:p>
        </p:txBody>
      </p:sp>
      <p:sp>
        <p:nvSpPr>
          <p:cNvPr id="8" name="Google Shape;210;p10">
            <a:extLst>
              <a:ext uri="{FF2B5EF4-FFF2-40B4-BE49-F238E27FC236}">
                <a16:creationId xmlns:a16="http://schemas.microsoft.com/office/drawing/2014/main" id="{F2501D3B-BF21-935E-174E-0323AC0929B0}"/>
              </a:ext>
            </a:extLst>
          </p:cNvPr>
          <p:cNvSpPr txBox="1"/>
          <p:nvPr/>
        </p:nvSpPr>
        <p:spPr>
          <a:xfrm>
            <a:off x="8875841" y="3800134"/>
            <a:ext cx="126252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Solvants</a:t>
            </a:r>
            <a:endParaRPr dirty="0"/>
          </a:p>
        </p:txBody>
      </p:sp>
      <p:sp>
        <p:nvSpPr>
          <p:cNvPr id="9" name="Google Shape;211;p10">
            <a:extLst>
              <a:ext uri="{FF2B5EF4-FFF2-40B4-BE49-F238E27FC236}">
                <a16:creationId xmlns:a16="http://schemas.microsoft.com/office/drawing/2014/main" id="{D08740E7-3642-C207-BC24-2D98823E477C}"/>
              </a:ext>
            </a:extLst>
          </p:cNvPr>
          <p:cNvSpPr txBox="1"/>
          <p:nvPr/>
        </p:nvSpPr>
        <p:spPr>
          <a:xfrm>
            <a:off x="8195382" y="4474729"/>
            <a:ext cx="213771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Hydrocarbures</a:t>
            </a:r>
            <a:endParaRPr dirty="0"/>
          </a:p>
        </p:txBody>
      </p:sp>
      <p:sp>
        <p:nvSpPr>
          <p:cNvPr id="10" name="Google Shape;212;p10">
            <a:extLst>
              <a:ext uri="{FF2B5EF4-FFF2-40B4-BE49-F238E27FC236}">
                <a16:creationId xmlns:a16="http://schemas.microsoft.com/office/drawing/2014/main" id="{BAD66A76-2B2D-A232-B7C7-BFA521963886}"/>
              </a:ext>
            </a:extLst>
          </p:cNvPr>
          <p:cNvSpPr txBox="1"/>
          <p:nvPr/>
        </p:nvSpPr>
        <p:spPr>
          <a:xfrm>
            <a:off x="1821953" y="2417092"/>
            <a:ext cx="164393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Détergents</a:t>
            </a:r>
            <a:endParaRPr dirty="0"/>
          </a:p>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Biocides</a:t>
            </a:r>
            <a:endParaRPr sz="2400" b="1" dirty="0">
              <a:solidFill>
                <a:srgbClr val="002060"/>
              </a:solidFill>
              <a:latin typeface="Calibri"/>
              <a:ea typeface="Calibri"/>
              <a:cs typeface="Calibri"/>
              <a:sym typeface="Calibri"/>
            </a:endParaRPr>
          </a:p>
        </p:txBody>
      </p:sp>
      <p:sp>
        <p:nvSpPr>
          <p:cNvPr id="11" name="Google Shape;213;p10">
            <a:extLst>
              <a:ext uri="{FF2B5EF4-FFF2-40B4-BE49-F238E27FC236}">
                <a16:creationId xmlns:a16="http://schemas.microsoft.com/office/drawing/2014/main" id="{DFADF66C-26B6-B25B-2776-29D32C8E7F19}"/>
              </a:ext>
            </a:extLst>
          </p:cNvPr>
          <p:cNvSpPr txBox="1"/>
          <p:nvPr/>
        </p:nvSpPr>
        <p:spPr>
          <a:xfrm>
            <a:off x="2156285" y="3602954"/>
            <a:ext cx="1258759"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Métaux</a:t>
            </a:r>
            <a:endParaRPr dirty="0"/>
          </a:p>
        </p:txBody>
      </p:sp>
      <p:pic>
        <p:nvPicPr>
          <p:cNvPr id="12" name="Google Shape;214;p10" descr="image45">
            <a:extLst>
              <a:ext uri="{FF2B5EF4-FFF2-40B4-BE49-F238E27FC236}">
                <a16:creationId xmlns:a16="http://schemas.microsoft.com/office/drawing/2014/main" id="{42DE3507-3FAF-BA82-6886-C06182827164}"/>
              </a:ext>
            </a:extLst>
          </p:cNvPr>
          <p:cNvPicPr preferRelativeResize="0"/>
          <p:nvPr/>
        </p:nvPicPr>
        <p:blipFill rotWithShape="1">
          <a:blip r:embed="rId3">
            <a:alphaModFix/>
          </a:blip>
          <a:srcRect/>
          <a:stretch/>
        </p:blipFill>
        <p:spPr>
          <a:xfrm>
            <a:off x="4125232" y="870856"/>
            <a:ext cx="1258887" cy="763588"/>
          </a:xfrm>
          <a:prstGeom prst="rect">
            <a:avLst/>
          </a:prstGeom>
          <a:noFill/>
          <a:ln>
            <a:noFill/>
          </a:ln>
        </p:spPr>
      </p:pic>
      <p:pic>
        <p:nvPicPr>
          <p:cNvPr id="13" name="Google Shape;215;p10" descr="produits detergents">
            <a:extLst>
              <a:ext uri="{FF2B5EF4-FFF2-40B4-BE49-F238E27FC236}">
                <a16:creationId xmlns:a16="http://schemas.microsoft.com/office/drawing/2014/main" id="{2B8FCF4B-B350-FDCF-CA57-881DF7B13C85}"/>
              </a:ext>
            </a:extLst>
          </p:cNvPr>
          <p:cNvPicPr preferRelativeResize="0"/>
          <p:nvPr/>
        </p:nvPicPr>
        <p:blipFill rotWithShape="1">
          <a:blip r:embed="rId4">
            <a:alphaModFix/>
          </a:blip>
          <a:srcRect/>
          <a:stretch/>
        </p:blipFill>
        <p:spPr>
          <a:xfrm>
            <a:off x="634466" y="2096448"/>
            <a:ext cx="1041400" cy="1243013"/>
          </a:xfrm>
          <a:prstGeom prst="rect">
            <a:avLst/>
          </a:prstGeom>
          <a:noFill/>
          <a:ln>
            <a:noFill/>
          </a:ln>
        </p:spPr>
      </p:pic>
      <p:pic>
        <p:nvPicPr>
          <p:cNvPr id="14" name="Google Shape;216;p10" descr="containment_l">
            <a:extLst>
              <a:ext uri="{FF2B5EF4-FFF2-40B4-BE49-F238E27FC236}">
                <a16:creationId xmlns:a16="http://schemas.microsoft.com/office/drawing/2014/main" id="{69BF088C-7E6D-4D1C-1D05-CC973A015CE0}"/>
              </a:ext>
            </a:extLst>
          </p:cNvPr>
          <p:cNvPicPr preferRelativeResize="0"/>
          <p:nvPr/>
        </p:nvPicPr>
        <p:blipFill rotWithShape="1">
          <a:blip r:embed="rId5">
            <a:alphaModFix/>
          </a:blip>
          <a:srcRect/>
          <a:stretch/>
        </p:blipFill>
        <p:spPr>
          <a:xfrm>
            <a:off x="10178720" y="4860925"/>
            <a:ext cx="1731962" cy="1130300"/>
          </a:xfrm>
          <a:prstGeom prst="rect">
            <a:avLst/>
          </a:prstGeom>
          <a:noFill/>
          <a:ln>
            <a:noFill/>
          </a:ln>
        </p:spPr>
      </p:pic>
      <p:pic>
        <p:nvPicPr>
          <p:cNvPr id="15" name="Google Shape;217;p10" descr="chfa_03_img0699">
            <a:extLst>
              <a:ext uri="{FF2B5EF4-FFF2-40B4-BE49-F238E27FC236}">
                <a16:creationId xmlns:a16="http://schemas.microsoft.com/office/drawing/2014/main" id="{D9529406-4C24-5B3C-96DC-0ACDE50C570E}"/>
              </a:ext>
            </a:extLst>
          </p:cNvPr>
          <p:cNvPicPr preferRelativeResize="0"/>
          <p:nvPr/>
        </p:nvPicPr>
        <p:blipFill rotWithShape="1">
          <a:blip r:embed="rId6">
            <a:alphaModFix/>
          </a:blip>
          <a:srcRect/>
          <a:stretch/>
        </p:blipFill>
        <p:spPr>
          <a:xfrm>
            <a:off x="2156285" y="973264"/>
            <a:ext cx="1457404" cy="870858"/>
          </a:xfrm>
          <a:prstGeom prst="rect">
            <a:avLst/>
          </a:prstGeom>
          <a:noFill/>
          <a:ln>
            <a:noFill/>
          </a:ln>
        </p:spPr>
      </p:pic>
      <p:pic>
        <p:nvPicPr>
          <p:cNvPr id="16" name="Google Shape;218;p10" descr="p01i01">
            <a:extLst>
              <a:ext uri="{FF2B5EF4-FFF2-40B4-BE49-F238E27FC236}">
                <a16:creationId xmlns:a16="http://schemas.microsoft.com/office/drawing/2014/main" id="{300FB054-708C-54BF-C496-4A2558DDCEAA}"/>
              </a:ext>
            </a:extLst>
          </p:cNvPr>
          <p:cNvPicPr preferRelativeResize="0"/>
          <p:nvPr/>
        </p:nvPicPr>
        <p:blipFill rotWithShape="1">
          <a:blip r:embed="rId7">
            <a:alphaModFix/>
          </a:blip>
          <a:srcRect/>
          <a:stretch/>
        </p:blipFill>
        <p:spPr>
          <a:xfrm>
            <a:off x="502840" y="3448875"/>
            <a:ext cx="1547813" cy="1316037"/>
          </a:xfrm>
          <a:prstGeom prst="rect">
            <a:avLst/>
          </a:prstGeom>
          <a:noFill/>
          <a:ln>
            <a:noFill/>
          </a:ln>
        </p:spPr>
      </p:pic>
      <p:pic>
        <p:nvPicPr>
          <p:cNvPr id="17" name="Google Shape;219;p10" descr="fielding">
            <a:extLst>
              <a:ext uri="{FF2B5EF4-FFF2-40B4-BE49-F238E27FC236}">
                <a16:creationId xmlns:a16="http://schemas.microsoft.com/office/drawing/2014/main" id="{EBBA9F24-328B-2FFB-1FC6-22A04755A331}"/>
              </a:ext>
            </a:extLst>
          </p:cNvPr>
          <p:cNvPicPr preferRelativeResize="0"/>
          <p:nvPr/>
        </p:nvPicPr>
        <p:blipFill rotWithShape="1">
          <a:blip r:embed="rId8">
            <a:alphaModFix/>
          </a:blip>
          <a:srcRect/>
          <a:stretch/>
        </p:blipFill>
        <p:spPr>
          <a:xfrm>
            <a:off x="10229581" y="3345103"/>
            <a:ext cx="1547812" cy="1150938"/>
          </a:xfrm>
          <a:prstGeom prst="rect">
            <a:avLst/>
          </a:prstGeom>
          <a:noFill/>
          <a:ln>
            <a:noFill/>
          </a:ln>
        </p:spPr>
      </p:pic>
      <p:pic>
        <p:nvPicPr>
          <p:cNvPr id="18" name="Google Shape;220;p10" descr="cosmeto_fluides">
            <a:extLst>
              <a:ext uri="{FF2B5EF4-FFF2-40B4-BE49-F238E27FC236}">
                <a16:creationId xmlns:a16="http://schemas.microsoft.com/office/drawing/2014/main" id="{9D0CE94A-9653-F858-18F0-E3E96AF21725}"/>
              </a:ext>
            </a:extLst>
          </p:cNvPr>
          <p:cNvPicPr preferRelativeResize="0"/>
          <p:nvPr/>
        </p:nvPicPr>
        <p:blipFill rotWithShape="1">
          <a:blip r:embed="rId9">
            <a:alphaModFix/>
          </a:blip>
          <a:srcRect/>
          <a:stretch/>
        </p:blipFill>
        <p:spPr>
          <a:xfrm>
            <a:off x="10221054" y="1774491"/>
            <a:ext cx="1403350" cy="1130300"/>
          </a:xfrm>
          <a:prstGeom prst="rect">
            <a:avLst/>
          </a:prstGeom>
          <a:noFill/>
          <a:ln>
            <a:noFill/>
          </a:ln>
        </p:spPr>
      </p:pic>
      <p:pic>
        <p:nvPicPr>
          <p:cNvPr id="19" name="Google Shape;221;p10" descr="medicaments">
            <a:extLst>
              <a:ext uri="{FF2B5EF4-FFF2-40B4-BE49-F238E27FC236}">
                <a16:creationId xmlns:a16="http://schemas.microsoft.com/office/drawing/2014/main" id="{E97F9365-E527-BADB-01BF-AF1A585E6FA0}"/>
              </a:ext>
            </a:extLst>
          </p:cNvPr>
          <p:cNvPicPr preferRelativeResize="0"/>
          <p:nvPr/>
        </p:nvPicPr>
        <p:blipFill rotWithShape="1">
          <a:blip r:embed="rId10">
            <a:alphaModFix/>
          </a:blip>
          <a:srcRect/>
          <a:stretch/>
        </p:blipFill>
        <p:spPr>
          <a:xfrm>
            <a:off x="8429584" y="893194"/>
            <a:ext cx="1476375" cy="1008063"/>
          </a:xfrm>
          <a:prstGeom prst="rect">
            <a:avLst/>
          </a:prstGeom>
          <a:noFill/>
          <a:ln>
            <a:noFill/>
          </a:ln>
        </p:spPr>
      </p:pic>
      <p:sp>
        <p:nvSpPr>
          <p:cNvPr id="20" name="Google Shape;222;p10">
            <a:extLst>
              <a:ext uri="{FF2B5EF4-FFF2-40B4-BE49-F238E27FC236}">
                <a16:creationId xmlns:a16="http://schemas.microsoft.com/office/drawing/2014/main" id="{478A7F4C-DE10-D5B3-1DB0-D7F2524ECB6C}"/>
              </a:ext>
            </a:extLst>
          </p:cNvPr>
          <p:cNvSpPr txBox="1"/>
          <p:nvPr/>
        </p:nvSpPr>
        <p:spPr>
          <a:xfrm>
            <a:off x="959727" y="4753071"/>
            <a:ext cx="2181852"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Nanoparticules</a:t>
            </a:r>
            <a:endParaRPr dirty="0"/>
          </a:p>
        </p:txBody>
      </p:sp>
      <p:pic>
        <p:nvPicPr>
          <p:cNvPr id="21" name="Google Shape;223;p10">
            <a:extLst>
              <a:ext uri="{FF2B5EF4-FFF2-40B4-BE49-F238E27FC236}">
                <a16:creationId xmlns:a16="http://schemas.microsoft.com/office/drawing/2014/main" id="{31C33589-6D52-7AC1-26C2-0F0E3505EFB2}"/>
              </a:ext>
            </a:extLst>
          </p:cNvPr>
          <p:cNvPicPr preferRelativeResize="0"/>
          <p:nvPr/>
        </p:nvPicPr>
        <p:blipFill rotWithShape="1">
          <a:blip r:embed="rId11">
            <a:alphaModFix/>
          </a:blip>
          <a:srcRect/>
          <a:stretch/>
        </p:blipFill>
        <p:spPr>
          <a:xfrm>
            <a:off x="390220" y="5214076"/>
            <a:ext cx="798513" cy="1196975"/>
          </a:xfrm>
          <a:prstGeom prst="rect">
            <a:avLst/>
          </a:prstGeom>
          <a:noFill/>
          <a:ln>
            <a:noFill/>
          </a:ln>
        </p:spPr>
      </p:pic>
      <p:sp>
        <p:nvSpPr>
          <p:cNvPr id="22" name="Google Shape;224;p10">
            <a:extLst>
              <a:ext uri="{FF2B5EF4-FFF2-40B4-BE49-F238E27FC236}">
                <a16:creationId xmlns:a16="http://schemas.microsoft.com/office/drawing/2014/main" id="{1775717D-43C1-B0B5-327A-F0D20B8463A9}"/>
              </a:ext>
            </a:extLst>
          </p:cNvPr>
          <p:cNvSpPr txBox="1"/>
          <p:nvPr/>
        </p:nvSpPr>
        <p:spPr>
          <a:xfrm>
            <a:off x="7883151" y="5147215"/>
            <a:ext cx="2109950" cy="830956"/>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rPr>
              <a:t>Intermédiaires de synthèse</a:t>
            </a:r>
            <a:endParaRPr sz="2400" b="1" dirty="0">
              <a:solidFill>
                <a:srgbClr val="002060"/>
              </a:solidFill>
              <a:latin typeface="Calibri"/>
              <a:ea typeface="Calibri"/>
              <a:cs typeface="Calibri"/>
              <a:sym typeface="Calibri"/>
            </a:endParaRPr>
          </a:p>
        </p:txBody>
      </p:sp>
      <p:pic>
        <p:nvPicPr>
          <p:cNvPr id="23" name="Google Shape;225;p10" descr="chlore.jpg">
            <a:extLst>
              <a:ext uri="{FF2B5EF4-FFF2-40B4-BE49-F238E27FC236}">
                <a16:creationId xmlns:a16="http://schemas.microsoft.com/office/drawing/2014/main" id="{541FB226-367E-89D6-C525-20B62DBFF2B7}"/>
              </a:ext>
            </a:extLst>
          </p:cNvPr>
          <p:cNvPicPr preferRelativeResize="0"/>
          <p:nvPr/>
        </p:nvPicPr>
        <p:blipFill rotWithShape="1">
          <a:blip r:embed="rId12">
            <a:alphaModFix/>
          </a:blip>
          <a:srcRect/>
          <a:stretch/>
        </p:blipFill>
        <p:spPr>
          <a:xfrm>
            <a:off x="1503801" y="5812563"/>
            <a:ext cx="885825" cy="836613"/>
          </a:xfrm>
          <a:prstGeom prst="rect">
            <a:avLst/>
          </a:prstGeom>
          <a:noFill/>
          <a:ln>
            <a:noFill/>
          </a:ln>
        </p:spPr>
      </p:pic>
      <p:sp>
        <p:nvSpPr>
          <p:cNvPr id="24" name="Google Shape;226;p10">
            <a:extLst>
              <a:ext uri="{FF2B5EF4-FFF2-40B4-BE49-F238E27FC236}">
                <a16:creationId xmlns:a16="http://schemas.microsoft.com/office/drawing/2014/main" id="{C4FF6677-C055-2C1A-3B8E-4D22759CF85B}"/>
              </a:ext>
            </a:extLst>
          </p:cNvPr>
          <p:cNvSpPr txBox="1"/>
          <p:nvPr/>
        </p:nvSpPr>
        <p:spPr>
          <a:xfrm>
            <a:off x="1716638" y="5214076"/>
            <a:ext cx="2232025"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Sous-produits</a:t>
            </a:r>
            <a:endParaRPr dirty="0"/>
          </a:p>
        </p:txBody>
      </p:sp>
      <p:sp>
        <p:nvSpPr>
          <p:cNvPr id="25" name="Google Shape;227;p10">
            <a:extLst>
              <a:ext uri="{FF2B5EF4-FFF2-40B4-BE49-F238E27FC236}">
                <a16:creationId xmlns:a16="http://schemas.microsoft.com/office/drawing/2014/main" id="{FC4006E8-5AC7-C23D-927A-F0760EB637E2}"/>
              </a:ext>
            </a:extLst>
          </p:cNvPr>
          <p:cNvSpPr txBox="1"/>
          <p:nvPr/>
        </p:nvSpPr>
        <p:spPr>
          <a:xfrm>
            <a:off x="4031007" y="2692179"/>
            <a:ext cx="3603275" cy="1569620"/>
          </a:xfrm>
          <a:prstGeom prst="rect">
            <a:avLst/>
          </a:prstGeom>
          <a:solidFill>
            <a:schemeClr val="accent2"/>
          </a:solidFill>
          <a:ln w="19050" cap="flat" cmpd="sng">
            <a:solidFill>
              <a:schemeClr val="lt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b="1" u="sng" dirty="0">
                <a:solidFill>
                  <a:schemeClr val="lt1"/>
                </a:solidFill>
                <a:latin typeface="Calibri"/>
                <a:ea typeface="Calibri"/>
                <a:cs typeface="Calibri"/>
                <a:sym typeface="Calibri"/>
              </a:rPr>
              <a:t>Quel effets toxiques combinés et quels risques pour les mélanges de polluants chimiques ?? </a:t>
            </a:r>
            <a:endParaRPr dirty="0"/>
          </a:p>
        </p:txBody>
      </p:sp>
      <p:pic>
        <p:nvPicPr>
          <p:cNvPr id="26" name="Google Shape;228;p10" descr="http://3.bp.blogspot.com/-hbvu_t8k7p0/Tzw8TxSLgxI/AAAAAAAABck/-deK-PR1ywg/s1600/radon.jpg">
            <a:extLst>
              <a:ext uri="{FF2B5EF4-FFF2-40B4-BE49-F238E27FC236}">
                <a16:creationId xmlns:a16="http://schemas.microsoft.com/office/drawing/2014/main" id="{A8AEF5E5-4C6D-1F07-0E45-8A2D394FDD34}"/>
              </a:ext>
            </a:extLst>
          </p:cNvPr>
          <p:cNvPicPr preferRelativeResize="0"/>
          <p:nvPr/>
        </p:nvPicPr>
        <p:blipFill rotWithShape="1">
          <a:blip r:embed="rId13">
            <a:alphaModFix/>
          </a:blip>
          <a:srcRect/>
          <a:stretch/>
        </p:blipFill>
        <p:spPr>
          <a:xfrm>
            <a:off x="6769066" y="5761038"/>
            <a:ext cx="1069975" cy="1069975"/>
          </a:xfrm>
          <a:prstGeom prst="rect">
            <a:avLst/>
          </a:prstGeom>
          <a:noFill/>
          <a:ln>
            <a:noFill/>
          </a:ln>
        </p:spPr>
      </p:pic>
      <p:sp>
        <p:nvSpPr>
          <p:cNvPr id="27" name="Google Shape;229;p10">
            <a:extLst>
              <a:ext uri="{FF2B5EF4-FFF2-40B4-BE49-F238E27FC236}">
                <a16:creationId xmlns:a16="http://schemas.microsoft.com/office/drawing/2014/main" id="{CD09B952-0DEF-4A95-1C70-8DC74961AF9B}"/>
              </a:ext>
            </a:extLst>
          </p:cNvPr>
          <p:cNvSpPr txBox="1"/>
          <p:nvPr/>
        </p:nvSpPr>
        <p:spPr>
          <a:xfrm>
            <a:off x="6471914" y="4939937"/>
            <a:ext cx="154765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Radio-</a:t>
            </a:r>
          </a:p>
          <a:p>
            <a:pPr marL="0" marR="0" lvl="0" indent="0" algn="ctr"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éléments</a:t>
            </a:r>
            <a:endParaRPr dirty="0"/>
          </a:p>
        </p:txBody>
      </p:sp>
      <p:sp>
        <p:nvSpPr>
          <p:cNvPr id="28" name="Google Shape;230;p10">
            <a:extLst>
              <a:ext uri="{FF2B5EF4-FFF2-40B4-BE49-F238E27FC236}">
                <a16:creationId xmlns:a16="http://schemas.microsoft.com/office/drawing/2014/main" id="{A24F04D7-9B78-7F48-2EAB-86F9F7937DA5}"/>
              </a:ext>
            </a:extLst>
          </p:cNvPr>
          <p:cNvSpPr txBox="1"/>
          <p:nvPr/>
        </p:nvSpPr>
        <p:spPr>
          <a:xfrm>
            <a:off x="4090041" y="5047684"/>
            <a:ext cx="253971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Toxines naturelles</a:t>
            </a:r>
            <a:endParaRPr dirty="0"/>
          </a:p>
        </p:txBody>
      </p:sp>
      <p:pic>
        <p:nvPicPr>
          <p:cNvPr id="29" name="Google Shape;231;p10">
            <a:extLst>
              <a:ext uri="{FF2B5EF4-FFF2-40B4-BE49-F238E27FC236}">
                <a16:creationId xmlns:a16="http://schemas.microsoft.com/office/drawing/2014/main" id="{042E3ACF-7277-12F9-DDC6-BA7C511E09F5}"/>
              </a:ext>
            </a:extLst>
          </p:cNvPr>
          <p:cNvPicPr preferRelativeResize="0"/>
          <p:nvPr/>
        </p:nvPicPr>
        <p:blipFill rotWithShape="1">
          <a:blip r:embed="rId14">
            <a:alphaModFix/>
          </a:blip>
          <a:srcRect/>
          <a:stretch/>
        </p:blipFill>
        <p:spPr>
          <a:xfrm>
            <a:off x="5015699" y="5668484"/>
            <a:ext cx="885825" cy="1177925"/>
          </a:xfrm>
          <a:prstGeom prst="rect">
            <a:avLst/>
          </a:prstGeom>
          <a:noFill/>
          <a:ln>
            <a:noFill/>
          </a:ln>
        </p:spPr>
      </p:pic>
      <p:sp>
        <p:nvSpPr>
          <p:cNvPr id="30" name="Google Shape;232;p10">
            <a:extLst>
              <a:ext uri="{FF2B5EF4-FFF2-40B4-BE49-F238E27FC236}">
                <a16:creationId xmlns:a16="http://schemas.microsoft.com/office/drawing/2014/main" id="{69404505-05F7-959F-9253-88D7A74AC465}"/>
              </a:ext>
            </a:extLst>
          </p:cNvPr>
          <p:cNvSpPr txBox="1"/>
          <p:nvPr/>
        </p:nvSpPr>
        <p:spPr>
          <a:xfrm>
            <a:off x="6182195" y="1839052"/>
            <a:ext cx="154139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Engrais</a:t>
            </a:r>
            <a:endParaRPr sz="2400" b="1" dirty="0">
              <a:solidFill>
                <a:srgbClr val="002060"/>
              </a:solidFill>
              <a:latin typeface="Calibri"/>
              <a:ea typeface="Calibri"/>
              <a:cs typeface="Calibri"/>
              <a:sym typeface="Calibri"/>
            </a:endParaRPr>
          </a:p>
        </p:txBody>
      </p:sp>
      <p:pic>
        <p:nvPicPr>
          <p:cNvPr id="31" name="Google Shape;233;p10">
            <a:extLst>
              <a:ext uri="{FF2B5EF4-FFF2-40B4-BE49-F238E27FC236}">
                <a16:creationId xmlns:a16="http://schemas.microsoft.com/office/drawing/2014/main" id="{A02A8AEB-1B4F-E27D-C9C8-1F1DAEBBAB5F}"/>
              </a:ext>
            </a:extLst>
          </p:cNvPr>
          <p:cNvPicPr preferRelativeResize="0"/>
          <p:nvPr/>
        </p:nvPicPr>
        <p:blipFill rotWithShape="1">
          <a:blip r:embed="rId15">
            <a:alphaModFix/>
          </a:blip>
          <a:srcRect/>
          <a:stretch/>
        </p:blipFill>
        <p:spPr>
          <a:xfrm>
            <a:off x="6232557" y="915648"/>
            <a:ext cx="1073717" cy="1020762"/>
          </a:xfrm>
          <a:prstGeom prst="rect">
            <a:avLst/>
          </a:prstGeom>
          <a:noFill/>
          <a:ln>
            <a:noFill/>
          </a:ln>
        </p:spPr>
      </p:pic>
      <p:pic>
        <p:nvPicPr>
          <p:cNvPr id="40" name="Google Shape;244;p10">
            <a:extLst>
              <a:ext uri="{FF2B5EF4-FFF2-40B4-BE49-F238E27FC236}">
                <a16:creationId xmlns:a16="http://schemas.microsoft.com/office/drawing/2014/main" id="{D71DCB7F-675B-46B0-36EE-D16A4905CFC2}"/>
              </a:ext>
            </a:extLst>
          </p:cNvPr>
          <p:cNvPicPr preferRelativeResize="0"/>
          <p:nvPr/>
        </p:nvPicPr>
        <p:blipFill rotWithShape="1">
          <a:blip r:embed="rId16">
            <a:alphaModFix/>
          </a:blip>
          <a:srcRect/>
          <a:stretch/>
        </p:blipFill>
        <p:spPr>
          <a:xfrm>
            <a:off x="2918718" y="6077272"/>
            <a:ext cx="1422924" cy="698679"/>
          </a:xfrm>
          <a:prstGeom prst="rect">
            <a:avLst/>
          </a:prstGeom>
          <a:noFill/>
          <a:ln>
            <a:noFill/>
          </a:ln>
        </p:spPr>
      </p:pic>
      <p:sp>
        <p:nvSpPr>
          <p:cNvPr id="41" name="Google Shape;245;p10">
            <a:extLst>
              <a:ext uri="{FF2B5EF4-FFF2-40B4-BE49-F238E27FC236}">
                <a16:creationId xmlns:a16="http://schemas.microsoft.com/office/drawing/2014/main" id="{CBC57CD3-8EB3-BFF2-E35B-2B4C8FFF21BE}"/>
              </a:ext>
            </a:extLst>
          </p:cNvPr>
          <p:cNvSpPr txBox="1"/>
          <p:nvPr/>
        </p:nvSpPr>
        <p:spPr>
          <a:xfrm>
            <a:off x="2664155" y="5634039"/>
            <a:ext cx="2232025"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2060"/>
              </a:buClr>
              <a:buSzPts val="2400"/>
              <a:buFont typeface="Arial"/>
              <a:buNone/>
            </a:pPr>
            <a:r>
              <a:rPr lang="fr-FR" sz="2400" b="1" dirty="0">
                <a:solidFill>
                  <a:srgbClr val="002060"/>
                </a:solidFill>
                <a:latin typeface="Calibri"/>
                <a:ea typeface="Calibri"/>
                <a:cs typeface="Calibri"/>
                <a:sym typeface="Calibri"/>
              </a:rPr>
              <a:t>Microplastiques</a:t>
            </a:r>
            <a:endParaRPr dirty="0"/>
          </a:p>
        </p:txBody>
      </p:sp>
      <p:sp>
        <p:nvSpPr>
          <p:cNvPr id="44" name="ZoneTexte 43">
            <a:extLst>
              <a:ext uri="{FF2B5EF4-FFF2-40B4-BE49-F238E27FC236}">
                <a16:creationId xmlns:a16="http://schemas.microsoft.com/office/drawing/2014/main" id="{83DAAB7A-D5ED-DF07-1384-1F3E31AC2404}"/>
              </a:ext>
            </a:extLst>
          </p:cNvPr>
          <p:cNvSpPr txBox="1"/>
          <p:nvPr/>
        </p:nvSpPr>
        <p:spPr>
          <a:xfrm>
            <a:off x="742672" y="65210"/>
            <a:ext cx="5692199" cy="584775"/>
          </a:xfrm>
          <a:prstGeom prst="rect">
            <a:avLst/>
          </a:prstGeom>
          <a:noFill/>
        </p:spPr>
        <p:txBody>
          <a:bodyPr wrap="none" rtlCol="0">
            <a:spAutoFit/>
          </a:bodyPr>
          <a:lstStyle/>
          <a:p>
            <a:r>
              <a:rPr lang="fr-FR" sz="3200" dirty="0"/>
              <a:t>Mélanges de produits chimiques </a:t>
            </a:r>
          </a:p>
        </p:txBody>
      </p:sp>
    </p:spTree>
    <p:extLst>
      <p:ext uri="{BB962C8B-B14F-4D97-AF65-F5344CB8AC3E}">
        <p14:creationId xmlns:p14="http://schemas.microsoft.com/office/powerpoint/2010/main" val="278665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F8309F98-4F50-45F5-BFBD-D5431517E395}"/>
              </a:ext>
            </a:extLst>
          </p:cNvPr>
          <p:cNvSpPr txBox="1"/>
          <p:nvPr/>
        </p:nvSpPr>
        <p:spPr>
          <a:xfrm>
            <a:off x="7456317" y="2567737"/>
            <a:ext cx="237566" cy="369332"/>
          </a:xfrm>
          <a:prstGeom prst="rect">
            <a:avLst/>
          </a:prstGeom>
          <a:noFill/>
        </p:spPr>
        <p:txBody>
          <a:bodyPr wrap="none" rtlCol="0">
            <a:spAutoFit/>
          </a:bodyPr>
          <a:lstStyle/>
          <a:p>
            <a:pPr algn="ctr"/>
            <a:r>
              <a:rPr lang="fr-FR" dirty="0"/>
              <a:t> </a:t>
            </a:r>
          </a:p>
        </p:txBody>
      </p:sp>
      <p:grpSp>
        <p:nvGrpSpPr>
          <p:cNvPr id="4" name="Groupe 3">
            <a:extLst>
              <a:ext uri="{FF2B5EF4-FFF2-40B4-BE49-F238E27FC236}">
                <a16:creationId xmlns:a16="http://schemas.microsoft.com/office/drawing/2014/main" id="{7F6468EC-0144-467F-DD23-5973FCFC2C95}"/>
              </a:ext>
            </a:extLst>
          </p:cNvPr>
          <p:cNvGrpSpPr/>
          <p:nvPr/>
        </p:nvGrpSpPr>
        <p:grpSpPr>
          <a:xfrm>
            <a:off x="246648" y="1180993"/>
            <a:ext cx="5043228" cy="2388324"/>
            <a:chOff x="246648" y="1180993"/>
            <a:chExt cx="5043228" cy="2388324"/>
          </a:xfrm>
        </p:grpSpPr>
        <p:sp>
          <p:nvSpPr>
            <p:cNvPr id="5" name="Rectangle : coins arrondis 4">
              <a:extLst>
                <a:ext uri="{FF2B5EF4-FFF2-40B4-BE49-F238E27FC236}">
                  <a16:creationId xmlns:a16="http://schemas.microsoft.com/office/drawing/2014/main" id="{D9759F59-BB5E-4124-97F8-16BCF5CC9DFD}"/>
                </a:ext>
              </a:extLst>
            </p:cNvPr>
            <p:cNvSpPr/>
            <p:nvPr/>
          </p:nvSpPr>
          <p:spPr>
            <a:xfrm>
              <a:off x="1346600" y="2746357"/>
              <a:ext cx="2328841" cy="822960"/>
            </a:xfrm>
            <a:prstGeom prst="roundRect">
              <a:avLst/>
            </a:prstGeom>
            <a:solidFill>
              <a:schemeClr val="tx1">
                <a:lumMod val="75000"/>
                <a:lumOff val="2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Identification des effets critiques</a:t>
              </a:r>
            </a:p>
          </p:txBody>
        </p:sp>
        <p:sp>
          <p:nvSpPr>
            <p:cNvPr id="7" name="Rectangle : coins arrondis 6">
              <a:extLst>
                <a:ext uri="{FF2B5EF4-FFF2-40B4-BE49-F238E27FC236}">
                  <a16:creationId xmlns:a16="http://schemas.microsoft.com/office/drawing/2014/main" id="{16C6B6E8-776C-4374-93EC-A89BC1B0B75A}"/>
                </a:ext>
              </a:extLst>
            </p:cNvPr>
            <p:cNvSpPr/>
            <p:nvPr/>
          </p:nvSpPr>
          <p:spPr>
            <a:xfrm>
              <a:off x="246648" y="1386719"/>
              <a:ext cx="2808400" cy="1410789"/>
            </a:xfrm>
            <a:prstGeom prst="roundRect">
              <a:avLst/>
            </a:prstGeom>
            <a:solidFill>
              <a:schemeClr val="tx1">
                <a:lumMod val="75000"/>
                <a:lumOff val="2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t>Identification des dangers </a:t>
              </a:r>
            </a:p>
            <a:p>
              <a:pPr marL="285750" indent="-285750">
                <a:buFontTx/>
                <a:buChar char="-"/>
              </a:pPr>
              <a:r>
                <a:rPr lang="fr-FR" dirty="0"/>
                <a:t>chimiques (+ mélanges)</a:t>
              </a:r>
            </a:p>
            <a:p>
              <a:pPr marL="285750" indent="-285750">
                <a:buFontTx/>
                <a:buChar char="-"/>
              </a:pPr>
              <a:r>
                <a:rPr lang="fr-FR" dirty="0"/>
                <a:t>biologiques, </a:t>
              </a:r>
            </a:p>
            <a:p>
              <a:pPr marL="285750" indent="-285750">
                <a:buFontTx/>
                <a:buChar char="-"/>
              </a:pPr>
              <a:r>
                <a:rPr lang="fr-FR" dirty="0"/>
                <a:t>physiques </a:t>
              </a:r>
            </a:p>
          </p:txBody>
        </p:sp>
        <p:sp>
          <p:nvSpPr>
            <p:cNvPr id="10" name="Ellipse 9">
              <a:extLst>
                <a:ext uri="{FF2B5EF4-FFF2-40B4-BE49-F238E27FC236}">
                  <a16:creationId xmlns:a16="http://schemas.microsoft.com/office/drawing/2014/main" id="{1C744AD9-E39C-4763-AA4D-4CE8C287B1EA}"/>
                </a:ext>
              </a:extLst>
            </p:cNvPr>
            <p:cNvSpPr/>
            <p:nvPr/>
          </p:nvSpPr>
          <p:spPr>
            <a:xfrm>
              <a:off x="3467109" y="1180993"/>
              <a:ext cx="1667144" cy="718459"/>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Chimie analytique </a:t>
              </a:r>
            </a:p>
          </p:txBody>
        </p:sp>
        <p:sp>
          <p:nvSpPr>
            <p:cNvPr id="12" name="Ellipse 11">
              <a:extLst>
                <a:ext uri="{FF2B5EF4-FFF2-40B4-BE49-F238E27FC236}">
                  <a16:creationId xmlns:a16="http://schemas.microsoft.com/office/drawing/2014/main" id="{547C85AC-402B-4A74-A8A2-DF0EC78E0710}"/>
                </a:ext>
              </a:extLst>
            </p:cNvPr>
            <p:cNvSpPr/>
            <p:nvPr/>
          </p:nvSpPr>
          <p:spPr>
            <a:xfrm>
              <a:off x="3452367" y="1931316"/>
              <a:ext cx="1837509" cy="61504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Toxicologie</a:t>
              </a:r>
            </a:p>
          </p:txBody>
        </p:sp>
      </p:grpSp>
      <p:grpSp>
        <p:nvGrpSpPr>
          <p:cNvPr id="19" name="Groupe 18">
            <a:extLst>
              <a:ext uri="{FF2B5EF4-FFF2-40B4-BE49-F238E27FC236}">
                <a16:creationId xmlns:a16="http://schemas.microsoft.com/office/drawing/2014/main" id="{BCCE1516-B692-DD98-D8CF-9633D371C6DB}"/>
              </a:ext>
            </a:extLst>
          </p:cNvPr>
          <p:cNvGrpSpPr/>
          <p:nvPr/>
        </p:nvGrpSpPr>
        <p:grpSpPr>
          <a:xfrm>
            <a:off x="274951" y="5257142"/>
            <a:ext cx="4663130" cy="1124506"/>
            <a:chOff x="274951" y="5257142"/>
            <a:chExt cx="4663130" cy="1124506"/>
          </a:xfrm>
        </p:grpSpPr>
        <p:sp>
          <p:nvSpPr>
            <p:cNvPr id="9" name="Rectangle : coins arrondis 8">
              <a:extLst>
                <a:ext uri="{FF2B5EF4-FFF2-40B4-BE49-F238E27FC236}">
                  <a16:creationId xmlns:a16="http://schemas.microsoft.com/office/drawing/2014/main" id="{67FA558C-33C9-4F5B-A089-6CEF9F5C28A6}"/>
                </a:ext>
              </a:extLst>
            </p:cNvPr>
            <p:cNvSpPr/>
            <p:nvPr/>
          </p:nvSpPr>
          <p:spPr>
            <a:xfrm>
              <a:off x="274951" y="5354036"/>
              <a:ext cx="2751793" cy="1027612"/>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Mesure des expositions </a:t>
              </a:r>
            </a:p>
          </p:txBody>
        </p:sp>
        <p:sp>
          <p:nvSpPr>
            <p:cNvPr id="14" name="Ellipse 13">
              <a:extLst>
                <a:ext uri="{FF2B5EF4-FFF2-40B4-BE49-F238E27FC236}">
                  <a16:creationId xmlns:a16="http://schemas.microsoft.com/office/drawing/2014/main" id="{78C44854-779C-4375-9297-C797CBC4F45C}"/>
                </a:ext>
              </a:extLst>
            </p:cNvPr>
            <p:cNvSpPr/>
            <p:nvPr/>
          </p:nvSpPr>
          <p:spPr>
            <a:xfrm>
              <a:off x="3257327" y="5257142"/>
              <a:ext cx="1680754" cy="705395"/>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Chimie analytique </a:t>
              </a:r>
            </a:p>
          </p:txBody>
        </p:sp>
      </p:grpSp>
      <p:grpSp>
        <p:nvGrpSpPr>
          <p:cNvPr id="15" name="Groupe 14">
            <a:extLst>
              <a:ext uri="{FF2B5EF4-FFF2-40B4-BE49-F238E27FC236}">
                <a16:creationId xmlns:a16="http://schemas.microsoft.com/office/drawing/2014/main" id="{AAB8A8A1-4E8C-A5E1-2764-2FDA4617E61D}"/>
              </a:ext>
            </a:extLst>
          </p:cNvPr>
          <p:cNvGrpSpPr/>
          <p:nvPr/>
        </p:nvGrpSpPr>
        <p:grpSpPr>
          <a:xfrm>
            <a:off x="262595" y="3818869"/>
            <a:ext cx="4753864" cy="1027612"/>
            <a:chOff x="262595" y="3818869"/>
            <a:chExt cx="4753864" cy="1027612"/>
          </a:xfrm>
        </p:grpSpPr>
        <p:sp>
          <p:nvSpPr>
            <p:cNvPr id="3" name="Rectangle : coins arrondis 2">
              <a:extLst>
                <a:ext uri="{FF2B5EF4-FFF2-40B4-BE49-F238E27FC236}">
                  <a16:creationId xmlns:a16="http://schemas.microsoft.com/office/drawing/2014/main" id="{6F61208D-29AF-41DD-9B86-AA6412F55548}"/>
                </a:ext>
              </a:extLst>
            </p:cNvPr>
            <p:cNvSpPr/>
            <p:nvPr/>
          </p:nvSpPr>
          <p:spPr>
            <a:xfrm>
              <a:off x="262595" y="3818869"/>
              <a:ext cx="2808399" cy="1027612"/>
            </a:xfrm>
            <a:prstGeom prst="roundRect">
              <a:avLst/>
            </a:prstGeom>
            <a:solidFill>
              <a:schemeClr val="tx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Mesure de la relation effet-dose </a:t>
              </a:r>
            </a:p>
          </p:txBody>
        </p:sp>
        <p:sp>
          <p:nvSpPr>
            <p:cNvPr id="16" name="Ellipse 15">
              <a:extLst>
                <a:ext uri="{FF2B5EF4-FFF2-40B4-BE49-F238E27FC236}">
                  <a16:creationId xmlns:a16="http://schemas.microsoft.com/office/drawing/2014/main" id="{1BF55446-5E6C-4C7E-B28C-C368A8036B05}"/>
                </a:ext>
              </a:extLst>
            </p:cNvPr>
            <p:cNvSpPr/>
            <p:nvPr/>
          </p:nvSpPr>
          <p:spPr>
            <a:xfrm>
              <a:off x="3178950" y="4013448"/>
              <a:ext cx="1837509" cy="61504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Toxicologie</a:t>
              </a:r>
            </a:p>
          </p:txBody>
        </p:sp>
      </p:grpSp>
      <p:sp>
        <p:nvSpPr>
          <p:cNvPr id="17" name="Rectangle 16">
            <a:extLst>
              <a:ext uri="{FF2B5EF4-FFF2-40B4-BE49-F238E27FC236}">
                <a16:creationId xmlns:a16="http://schemas.microsoft.com/office/drawing/2014/main" id="{74A45684-854F-4E8F-BB64-1B0491B9BC73}"/>
              </a:ext>
            </a:extLst>
          </p:cNvPr>
          <p:cNvSpPr/>
          <p:nvPr/>
        </p:nvSpPr>
        <p:spPr>
          <a:xfrm>
            <a:off x="5153879" y="2518296"/>
            <a:ext cx="465908" cy="36053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sz="2400" dirty="0"/>
              <a:t>Épidémiologie</a:t>
            </a:r>
          </a:p>
        </p:txBody>
      </p:sp>
      <p:sp>
        <p:nvSpPr>
          <p:cNvPr id="6" name="Rectangle : coins arrondis 5">
            <a:extLst>
              <a:ext uri="{FF2B5EF4-FFF2-40B4-BE49-F238E27FC236}">
                <a16:creationId xmlns:a16="http://schemas.microsoft.com/office/drawing/2014/main" id="{25174FC8-C7E4-4202-8C68-538338659C99}"/>
              </a:ext>
            </a:extLst>
          </p:cNvPr>
          <p:cNvSpPr/>
          <p:nvPr/>
        </p:nvSpPr>
        <p:spPr>
          <a:xfrm>
            <a:off x="6195005" y="2518296"/>
            <a:ext cx="2868065" cy="2571771"/>
          </a:xfrm>
          <a:prstGeom prst="roundRect">
            <a:avLst/>
          </a:prstGeom>
          <a:solidFill>
            <a:schemeClr val="accent2">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tx1"/>
                </a:solidFill>
              </a:rPr>
              <a:t>Quantifier le </a:t>
            </a:r>
          </a:p>
          <a:p>
            <a:pPr algn="ctr"/>
            <a:r>
              <a:rPr lang="fr-FR" sz="2400" b="1" dirty="0">
                <a:solidFill>
                  <a:schemeClr val="tx1"/>
                </a:solidFill>
              </a:rPr>
              <a:t>risque attribuable</a:t>
            </a:r>
          </a:p>
          <a:p>
            <a:pPr algn="ctr"/>
            <a:endParaRPr lang="fr-FR" sz="2400" dirty="0">
              <a:solidFill>
                <a:schemeClr val="tx1"/>
              </a:solidFill>
            </a:endParaRPr>
          </a:p>
          <a:p>
            <a:pPr algn="ctr"/>
            <a:r>
              <a:rPr lang="fr-FR" dirty="0">
                <a:solidFill>
                  <a:schemeClr val="tx1"/>
                </a:solidFill>
              </a:rPr>
              <a:t>Quotient de danger </a:t>
            </a:r>
          </a:p>
          <a:p>
            <a:pPr algn="ctr"/>
            <a:r>
              <a:rPr lang="fr-FR" dirty="0">
                <a:solidFill>
                  <a:schemeClr val="tx1"/>
                </a:solidFill>
              </a:rPr>
              <a:t>Excès de risque individuel</a:t>
            </a:r>
          </a:p>
          <a:p>
            <a:pPr algn="ctr"/>
            <a:r>
              <a:rPr lang="fr-FR" dirty="0">
                <a:solidFill>
                  <a:schemeClr val="tx1"/>
                </a:solidFill>
              </a:rPr>
              <a:t>Incertitudes</a:t>
            </a:r>
          </a:p>
        </p:txBody>
      </p:sp>
      <p:sp>
        <p:nvSpPr>
          <p:cNvPr id="8" name="Rectangle : coins arrondis 7">
            <a:extLst>
              <a:ext uri="{FF2B5EF4-FFF2-40B4-BE49-F238E27FC236}">
                <a16:creationId xmlns:a16="http://schemas.microsoft.com/office/drawing/2014/main" id="{740ED604-E2D8-4CF6-B541-1551D9748BD2}"/>
              </a:ext>
            </a:extLst>
          </p:cNvPr>
          <p:cNvSpPr/>
          <p:nvPr/>
        </p:nvSpPr>
        <p:spPr>
          <a:xfrm>
            <a:off x="9587995" y="2410553"/>
            <a:ext cx="2476500" cy="2787255"/>
          </a:xfrm>
          <a:prstGeom prst="roundRect">
            <a:avLst/>
          </a:prstGeom>
          <a:solidFill>
            <a:schemeClr val="accent4">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t>Gérer le risque</a:t>
            </a:r>
          </a:p>
          <a:p>
            <a:pPr algn="ctr"/>
            <a:endParaRPr lang="fr-FR" sz="2400" dirty="0"/>
          </a:p>
          <a:p>
            <a:pPr algn="ctr"/>
            <a:r>
              <a:rPr lang="fr-FR" sz="2400" dirty="0"/>
              <a:t>Communiquer</a:t>
            </a:r>
          </a:p>
          <a:p>
            <a:pPr algn="ctr"/>
            <a:endParaRPr lang="fr-FR" sz="2400" dirty="0"/>
          </a:p>
          <a:p>
            <a:pPr algn="ctr"/>
            <a:r>
              <a:rPr lang="fr-FR" sz="2400" dirty="0"/>
              <a:t>Évaluer l’effet des actions de gestion </a:t>
            </a:r>
          </a:p>
        </p:txBody>
      </p:sp>
      <p:sp>
        <p:nvSpPr>
          <p:cNvPr id="11" name="Flèche : droite 10">
            <a:extLst>
              <a:ext uri="{FF2B5EF4-FFF2-40B4-BE49-F238E27FC236}">
                <a16:creationId xmlns:a16="http://schemas.microsoft.com/office/drawing/2014/main" id="{DACA3A8B-74A4-481B-B545-A62BA987E5DA}"/>
              </a:ext>
            </a:extLst>
          </p:cNvPr>
          <p:cNvSpPr/>
          <p:nvPr/>
        </p:nvSpPr>
        <p:spPr>
          <a:xfrm>
            <a:off x="5734501" y="3655867"/>
            <a:ext cx="244593" cy="576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 droite 12">
            <a:extLst>
              <a:ext uri="{FF2B5EF4-FFF2-40B4-BE49-F238E27FC236}">
                <a16:creationId xmlns:a16="http://schemas.microsoft.com/office/drawing/2014/main" id="{CF11C210-63D4-4993-B05A-6A89F59017B5}"/>
              </a:ext>
            </a:extLst>
          </p:cNvPr>
          <p:cNvSpPr/>
          <p:nvPr/>
        </p:nvSpPr>
        <p:spPr>
          <a:xfrm>
            <a:off x="9203236" y="3655867"/>
            <a:ext cx="244593" cy="576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a16="http://schemas.microsoft.com/office/drawing/2014/main" id="{DB3EC207-C9EA-1831-E92E-76A6DCAA97F7}"/>
              </a:ext>
            </a:extLst>
          </p:cNvPr>
          <p:cNvSpPr txBox="1"/>
          <p:nvPr/>
        </p:nvSpPr>
        <p:spPr>
          <a:xfrm>
            <a:off x="722884" y="142386"/>
            <a:ext cx="7814960" cy="523220"/>
          </a:xfrm>
          <a:prstGeom prst="rect">
            <a:avLst/>
          </a:prstGeom>
          <a:noFill/>
        </p:spPr>
        <p:txBody>
          <a:bodyPr wrap="none" rtlCol="0">
            <a:spAutoFit/>
          </a:bodyPr>
          <a:lstStyle/>
          <a:p>
            <a:r>
              <a:rPr lang="fr-FR" sz="2800" dirty="0"/>
              <a:t>Guider les actions par la quantification des risques </a:t>
            </a:r>
          </a:p>
        </p:txBody>
      </p:sp>
    </p:spTree>
    <p:extLst>
      <p:ext uri="{BB962C8B-B14F-4D97-AF65-F5344CB8AC3E}">
        <p14:creationId xmlns:p14="http://schemas.microsoft.com/office/powerpoint/2010/main" val="77716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 grpId="0" animBg="1"/>
      <p:bldP spid="8" grpId="0" animBg="1"/>
      <p:bldP spid="11"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94E0EFB5-548A-1C75-5A8E-8486A6CF0089}"/>
              </a:ext>
            </a:extLst>
          </p:cNvPr>
          <p:cNvSpPr txBox="1"/>
          <p:nvPr/>
        </p:nvSpPr>
        <p:spPr>
          <a:xfrm>
            <a:off x="587295" y="809758"/>
            <a:ext cx="4474302" cy="369332"/>
          </a:xfrm>
          <a:prstGeom prst="rect">
            <a:avLst/>
          </a:prstGeom>
          <a:noFill/>
        </p:spPr>
        <p:txBody>
          <a:bodyPr wrap="none" rtlCol="0">
            <a:spAutoFit/>
          </a:bodyPr>
          <a:lstStyle/>
          <a:p>
            <a:pPr marL="285750" indent="-285750">
              <a:buFont typeface="Wingdings" panose="05000000000000000000" pitchFamily="2" charset="2"/>
              <a:buChar char="Ø"/>
            </a:pPr>
            <a:r>
              <a:rPr lang="fr-FR" dirty="0">
                <a:latin typeface="Arial" panose="020B0604020202020204" pitchFamily="34" charset="0"/>
                <a:cs typeface="Arial" panose="020B0604020202020204" pitchFamily="34" charset="0"/>
              </a:rPr>
              <a:t>1990-2005 Berlin – </a:t>
            </a:r>
            <a:r>
              <a:rPr lang="fr-FR" dirty="0" err="1">
                <a:latin typeface="Arial" panose="020B0604020202020204" pitchFamily="34" charset="0"/>
                <a:cs typeface="Arial" panose="020B0604020202020204" pitchFamily="34" charset="0"/>
              </a:rPr>
              <a:t>Heberer</a:t>
            </a:r>
            <a:r>
              <a:rPr lang="fr-FR" dirty="0">
                <a:latin typeface="Arial" panose="020B0604020202020204" pitchFamily="34" charset="0"/>
                <a:cs typeface="Arial" panose="020B0604020202020204" pitchFamily="34" charset="0"/>
              </a:rPr>
              <a:t> - </a:t>
            </a:r>
            <a:r>
              <a:rPr lang="fr-FR" dirty="0" err="1">
                <a:latin typeface="Arial" panose="020B0604020202020204" pitchFamily="34" charset="0"/>
                <a:cs typeface="Arial" panose="020B0604020202020204" pitchFamily="34" charset="0"/>
              </a:rPr>
              <a:t>Kumerer</a:t>
            </a:r>
            <a:r>
              <a:rPr lang="fr-FR" dirty="0">
                <a:latin typeface="Arial" panose="020B0604020202020204" pitchFamily="34" charset="0"/>
                <a:cs typeface="Arial" panose="020B0604020202020204" pitchFamily="34" charset="0"/>
              </a:rPr>
              <a:t> </a:t>
            </a:r>
          </a:p>
        </p:txBody>
      </p:sp>
      <p:sp>
        <p:nvSpPr>
          <p:cNvPr id="3" name="ZoneTexte 2">
            <a:extLst>
              <a:ext uri="{FF2B5EF4-FFF2-40B4-BE49-F238E27FC236}">
                <a16:creationId xmlns:a16="http://schemas.microsoft.com/office/drawing/2014/main" id="{8688C78A-5113-E4A4-4C83-70CA4C964C98}"/>
              </a:ext>
            </a:extLst>
          </p:cNvPr>
          <p:cNvSpPr txBox="1"/>
          <p:nvPr/>
        </p:nvSpPr>
        <p:spPr>
          <a:xfrm>
            <a:off x="589566" y="1295279"/>
            <a:ext cx="6179897" cy="369332"/>
          </a:xfrm>
          <a:prstGeom prst="rect">
            <a:avLst/>
          </a:prstGeom>
          <a:noFill/>
        </p:spPr>
        <p:txBody>
          <a:bodyPr wrap="none" rtlCol="0">
            <a:spAutoFit/>
          </a:bodyPr>
          <a:lstStyle/>
          <a:p>
            <a:pPr marL="285750" indent="-285750">
              <a:buFont typeface="Wingdings" panose="05000000000000000000" pitchFamily="2" charset="2"/>
              <a:buChar char="Ø"/>
            </a:pPr>
            <a:r>
              <a:rPr lang="fr-FR" dirty="0">
                <a:latin typeface="Arial" panose="020B0604020202020204" pitchFamily="34" charset="0"/>
                <a:cs typeface="Arial" panose="020B0604020202020204" pitchFamily="34" charset="0"/>
              </a:rPr>
              <a:t>2005-2010 Confirmation études universitaires – Instituts</a:t>
            </a:r>
          </a:p>
        </p:txBody>
      </p:sp>
      <p:sp>
        <p:nvSpPr>
          <p:cNvPr id="4" name="ZoneTexte 3">
            <a:extLst>
              <a:ext uri="{FF2B5EF4-FFF2-40B4-BE49-F238E27FC236}">
                <a16:creationId xmlns:a16="http://schemas.microsoft.com/office/drawing/2014/main" id="{E35D35D0-ECC6-4024-2D6D-AB7AEED0D1AF}"/>
              </a:ext>
            </a:extLst>
          </p:cNvPr>
          <p:cNvSpPr txBox="1"/>
          <p:nvPr/>
        </p:nvSpPr>
        <p:spPr>
          <a:xfrm>
            <a:off x="587295" y="1780800"/>
            <a:ext cx="9475671" cy="369332"/>
          </a:xfrm>
          <a:prstGeom prst="rect">
            <a:avLst/>
          </a:prstGeom>
          <a:noFill/>
        </p:spPr>
        <p:txBody>
          <a:bodyPr wrap="none" rtlCol="0">
            <a:spAutoFit/>
          </a:bodyPr>
          <a:lstStyle/>
          <a:p>
            <a:pPr marL="285750" indent="-285750">
              <a:buFont typeface="Wingdings" panose="05000000000000000000" pitchFamily="2" charset="2"/>
              <a:buChar char="Ø"/>
            </a:pPr>
            <a:r>
              <a:rPr lang="fr-FR" dirty="0">
                <a:latin typeface="Arial" panose="020B0604020202020204" pitchFamily="34" charset="0"/>
                <a:cs typeface="Arial" panose="020B0604020202020204" pitchFamily="34" charset="0"/>
              </a:rPr>
              <a:t>Médiatisation internationale / Superposition avec la crise des perturbateurs endocriniens</a:t>
            </a:r>
          </a:p>
        </p:txBody>
      </p:sp>
      <p:sp>
        <p:nvSpPr>
          <p:cNvPr id="5" name="ZoneTexte 4">
            <a:extLst>
              <a:ext uri="{FF2B5EF4-FFF2-40B4-BE49-F238E27FC236}">
                <a16:creationId xmlns:a16="http://schemas.microsoft.com/office/drawing/2014/main" id="{908F3A04-3B99-80EA-5DCA-871CDDB043C0}"/>
              </a:ext>
            </a:extLst>
          </p:cNvPr>
          <p:cNvSpPr txBox="1"/>
          <p:nvPr/>
        </p:nvSpPr>
        <p:spPr>
          <a:xfrm>
            <a:off x="587295" y="2266321"/>
            <a:ext cx="11710648" cy="4247317"/>
          </a:xfrm>
          <a:prstGeom prst="rect">
            <a:avLst/>
          </a:prstGeom>
          <a:noFill/>
        </p:spPr>
        <p:txBody>
          <a:bodyPr wrap="square" rtlCol="0">
            <a:spAutoFit/>
          </a:bodyPr>
          <a:lstStyle/>
          <a:p>
            <a:pPr marL="285750" indent="-285750">
              <a:buFont typeface="Wingdings" panose="05000000000000000000" pitchFamily="2" charset="2"/>
              <a:buChar char="Ø"/>
            </a:pPr>
            <a:r>
              <a:rPr lang="fr-FR" dirty="0">
                <a:latin typeface="Arial" panose="020B0604020202020204" pitchFamily="34" charset="0"/>
                <a:cs typeface="Arial" panose="020B0604020202020204" pitchFamily="34" charset="0"/>
              </a:rPr>
              <a:t>2010-2015 : France : Plan interministériel sur les résidus de médicaments dans les eaux</a:t>
            </a:r>
          </a:p>
          <a:p>
            <a:pPr marL="733425" indent="-285750" algn="l">
              <a:buFont typeface="Wingdings" panose="05000000000000000000" pitchFamily="2" charset="2"/>
              <a:buChar char="Ø"/>
            </a:pPr>
            <a:r>
              <a:rPr lang="fr-FR" sz="1800" b="0" i="0" u="none" strike="noStrike" baseline="0" dirty="0">
                <a:latin typeface="Arial" panose="020B0604020202020204" pitchFamily="34" charset="0"/>
              </a:rPr>
              <a:t>1. </a:t>
            </a:r>
            <a:r>
              <a:rPr lang="fr-FR" sz="1800" b="1" i="0" u="none" strike="noStrike" baseline="0" dirty="0">
                <a:latin typeface="Arial" panose="020B0604020202020204" pitchFamily="34" charset="0"/>
              </a:rPr>
              <a:t>Évaluation des risques </a:t>
            </a:r>
            <a:r>
              <a:rPr lang="fr-FR" sz="1800" b="0" i="0" u="none" strike="noStrike" baseline="0" dirty="0">
                <a:latin typeface="Arial" panose="020B0604020202020204" pitchFamily="34" charset="0"/>
              </a:rPr>
              <a:t>: acquisition de connaissances scientifiques et techniques sur la présence, le devenir et les effets des résidus de médicaments sur l’environnement et la santé humaine,</a:t>
            </a:r>
          </a:p>
          <a:p>
            <a:pPr marL="733425" indent="-285750" algn="l">
              <a:buFont typeface="Wingdings" panose="05000000000000000000" pitchFamily="2" charset="2"/>
              <a:buChar char="Ø"/>
            </a:pPr>
            <a:r>
              <a:rPr lang="fr-FR" sz="1800" b="0" i="0" u="none" strike="noStrike" baseline="0" dirty="0">
                <a:latin typeface="Arial" panose="020B0604020202020204" pitchFamily="34" charset="0"/>
              </a:rPr>
              <a:t>2. </a:t>
            </a:r>
            <a:r>
              <a:rPr lang="fr-FR" b="1" dirty="0">
                <a:latin typeface="Arial" panose="020B0604020202020204" pitchFamily="34" charset="0"/>
              </a:rPr>
              <a:t>G</a:t>
            </a:r>
            <a:r>
              <a:rPr lang="fr-FR" sz="1800" b="1" i="0" u="none" strike="noStrike" baseline="0" dirty="0">
                <a:latin typeface="Arial" panose="020B0604020202020204" pitchFamily="34" charset="0"/>
              </a:rPr>
              <a:t>estion des risques : a</a:t>
            </a:r>
            <a:r>
              <a:rPr lang="fr-FR" sz="1800" b="0" i="0" u="none" strike="noStrike" baseline="0" dirty="0">
                <a:latin typeface="Arial" panose="020B0604020202020204" pitchFamily="34" charset="0"/>
              </a:rPr>
              <a:t>ctions de contrôle et de réduction des émissions,</a:t>
            </a:r>
          </a:p>
          <a:p>
            <a:pPr marL="733425" indent="-285750" algn="l">
              <a:buFont typeface="Wingdings" panose="05000000000000000000" pitchFamily="2" charset="2"/>
              <a:buChar char="Ø"/>
            </a:pPr>
            <a:r>
              <a:rPr lang="fr-FR" sz="1800" b="1" i="0" u="none" strike="noStrike" baseline="0" dirty="0">
                <a:latin typeface="Arial" panose="020B0604020202020204" pitchFamily="34" charset="0"/>
              </a:rPr>
              <a:t>3. Renforcement et structuration des actions de recherche</a:t>
            </a:r>
            <a:r>
              <a:rPr lang="fr-FR" dirty="0"/>
              <a:t>  </a:t>
            </a:r>
          </a:p>
          <a:p>
            <a:pPr marL="733425" indent="-285750" algn="l">
              <a:buFont typeface="Wingdings" panose="05000000000000000000" pitchFamily="2" charset="2"/>
              <a:buChar char="Ø"/>
            </a:pPr>
            <a:endParaRPr lang="fr-FR" dirty="0"/>
          </a:p>
          <a:p>
            <a:pPr marL="342900" indent="-342900" algn="l">
              <a:buFont typeface="Wingdings" panose="05000000000000000000" pitchFamily="2" charset="2"/>
              <a:buChar char="Ø"/>
            </a:pPr>
            <a:r>
              <a:rPr lang="fr-FR" sz="2000" dirty="0"/>
              <a:t>2016 Premier congrès international sur les risques ICRAPHE-Académie nationale de Pharmacie, Paris</a:t>
            </a:r>
          </a:p>
          <a:p>
            <a:pPr marL="285750" indent="-285750" algn="l">
              <a:buFont typeface="Wingdings" panose="05000000000000000000" pitchFamily="2" charset="2"/>
              <a:buChar char="Ø"/>
            </a:pPr>
            <a:endParaRPr lang="fr-FR" dirty="0"/>
          </a:p>
          <a:p>
            <a:pPr marL="285750" indent="-285750" algn="l">
              <a:buFont typeface="Wingdings" panose="05000000000000000000" pitchFamily="2" charset="2"/>
              <a:buChar char="Ø"/>
            </a:pPr>
            <a:r>
              <a:rPr lang="fr-FR" dirty="0">
                <a:latin typeface="Arial" panose="020B0604020202020204" pitchFamily="34" charset="0"/>
                <a:cs typeface="Arial" panose="020B0604020202020204" pitchFamily="34" charset="0"/>
              </a:rPr>
              <a:t>2016-2021 : Plan micropolluants </a:t>
            </a:r>
          </a:p>
          <a:p>
            <a:pPr marL="733425" indent="-285750" algn="l">
              <a:buFont typeface="Wingdings" panose="05000000000000000000" pitchFamily="2" charset="2"/>
              <a:buChar char="Ø"/>
            </a:pPr>
            <a:r>
              <a:rPr lang="fr-FR" sz="1800" i="0" u="none" strike="noStrike" baseline="0" dirty="0">
                <a:latin typeface="Calibri,Bold"/>
              </a:rPr>
              <a:t>ACTION 7 </a:t>
            </a:r>
            <a:r>
              <a:rPr lang="fr-FR" sz="1800" i="0" u="none" strike="noStrike" baseline="0" dirty="0">
                <a:latin typeface="Calibri" panose="020F0502020204030204" pitchFamily="34" charset="0"/>
              </a:rPr>
              <a:t>: Étudier la prise en charge des </a:t>
            </a:r>
            <a:r>
              <a:rPr lang="fr-FR" sz="1800" b="1" i="0" u="none" strike="noStrike" baseline="0" dirty="0">
                <a:latin typeface="Calibri" panose="020F0502020204030204" pitchFamily="34" charset="0"/>
              </a:rPr>
              <a:t>médicaments non utilisés </a:t>
            </a:r>
            <a:r>
              <a:rPr lang="fr-FR" sz="1800" i="0" u="none" strike="noStrike" baseline="0" dirty="0">
                <a:latin typeface="Calibri" panose="020F0502020204030204" pitchFamily="34" charset="0"/>
              </a:rPr>
              <a:t>des </a:t>
            </a:r>
            <a:r>
              <a:rPr lang="fr-FR" dirty="0">
                <a:latin typeface="Calibri" panose="020F0502020204030204" pitchFamily="34" charset="0"/>
              </a:rPr>
              <a:t>é</a:t>
            </a:r>
            <a:r>
              <a:rPr lang="fr-FR" sz="1800" i="0" u="none" strike="noStrike" baseline="0" dirty="0">
                <a:latin typeface="Calibri" panose="020F0502020204030204" pitchFamily="34" charset="0"/>
              </a:rPr>
              <a:t>tablissements de sante et médico-sociaux et des centres de soins d’accompagnement et de prévention en addictologie et proposer des </a:t>
            </a:r>
            <a:r>
              <a:rPr lang="fr-FR" dirty="0">
                <a:latin typeface="Calibri" panose="020F0502020204030204" pitchFamily="34" charset="0"/>
              </a:rPr>
              <a:t>é</a:t>
            </a:r>
            <a:r>
              <a:rPr lang="fr-FR" sz="1800" i="0" u="none" strike="noStrike" baseline="0" dirty="0">
                <a:latin typeface="Calibri" panose="020F0502020204030204" pitchFamily="34" charset="0"/>
              </a:rPr>
              <a:t>volutions</a:t>
            </a:r>
          </a:p>
          <a:p>
            <a:pPr marL="733425" indent="-285750" algn="l">
              <a:buFont typeface="Wingdings" panose="05000000000000000000" pitchFamily="2" charset="2"/>
              <a:buChar char="Ø"/>
            </a:pPr>
            <a:r>
              <a:rPr lang="fr-FR" sz="1800" i="0" u="none" strike="noStrike" baseline="0" dirty="0">
                <a:latin typeface="Calibri,Bold"/>
              </a:rPr>
              <a:t>ACTION 8 </a:t>
            </a:r>
            <a:r>
              <a:rPr lang="fr-FR" sz="1800" i="0" u="none" strike="noStrike" baseline="0" dirty="0">
                <a:latin typeface="Calibri" panose="020F0502020204030204" pitchFamily="34" charset="0"/>
              </a:rPr>
              <a:t>: </a:t>
            </a:r>
            <a:r>
              <a:rPr lang="fr-FR" dirty="0">
                <a:latin typeface="Calibri" panose="020F0502020204030204" pitchFamily="34" charset="0"/>
              </a:rPr>
              <a:t>T</a:t>
            </a:r>
            <a:r>
              <a:rPr lang="fr-FR" sz="1800" i="0" u="none" strike="noStrike" baseline="0" dirty="0">
                <a:latin typeface="Calibri" panose="020F0502020204030204" pitchFamily="34" charset="0"/>
              </a:rPr>
              <a:t>irer des conclusions de l’expérimentation sur la </a:t>
            </a:r>
            <a:r>
              <a:rPr lang="fr-FR" sz="1800" b="1" i="0" u="none" strike="noStrike" baseline="0" dirty="0">
                <a:latin typeface="Calibri" panose="020F0502020204030204" pitchFamily="34" charset="0"/>
              </a:rPr>
              <a:t>dispensation à l’unité des médicaments</a:t>
            </a:r>
          </a:p>
          <a:p>
            <a:pPr marL="733425" indent="-285750" algn="l">
              <a:buFont typeface="Wingdings" panose="05000000000000000000" pitchFamily="2" charset="2"/>
              <a:buChar char="Ø"/>
            </a:pPr>
            <a:r>
              <a:rPr lang="fr-FR" sz="1800" i="0" u="none" strike="noStrike" baseline="0" dirty="0">
                <a:latin typeface="Calibri,Bold"/>
              </a:rPr>
              <a:t>ACTION 9 </a:t>
            </a:r>
            <a:r>
              <a:rPr lang="fr-FR" sz="1800" i="0" u="none" strike="noStrike" baseline="0" dirty="0">
                <a:latin typeface="Calibri" panose="020F0502020204030204" pitchFamily="34" charset="0"/>
              </a:rPr>
              <a:t>: Étudier la pertinence de l’</a:t>
            </a:r>
            <a:r>
              <a:rPr lang="fr-FR" sz="1800" b="1" i="0" u="none" strike="noStrike" baseline="0" dirty="0">
                <a:latin typeface="Calibri" panose="020F0502020204030204" pitchFamily="34" charset="0"/>
              </a:rPr>
              <a:t>indice suédois de classement des substances actives</a:t>
            </a:r>
            <a:r>
              <a:rPr lang="fr-FR" sz="1800" i="0" u="none" strike="noStrike" baseline="0" dirty="0">
                <a:latin typeface="Calibri" panose="020F0502020204030204" pitchFamily="34" charset="0"/>
              </a:rPr>
              <a:t> en fonction de leur impact pour l’environnement et l’acceptabilité par les professionnels de santé de la mise en place d’un tel indice de classement des médicaments en </a:t>
            </a:r>
            <a:r>
              <a:rPr lang="fr-FR" dirty="0">
                <a:latin typeface="Calibri" panose="020F0502020204030204" pitchFamily="34" charset="0"/>
              </a:rPr>
              <a:t>F</a:t>
            </a:r>
            <a:r>
              <a:rPr lang="fr-FR" sz="1800" i="0" u="none" strike="noStrike" baseline="0" dirty="0">
                <a:latin typeface="Calibri" panose="020F0502020204030204" pitchFamily="34" charset="0"/>
              </a:rPr>
              <a:t>rance</a:t>
            </a:r>
            <a:endParaRPr lang="fr-FR" dirty="0"/>
          </a:p>
        </p:txBody>
      </p:sp>
      <p:sp>
        <p:nvSpPr>
          <p:cNvPr id="6" name="ZoneTexte 5">
            <a:extLst>
              <a:ext uri="{FF2B5EF4-FFF2-40B4-BE49-F238E27FC236}">
                <a16:creationId xmlns:a16="http://schemas.microsoft.com/office/drawing/2014/main" id="{A050F346-B545-D2F6-5F24-B3C38DA5E4AA}"/>
              </a:ext>
            </a:extLst>
          </p:cNvPr>
          <p:cNvSpPr txBox="1"/>
          <p:nvPr/>
        </p:nvSpPr>
        <p:spPr>
          <a:xfrm>
            <a:off x="849275" y="14021"/>
            <a:ext cx="9224064" cy="584775"/>
          </a:xfrm>
          <a:prstGeom prst="rect">
            <a:avLst/>
          </a:prstGeom>
          <a:noFill/>
        </p:spPr>
        <p:txBody>
          <a:bodyPr wrap="none" rtlCol="0">
            <a:spAutoFit/>
          </a:bodyPr>
          <a:lstStyle/>
          <a:p>
            <a:r>
              <a:rPr lang="fr-FR" sz="3200" dirty="0"/>
              <a:t>Médicaments – environnement : Éléments historiques </a:t>
            </a:r>
          </a:p>
        </p:txBody>
      </p:sp>
    </p:spTree>
    <p:extLst>
      <p:ext uri="{BB962C8B-B14F-4D97-AF65-F5344CB8AC3E}">
        <p14:creationId xmlns:p14="http://schemas.microsoft.com/office/powerpoint/2010/main" val="1607474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8C7CAFFC-E4E8-D819-4C8A-427A48312482}"/>
              </a:ext>
            </a:extLst>
          </p:cNvPr>
          <p:cNvSpPr/>
          <p:nvPr/>
        </p:nvSpPr>
        <p:spPr>
          <a:xfrm>
            <a:off x="2745830" y="984064"/>
            <a:ext cx="5821024" cy="5737098"/>
          </a:xfrm>
          <a:prstGeom prst="ellipse">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ysClr val="windowText" lastClr="000000"/>
              </a:solidFill>
            </a:endParaRPr>
          </a:p>
        </p:txBody>
      </p:sp>
      <p:sp>
        <p:nvSpPr>
          <p:cNvPr id="3" name="Ellipse 2">
            <a:extLst>
              <a:ext uri="{FF2B5EF4-FFF2-40B4-BE49-F238E27FC236}">
                <a16:creationId xmlns:a16="http://schemas.microsoft.com/office/drawing/2014/main" id="{357AFCE6-7A77-0258-1942-8FFD9E9477AB}"/>
              </a:ext>
            </a:extLst>
          </p:cNvPr>
          <p:cNvSpPr/>
          <p:nvPr/>
        </p:nvSpPr>
        <p:spPr>
          <a:xfrm>
            <a:off x="3532123" y="1949450"/>
            <a:ext cx="4276068" cy="4033049"/>
          </a:xfrm>
          <a:prstGeom prst="ellips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ysClr val="windowText" lastClr="000000"/>
              </a:solidFill>
            </a:endParaRPr>
          </a:p>
        </p:txBody>
      </p:sp>
      <p:sp>
        <p:nvSpPr>
          <p:cNvPr id="4" name="Ellipse 3">
            <a:extLst>
              <a:ext uri="{FF2B5EF4-FFF2-40B4-BE49-F238E27FC236}">
                <a16:creationId xmlns:a16="http://schemas.microsoft.com/office/drawing/2014/main" id="{AAE26B75-CF0B-02A8-0F7C-25A7329D8DA5}"/>
              </a:ext>
            </a:extLst>
          </p:cNvPr>
          <p:cNvSpPr/>
          <p:nvPr/>
        </p:nvSpPr>
        <p:spPr>
          <a:xfrm>
            <a:off x="4799298" y="3227563"/>
            <a:ext cx="1749594" cy="1693556"/>
          </a:xfrm>
          <a:prstGeom prst="ellipse">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ysClr val="windowText" lastClr="000000"/>
                </a:solidFill>
              </a:rPr>
              <a:t>Patient</a:t>
            </a:r>
          </a:p>
          <a:p>
            <a:pPr algn="ctr"/>
            <a:endParaRPr lang="fr-FR" dirty="0">
              <a:solidFill>
                <a:sysClr val="windowText" lastClr="000000"/>
              </a:solidFill>
            </a:endParaRPr>
          </a:p>
          <a:p>
            <a:pPr algn="ctr"/>
            <a:r>
              <a:rPr lang="fr-FR" sz="2000" dirty="0">
                <a:solidFill>
                  <a:sysClr val="windowText" lastClr="000000"/>
                </a:solidFill>
              </a:rPr>
              <a:t>Humain</a:t>
            </a:r>
          </a:p>
          <a:p>
            <a:pPr algn="ctr"/>
            <a:r>
              <a:rPr lang="fr-FR" sz="2000" dirty="0">
                <a:solidFill>
                  <a:sysClr val="windowText" lastClr="000000"/>
                </a:solidFill>
              </a:rPr>
              <a:t>Animal</a:t>
            </a:r>
          </a:p>
        </p:txBody>
      </p:sp>
      <p:sp>
        <p:nvSpPr>
          <p:cNvPr id="5" name="Flèche : droite 4">
            <a:extLst>
              <a:ext uri="{FF2B5EF4-FFF2-40B4-BE49-F238E27FC236}">
                <a16:creationId xmlns:a16="http://schemas.microsoft.com/office/drawing/2014/main" id="{CE3380B5-9C06-F89F-C66F-38AA1A1A4971}"/>
              </a:ext>
            </a:extLst>
          </p:cNvPr>
          <p:cNvSpPr/>
          <p:nvPr/>
        </p:nvSpPr>
        <p:spPr>
          <a:xfrm rot="19476831" flipV="1">
            <a:off x="6090085" y="2330116"/>
            <a:ext cx="3071982" cy="695447"/>
          </a:xfrm>
          <a:prstGeom prst="right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4EB06908-AC3A-2CC0-BABC-2E16D6A01749}"/>
              </a:ext>
            </a:extLst>
          </p:cNvPr>
          <p:cNvSpPr txBox="1"/>
          <p:nvPr/>
        </p:nvSpPr>
        <p:spPr>
          <a:xfrm>
            <a:off x="9030292" y="1154418"/>
            <a:ext cx="1514261" cy="461665"/>
          </a:xfrm>
          <a:prstGeom prst="rect">
            <a:avLst/>
          </a:prstGeom>
          <a:solidFill>
            <a:schemeClr val="accent5">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r>
              <a:rPr lang="fr-FR" sz="2400" b="1" dirty="0"/>
              <a:t>Polluants</a:t>
            </a:r>
          </a:p>
        </p:txBody>
      </p:sp>
      <p:sp>
        <p:nvSpPr>
          <p:cNvPr id="7" name="Flèche : droite 6">
            <a:extLst>
              <a:ext uri="{FF2B5EF4-FFF2-40B4-BE49-F238E27FC236}">
                <a16:creationId xmlns:a16="http://schemas.microsoft.com/office/drawing/2014/main" id="{80C6857B-1512-738B-B909-6827F0FA08CF}"/>
              </a:ext>
            </a:extLst>
          </p:cNvPr>
          <p:cNvSpPr/>
          <p:nvPr/>
        </p:nvSpPr>
        <p:spPr>
          <a:xfrm rot="8853551" flipV="1">
            <a:off x="2540542" y="5226828"/>
            <a:ext cx="1474953" cy="255884"/>
          </a:xfrm>
          <a:prstGeom prst="rightArrow">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B7EF6031-1D8D-0756-CB0A-71D50B42EF82}"/>
              </a:ext>
            </a:extLst>
          </p:cNvPr>
          <p:cNvSpPr txBox="1"/>
          <p:nvPr/>
        </p:nvSpPr>
        <p:spPr>
          <a:xfrm>
            <a:off x="350848" y="5698348"/>
            <a:ext cx="2258503" cy="461665"/>
          </a:xfrm>
          <a:prstGeom prst="rect">
            <a:avLst/>
          </a:prstGeom>
          <a:solidFill>
            <a:schemeClr val="accent5">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fr-FR" sz="2400" b="1" dirty="0"/>
              <a:t>Déchets solides </a:t>
            </a:r>
          </a:p>
        </p:txBody>
      </p:sp>
      <p:sp>
        <p:nvSpPr>
          <p:cNvPr id="9" name="Flèche : droite 8">
            <a:extLst>
              <a:ext uri="{FF2B5EF4-FFF2-40B4-BE49-F238E27FC236}">
                <a16:creationId xmlns:a16="http://schemas.microsoft.com/office/drawing/2014/main" id="{CCE7C35C-E44B-4DE6-12D8-805C22B8477F}"/>
              </a:ext>
            </a:extLst>
          </p:cNvPr>
          <p:cNvSpPr/>
          <p:nvPr/>
        </p:nvSpPr>
        <p:spPr>
          <a:xfrm rot="8829962" flipV="1">
            <a:off x="2673633" y="5244719"/>
            <a:ext cx="2563070" cy="164571"/>
          </a:xfrm>
          <a:prstGeom prst="right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 droite 9">
            <a:extLst>
              <a:ext uri="{FF2B5EF4-FFF2-40B4-BE49-F238E27FC236}">
                <a16:creationId xmlns:a16="http://schemas.microsoft.com/office/drawing/2014/main" id="{D82CE80A-D3CB-8AC5-6D46-8E1D41BA4509}"/>
              </a:ext>
            </a:extLst>
          </p:cNvPr>
          <p:cNvSpPr/>
          <p:nvPr/>
        </p:nvSpPr>
        <p:spPr>
          <a:xfrm rot="12678788">
            <a:off x="1901851" y="2609510"/>
            <a:ext cx="3404994" cy="136660"/>
          </a:xfrm>
          <a:prstGeom prst="rightArrow">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 droite 10">
            <a:extLst>
              <a:ext uri="{FF2B5EF4-FFF2-40B4-BE49-F238E27FC236}">
                <a16:creationId xmlns:a16="http://schemas.microsoft.com/office/drawing/2014/main" id="{13A17FC4-D1F7-C2D8-77CB-D62F39752766}"/>
              </a:ext>
            </a:extLst>
          </p:cNvPr>
          <p:cNvSpPr/>
          <p:nvPr/>
        </p:nvSpPr>
        <p:spPr>
          <a:xfrm rot="12673118">
            <a:off x="2361831" y="1330268"/>
            <a:ext cx="1338162" cy="460957"/>
          </a:xfrm>
          <a:prstGeom prst="rightArrow">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 droite 11">
            <a:extLst>
              <a:ext uri="{FF2B5EF4-FFF2-40B4-BE49-F238E27FC236}">
                <a16:creationId xmlns:a16="http://schemas.microsoft.com/office/drawing/2014/main" id="{1DF14E5D-071A-BF15-F97C-8CD4922A451E}"/>
              </a:ext>
            </a:extLst>
          </p:cNvPr>
          <p:cNvSpPr/>
          <p:nvPr/>
        </p:nvSpPr>
        <p:spPr>
          <a:xfrm rot="9108604">
            <a:off x="2454965" y="5151249"/>
            <a:ext cx="670528" cy="281251"/>
          </a:xfrm>
          <a:prstGeom prst="rightArrow">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5CE5CC70-6BD3-5B48-4AE2-D6F58BA3B601}"/>
              </a:ext>
            </a:extLst>
          </p:cNvPr>
          <p:cNvSpPr txBox="1"/>
          <p:nvPr/>
        </p:nvSpPr>
        <p:spPr>
          <a:xfrm>
            <a:off x="238737" y="1110190"/>
            <a:ext cx="1718344" cy="830997"/>
          </a:xfrm>
          <a:prstGeom prst="rect">
            <a:avLst/>
          </a:prstGeom>
          <a:solidFill>
            <a:schemeClr val="accent5">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a:r>
              <a:rPr lang="fr-FR" sz="2400" b="1" dirty="0"/>
              <a:t>Gaz à effet de serre</a:t>
            </a:r>
          </a:p>
        </p:txBody>
      </p:sp>
      <p:sp>
        <p:nvSpPr>
          <p:cNvPr id="14" name="ZoneTexte 13">
            <a:extLst>
              <a:ext uri="{FF2B5EF4-FFF2-40B4-BE49-F238E27FC236}">
                <a16:creationId xmlns:a16="http://schemas.microsoft.com/office/drawing/2014/main" id="{80C27E96-22F5-BAB7-B002-868EBED735B2}"/>
              </a:ext>
            </a:extLst>
          </p:cNvPr>
          <p:cNvSpPr txBox="1"/>
          <p:nvPr/>
        </p:nvSpPr>
        <p:spPr>
          <a:xfrm>
            <a:off x="4897972" y="2030266"/>
            <a:ext cx="1898212" cy="1200329"/>
          </a:xfrm>
          <a:prstGeom prst="rect">
            <a:avLst/>
          </a:prstGeom>
          <a:noFill/>
        </p:spPr>
        <p:txBody>
          <a:bodyPr wrap="none" rtlCol="0">
            <a:spAutoFit/>
          </a:bodyPr>
          <a:lstStyle/>
          <a:p>
            <a:r>
              <a:rPr lang="fr-FR" sz="2400" b="1" dirty="0"/>
              <a:t>Distribution</a:t>
            </a:r>
          </a:p>
          <a:p>
            <a:r>
              <a:rPr lang="fr-FR" sz="2400" b="1" dirty="0"/>
              <a:t>Prescription</a:t>
            </a:r>
          </a:p>
          <a:p>
            <a:r>
              <a:rPr lang="fr-FR" sz="2400" b="1" dirty="0"/>
              <a:t>Délivrance</a:t>
            </a:r>
          </a:p>
        </p:txBody>
      </p:sp>
      <p:sp>
        <p:nvSpPr>
          <p:cNvPr id="15" name="Flèche : droite 14">
            <a:extLst>
              <a:ext uri="{FF2B5EF4-FFF2-40B4-BE49-F238E27FC236}">
                <a16:creationId xmlns:a16="http://schemas.microsoft.com/office/drawing/2014/main" id="{BA086BF0-AF69-FADF-139F-4885955960AF}"/>
              </a:ext>
            </a:extLst>
          </p:cNvPr>
          <p:cNvSpPr/>
          <p:nvPr/>
        </p:nvSpPr>
        <p:spPr>
          <a:xfrm rot="12678788">
            <a:off x="2119240" y="2002702"/>
            <a:ext cx="2164153" cy="288403"/>
          </a:xfrm>
          <a:prstGeom prst="rightArrow">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a:extLst>
              <a:ext uri="{FF2B5EF4-FFF2-40B4-BE49-F238E27FC236}">
                <a16:creationId xmlns:a16="http://schemas.microsoft.com/office/drawing/2014/main" id="{B5431599-ABE7-7944-FD00-FBBEBB32D008}"/>
              </a:ext>
            </a:extLst>
          </p:cNvPr>
          <p:cNvSpPr txBox="1"/>
          <p:nvPr/>
        </p:nvSpPr>
        <p:spPr>
          <a:xfrm>
            <a:off x="5009548" y="1062264"/>
            <a:ext cx="1728294" cy="830997"/>
          </a:xfrm>
          <a:prstGeom prst="rect">
            <a:avLst/>
          </a:prstGeom>
          <a:noFill/>
        </p:spPr>
        <p:txBody>
          <a:bodyPr wrap="none" rtlCol="0">
            <a:spAutoFit/>
          </a:bodyPr>
          <a:lstStyle/>
          <a:p>
            <a:r>
              <a:rPr lang="fr-FR" sz="2400" b="1" dirty="0"/>
              <a:t>R&amp;D</a:t>
            </a:r>
          </a:p>
          <a:p>
            <a:r>
              <a:rPr lang="fr-FR" sz="2400" b="1" dirty="0"/>
              <a:t>Production</a:t>
            </a:r>
          </a:p>
        </p:txBody>
      </p:sp>
      <p:sp>
        <p:nvSpPr>
          <p:cNvPr id="17" name="Flèche : droite 16">
            <a:extLst>
              <a:ext uri="{FF2B5EF4-FFF2-40B4-BE49-F238E27FC236}">
                <a16:creationId xmlns:a16="http://schemas.microsoft.com/office/drawing/2014/main" id="{27FFBEE4-AB9A-81BD-77F2-35BCEC86330F}"/>
              </a:ext>
            </a:extLst>
          </p:cNvPr>
          <p:cNvSpPr/>
          <p:nvPr/>
        </p:nvSpPr>
        <p:spPr>
          <a:xfrm rot="19472521">
            <a:off x="7551375" y="1399651"/>
            <a:ext cx="1058160" cy="438213"/>
          </a:xfrm>
          <a:prstGeom prst="rightArrow">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a16="http://schemas.microsoft.com/office/drawing/2014/main" id="{5007E62F-07E5-CCC6-1EDB-0A85DD472A3E}"/>
              </a:ext>
            </a:extLst>
          </p:cNvPr>
          <p:cNvSpPr txBox="1"/>
          <p:nvPr/>
        </p:nvSpPr>
        <p:spPr>
          <a:xfrm>
            <a:off x="616740" y="6378271"/>
            <a:ext cx="2431820" cy="369332"/>
          </a:xfrm>
          <a:prstGeom prst="rect">
            <a:avLst/>
          </a:prstGeom>
          <a:noFill/>
        </p:spPr>
        <p:txBody>
          <a:bodyPr wrap="none" rtlCol="0">
            <a:spAutoFit/>
          </a:bodyPr>
          <a:lstStyle/>
          <a:p>
            <a:r>
              <a:rPr lang="fr-FR" dirty="0"/>
              <a:t>Recyclages, destruction </a:t>
            </a:r>
          </a:p>
        </p:txBody>
      </p:sp>
      <p:sp>
        <p:nvSpPr>
          <p:cNvPr id="20" name="Flèche : droite 19">
            <a:extLst>
              <a:ext uri="{FF2B5EF4-FFF2-40B4-BE49-F238E27FC236}">
                <a16:creationId xmlns:a16="http://schemas.microsoft.com/office/drawing/2014/main" id="{6AD5D91D-D66C-97A5-AB57-ACEF4CC2D01D}"/>
              </a:ext>
            </a:extLst>
          </p:cNvPr>
          <p:cNvSpPr/>
          <p:nvPr/>
        </p:nvSpPr>
        <p:spPr>
          <a:xfrm rot="8821798">
            <a:off x="6191541" y="2837603"/>
            <a:ext cx="3718287" cy="261531"/>
          </a:xfrm>
          <a:prstGeom prst="right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Flèche : droite 20">
            <a:extLst>
              <a:ext uri="{FF2B5EF4-FFF2-40B4-BE49-F238E27FC236}">
                <a16:creationId xmlns:a16="http://schemas.microsoft.com/office/drawing/2014/main" id="{3C5B02BD-A706-2C06-51B9-8B5EB030E9CC}"/>
              </a:ext>
            </a:extLst>
          </p:cNvPr>
          <p:cNvSpPr/>
          <p:nvPr/>
        </p:nvSpPr>
        <p:spPr>
          <a:xfrm rot="1845697">
            <a:off x="1601035" y="2782200"/>
            <a:ext cx="3549015" cy="265305"/>
          </a:xfrm>
          <a:prstGeom prst="right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a:extLst>
              <a:ext uri="{FF2B5EF4-FFF2-40B4-BE49-F238E27FC236}">
                <a16:creationId xmlns:a16="http://schemas.microsoft.com/office/drawing/2014/main" id="{B165EC76-82EE-6BDB-D37B-6BBEBC2122EF}"/>
              </a:ext>
            </a:extLst>
          </p:cNvPr>
          <p:cNvSpPr txBox="1"/>
          <p:nvPr/>
        </p:nvSpPr>
        <p:spPr>
          <a:xfrm>
            <a:off x="9075366" y="3558558"/>
            <a:ext cx="2902911" cy="707886"/>
          </a:xfrm>
          <a:prstGeom prst="rect">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r>
              <a:rPr lang="fr-FR" sz="2000" dirty="0">
                <a:solidFill>
                  <a:schemeClr val="bg1"/>
                </a:solidFill>
              </a:rPr>
              <a:t>Identification des dangers</a:t>
            </a:r>
          </a:p>
          <a:p>
            <a:r>
              <a:rPr lang="fr-FR" sz="2000" dirty="0">
                <a:solidFill>
                  <a:schemeClr val="bg1"/>
                </a:solidFill>
              </a:rPr>
              <a:t>Quantification des risques</a:t>
            </a:r>
          </a:p>
        </p:txBody>
      </p:sp>
      <p:sp>
        <p:nvSpPr>
          <p:cNvPr id="23" name="ZoneTexte 22">
            <a:extLst>
              <a:ext uri="{FF2B5EF4-FFF2-40B4-BE49-F238E27FC236}">
                <a16:creationId xmlns:a16="http://schemas.microsoft.com/office/drawing/2014/main" id="{23165403-FFC0-1CC3-4D6C-F7FB76874219}"/>
              </a:ext>
            </a:extLst>
          </p:cNvPr>
          <p:cNvSpPr txBox="1"/>
          <p:nvPr/>
        </p:nvSpPr>
        <p:spPr>
          <a:xfrm>
            <a:off x="9265229" y="4879579"/>
            <a:ext cx="2508764" cy="1569660"/>
          </a:xfrm>
          <a:prstGeom prst="rect">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r>
              <a:rPr lang="fr-FR" sz="2400" dirty="0">
                <a:solidFill>
                  <a:schemeClr val="bg1"/>
                </a:solidFill>
              </a:rPr>
              <a:t>Actions</a:t>
            </a:r>
          </a:p>
          <a:p>
            <a:r>
              <a:rPr lang="fr-FR" sz="2400" dirty="0">
                <a:solidFill>
                  <a:schemeClr val="bg1"/>
                </a:solidFill>
              </a:rPr>
              <a:t>Culpabilisation</a:t>
            </a:r>
          </a:p>
          <a:p>
            <a:r>
              <a:rPr lang="fr-FR" sz="2400" dirty="0">
                <a:solidFill>
                  <a:schemeClr val="bg1"/>
                </a:solidFill>
              </a:rPr>
              <a:t>Responsabilisation</a:t>
            </a:r>
          </a:p>
          <a:p>
            <a:r>
              <a:rPr lang="fr-FR" sz="2400" dirty="0">
                <a:solidFill>
                  <a:schemeClr val="bg1"/>
                </a:solidFill>
              </a:rPr>
              <a:t>Réglementations</a:t>
            </a:r>
          </a:p>
        </p:txBody>
      </p:sp>
      <p:sp>
        <p:nvSpPr>
          <p:cNvPr id="24" name="ZoneTexte 23">
            <a:extLst>
              <a:ext uri="{FF2B5EF4-FFF2-40B4-BE49-F238E27FC236}">
                <a16:creationId xmlns:a16="http://schemas.microsoft.com/office/drawing/2014/main" id="{E4BCE9F0-8C2E-5880-7F49-906591FA509E}"/>
              </a:ext>
            </a:extLst>
          </p:cNvPr>
          <p:cNvSpPr txBox="1"/>
          <p:nvPr/>
        </p:nvSpPr>
        <p:spPr>
          <a:xfrm>
            <a:off x="10695944" y="923585"/>
            <a:ext cx="674159" cy="1015663"/>
          </a:xfrm>
          <a:prstGeom prst="rect">
            <a:avLst/>
          </a:prstGeom>
          <a:noFill/>
        </p:spPr>
        <p:txBody>
          <a:bodyPr wrap="none" rtlCol="0">
            <a:spAutoFit/>
          </a:bodyPr>
          <a:lstStyle/>
          <a:p>
            <a:r>
              <a:rPr lang="fr-FR" sz="2000" dirty="0"/>
              <a:t>Air</a:t>
            </a:r>
          </a:p>
          <a:p>
            <a:r>
              <a:rPr lang="fr-FR" sz="2000" dirty="0"/>
              <a:t>Eaux</a:t>
            </a:r>
          </a:p>
          <a:p>
            <a:r>
              <a:rPr lang="fr-FR" sz="2000" dirty="0"/>
              <a:t>Sols</a:t>
            </a:r>
          </a:p>
        </p:txBody>
      </p:sp>
      <p:sp>
        <p:nvSpPr>
          <p:cNvPr id="25" name="ZoneTexte 24">
            <a:extLst>
              <a:ext uri="{FF2B5EF4-FFF2-40B4-BE49-F238E27FC236}">
                <a16:creationId xmlns:a16="http://schemas.microsoft.com/office/drawing/2014/main" id="{02C3E642-4A32-34C6-493A-22581872BC1E}"/>
              </a:ext>
            </a:extLst>
          </p:cNvPr>
          <p:cNvSpPr txBox="1"/>
          <p:nvPr/>
        </p:nvSpPr>
        <p:spPr>
          <a:xfrm>
            <a:off x="170886" y="3250631"/>
            <a:ext cx="1924697" cy="1200329"/>
          </a:xfrm>
          <a:prstGeom prst="rect">
            <a:avLst/>
          </a:prstGeom>
          <a:solidFill>
            <a:schemeClr val="accent5">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fr-FR" sz="2400" b="1" dirty="0"/>
              <a:t>Prélèvements</a:t>
            </a:r>
          </a:p>
          <a:p>
            <a:r>
              <a:rPr lang="fr-FR" sz="2400" dirty="0"/>
              <a:t>Eaux</a:t>
            </a:r>
          </a:p>
          <a:p>
            <a:r>
              <a:rPr lang="fr-FR" sz="2400" dirty="0"/>
              <a:t>Matières 1</a:t>
            </a:r>
            <a:r>
              <a:rPr lang="fr-FR" sz="2400" baseline="30000" dirty="0"/>
              <a:t>ères</a:t>
            </a:r>
          </a:p>
        </p:txBody>
      </p:sp>
      <p:sp>
        <p:nvSpPr>
          <p:cNvPr id="28" name="Flèche : droite 27">
            <a:extLst>
              <a:ext uri="{FF2B5EF4-FFF2-40B4-BE49-F238E27FC236}">
                <a16:creationId xmlns:a16="http://schemas.microsoft.com/office/drawing/2014/main" id="{B83A8920-8DB2-66FC-AA9E-4E82D8D44D22}"/>
              </a:ext>
            </a:extLst>
          </p:cNvPr>
          <p:cNvSpPr/>
          <p:nvPr/>
        </p:nvSpPr>
        <p:spPr>
          <a:xfrm rot="10800000">
            <a:off x="2130476" y="3468675"/>
            <a:ext cx="679956" cy="486238"/>
          </a:xfrm>
          <a:prstGeom prst="rightArrow">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ZoneTexte 18">
            <a:extLst>
              <a:ext uri="{FF2B5EF4-FFF2-40B4-BE49-F238E27FC236}">
                <a16:creationId xmlns:a16="http://schemas.microsoft.com/office/drawing/2014/main" id="{F766F0D4-AAEC-023D-1118-2D17E751FDF2}"/>
              </a:ext>
            </a:extLst>
          </p:cNvPr>
          <p:cNvSpPr txBox="1"/>
          <p:nvPr/>
        </p:nvSpPr>
        <p:spPr>
          <a:xfrm>
            <a:off x="949820" y="16420"/>
            <a:ext cx="5545492" cy="584775"/>
          </a:xfrm>
          <a:prstGeom prst="rect">
            <a:avLst/>
          </a:prstGeom>
          <a:noFill/>
        </p:spPr>
        <p:txBody>
          <a:bodyPr wrap="none" rtlCol="0">
            <a:spAutoFit/>
          </a:bodyPr>
          <a:lstStyle/>
          <a:p>
            <a:r>
              <a:rPr lang="fr-FR" sz="3200" dirty="0"/>
              <a:t>Tous responsables, tous acteurs </a:t>
            </a:r>
          </a:p>
        </p:txBody>
      </p:sp>
    </p:spTree>
    <p:extLst>
      <p:ext uri="{BB962C8B-B14F-4D97-AF65-F5344CB8AC3E}">
        <p14:creationId xmlns:p14="http://schemas.microsoft.com/office/powerpoint/2010/main" val="371942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9" grpId="0" animBg="1"/>
      <p:bldP spid="10" grpId="0" animBg="1"/>
      <p:bldP spid="11" grpId="0" animBg="1"/>
      <p:bldP spid="12" grpId="0" animBg="1"/>
      <p:bldP spid="14" grpId="0"/>
      <p:bldP spid="15" grpId="0" animBg="1"/>
      <p:bldP spid="16" grpId="0"/>
      <p:bldP spid="17" grpId="0" animBg="1"/>
      <p:bldP spid="20" grpId="0" animBg="1"/>
      <p:bldP spid="21" grpId="0" animBg="1"/>
      <p:bldP spid="22" grpId="0" animBg="1"/>
      <p:bldP spid="23"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EE389CB-A176-F001-AD2A-0A5A1A8FBD9E}"/>
              </a:ext>
            </a:extLst>
          </p:cNvPr>
          <p:cNvPicPr>
            <a:picLocks noChangeAspect="1"/>
          </p:cNvPicPr>
          <p:nvPr/>
        </p:nvPicPr>
        <p:blipFill>
          <a:blip r:embed="rId2"/>
          <a:stretch>
            <a:fillRect/>
          </a:stretch>
        </p:blipFill>
        <p:spPr>
          <a:xfrm>
            <a:off x="997442" y="1009186"/>
            <a:ext cx="10792625" cy="5222937"/>
          </a:xfrm>
          <a:prstGeom prst="rect">
            <a:avLst/>
          </a:prstGeom>
        </p:spPr>
      </p:pic>
      <p:sp>
        <p:nvSpPr>
          <p:cNvPr id="4" name="ZoneTexte 3">
            <a:extLst>
              <a:ext uri="{FF2B5EF4-FFF2-40B4-BE49-F238E27FC236}">
                <a16:creationId xmlns:a16="http://schemas.microsoft.com/office/drawing/2014/main" id="{E67DFACC-5790-F277-B613-6DEFC4D4BD95}"/>
              </a:ext>
            </a:extLst>
          </p:cNvPr>
          <p:cNvSpPr txBox="1"/>
          <p:nvPr/>
        </p:nvSpPr>
        <p:spPr>
          <a:xfrm>
            <a:off x="997442" y="133165"/>
            <a:ext cx="7176260" cy="461665"/>
          </a:xfrm>
          <a:prstGeom prst="rect">
            <a:avLst/>
          </a:prstGeom>
          <a:noFill/>
        </p:spPr>
        <p:txBody>
          <a:bodyPr wrap="none" rtlCol="0">
            <a:spAutoFit/>
          </a:bodyPr>
          <a:lstStyle/>
          <a:p>
            <a:r>
              <a:rPr lang="fr-FR" sz="2400" dirty="0"/>
              <a:t>Émissions de gaz à effet de serre du secteur de la santé  </a:t>
            </a:r>
          </a:p>
        </p:txBody>
      </p:sp>
      <p:sp>
        <p:nvSpPr>
          <p:cNvPr id="5" name="Ellipse 4">
            <a:extLst>
              <a:ext uri="{FF2B5EF4-FFF2-40B4-BE49-F238E27FC236}">
                <a16:creationId xmlns:a16="http://schemas.microsoft.com/office/drawing/2014/main" id="{267E4736-CD6A-EEC8-C463-E44CED2777A8}"/>
              </a:ext>
            </a:extLst>
          </p:cNvPr>
          <p:cNvSpPr/>
          <p:nvPr/>
        </p:nvSpPr>
        <p:spPr>
          <a:xfrm>
            <a:off x="4065973" y="725102"/>
            <a:ext cx="1402671" cy="4938853"/>
          </a:xfrm>
          <a:prstGeom prst="ellipse">
            <a:avLst/>
          </a:prstGeom>
          <a:noFill/>
          <a:ln w="476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24207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85AF966-51EB-1595-5AFE-D9A8F84FAB36}"/>
              </a:ext>
            </a:extLst>
          </p:cNvPr>
          <p:cNvPicPr>
            <a:picLocks noChangeAspect="1"/>
          </p:cNvPicPr>
          <p:nvPr/>
        </p:nvPicPr>
        <p:blipFill>
          <a:blip r:embed="rId2"/>
          <a:stretch>
            <a:fillRect/>
          </a:stretch>
        </p:blipFill>
        <p:spPr>
          <a:xfrm>
            <a:off x="0" y="1585965"/>
            <a:ext cx="6142122" cy="4292321"/>
          </a:xfrm>
          <a:prstGeom prst="rect">
            <a:avLst/>
          </a:prstGeom>
        </p:spPr>
      </p:pic>
      <p:sp>
        <p:nvSpPr>
          <p:cNvPr id="4" name="ZoneTexte 3">
            <a:extLst>
              <a:ext uri="{FF2B5EF4-FFF2-40B4-BE49-F238E27FC236}">
                <a16:creationId xmlns:a16="http://schemas.microsoft.com/office/drawing/2014/main" id="{FEDE485F-F8D5-3269-EBC8-3797744CB31E}"/>
              </a:ext>
            </a:extLst>
          </p:cNvPr>
          <p:cNvSpPr txBox="1"/>
          <p:nvPr/>
        </p:nvSpPr>
        <p:spPr>
          <a:xfrm>
            <a:off x="571245" y="71177"/>
            <a:ext cx="8020529" cy="523220"/>
          </a:xfrm>
          <a:prstGeom prst="rect">
            <a:avLst/>
          </a:prstGeom>
          <a:noFill/>
        </p:spPr>
        <p:txBody>
          <a:bodyPr wrap="none" rtlCol="0">
            <a:spAutoFit/>
          </a:bodyPr>
          <a:lstStyle/>
          <a:p>
            <a:r>
              <a:rPr lang="fr-FR" sz="2800" dirty="0"/>
              <a:t>Exemple dosages BRGM médicaments humains (</a:t>
            </a:r>
            <a:r>
              <a:rPr lang="fr-FR" sz="2800" dirty="0" err="1"/>
              <a:t>ng</a:t>
            </a:r>
            <a:r>
              <a:rPr lang="fr-FR" sz="2800" dirty="0"/>
              <a:t>/L)</a:t>
            </a:r>
          </a:p>
        </p:txBody>
      </p:sp>
      <p:pic>
        <p:nvPicPr>
          <p:cNvPr id="6" name="Image 5">
            <a:extLst>
              <a:ext uri="{FF2B5EF4-FFF2-40B4-BE49-F238E27FC236}">
                <a16:creationId xmlns:a16="http://schemas.microsoft.com/office/drawing/2014/main" id="{D43C3433-2A3A-5988-1854-BB8E33A37DB2}"/>
              </a:ext>
            </a:extLst>
          </p:cNvPr>
          <p:cNvPicPr>
            <a:picLocks noChangeAspect="1"/>
          </p:cNvPicPr>
          <p:nvPr/>
        </p:nvPicPr>
        <p:blipFill>
          <a:blip r:embed="rId3"/>
          <a:stretch>
            <a:fillRect/>
          </a:stretch>
        </p:blipFill>
        <p:spPr>
          <a:xfrm>
            <a:off x="6096000" y="1585965"/>
            <a:ext cx="6123958" cy="4292321"/>
          </a:xfrm>
          <a:prstGeom prst="rect">
            <a:avLst/>
          </a:prstGeom>
        </p:spPr>
      </p:pic>
      <p:sp>
        <p:nvSpPr>
          <p:cNvPr id="7" name="ZoneTexte 6">
            <a:extLst>
              <a:ext uri="{FF2B5EF4-FFF2-40B4-BE49-F238E27FC236}">
                <a16:creationId xmlns:a16="http://schemas.microsoft.com/office/drawing/2014/main" id="{41E816AF-47FC-B53C-76DD-AB825B8F3A93}"/>
              </a:ext>
            </a:extLst>
          </p:cNvPr>
          <p:cNvSpPr txBox="1"/>
          <p:nvPr/>
        </p:nvSpPr>
        <p:spPr>
          <a:xfrm>
            <a:off x="3139230" y="979714"/>
            <a:ext cx="1251048" cy="369332"/>
          </a:xfrm>
          <a:prstGeom prst="rect">
            <a:avLst/>
          </a:prstGeom>
          <a:noFill/>
        </p:spPr>
        <p:txBody>
          <a:bodyPr wrap="none" rtlCol="0">
            <a:spAutoFit/>
          </a:bodyPr>
          <a:lstStyle/>
          <a:p>
            <a:r>
              <a:rPr lang="fr-FR" dirty="0"/>
              <a:t>Juillet 2009</a:t>
            </a:r>
          </a:p>
        </p:txBody>
      </p:sp>
      <p:sp>
        <p:nvSpPr>
          <p:cNvPr id="8" name="ZoneTexte 7">
            <a:extLst>
              <a:ext uri="{FF2B5EF4-FFF2-40B4-BE49-F238E27FC236}">
                <a16:creationId xmlns:a16="http://schemas.microsoft.com/office/drawing/2014/main" id="{F589F7E7-8DDF-BD4E-B6C9-F7108C3D4456}"/>
              </a:ext>
            </a:extLst>
          </p:cNvPr>
          <p:cNvSpPr txBox="1"/>
          <p:nvPr/>
        </p:nvSpPr>
        <p:spPr>
          <a:xfrm>
            <a:off x="9157979" y="979714"/>
            <a:ext cx="1355115" cy="369332"/>
          </a:xfrm>
          <a:prstGeom prst="rect">
            <a:avLst/>
          </a:prstGeom>
          <a:noFill/>
        </p:spPr>
        <p:txBody>
          <a:bodyPr wrap="none" rtlCol="0">
            <a:spAutoFit/>
          </a:bodyPr>
          <a:lstStyle/>
          <a:p>
            <a:r>
              <a:rPr lang="fr-FR" dirty="0"/>
              <a:t>Février 2010</a:t>
            </a:r>
          </a:p>
        </p:txBody>
      </p:sp>
      <p:sp>
        <p:nvSpPr>
          <p:cNvPr id="11" name="ZoneTexte 10">
            <a:extLst>
              <a:ext uri="{FF2B5EF4-FFF2-40B4-BE49-F238E27FC236}">
                <a16:creationId xmlns:a16="http://schemas.microsoft.com/office/drawing/2014/main" id="{6BA3AAE4-8B3C-B6AF-8F30-4A9994AA496A}"/>
              </a:ext>
            </a:extLst>
          </p:cNvPr>
          <p:cNvSpPr txBox="1"/>
          <p:nvPr/>
        </p:nvSpPr>
        <p:spPr>
          <a:xfrm>
            <a:off x="9584107" y="234128"/>
            <a:ext cx="2607893" cy="369332"/>
          </a:xfrm>
          <a:prstGeom prst="rect">
            <a:avLst/>
          </a:prstGeom>
          <a:noFill/>
        </p:spPr>
        <p:txBody>
          <a:bodyPr wrap="none" rtlCol="0">
            <a:spAutoFit/>
          </a:bodyPr>
          <a:lstStyle/>
          <a:p>
            <a:r>
              <a:rPr lang="fr-FR" dirty="0"/>
              <a:t>BRGM RP-59371-FR, 2011</a:t>
            </a:r>
          </a:p>
        </p:txBody>
      </p:sp>
      <p:grpSp>
        <p:nvGrpSpPr>
          <p:cNvPr id="20" name="Groupe 19">
            <a:extLst>
              <a:ext uri="{FF2B5EF4-FFF2-40B4-BE49-F238E27FC236}">
                <a16:creationId xmlns:a16="http://schemas.microsoft.com/office/drawing/2014/main" id="{B337925F-559C-4099-EFA5-C34CE2DAAF8D}"/>
              </a:ext>
            </a:extLst>
          </p:cNvPr>
          <p:cNvGrpSpPr/>
          <p:nvPr/>
        </p:nvGrpSpPr>
        <p:grpSpPr>
          <a:xfrm>
            <a:off x="18164" y="4981021"/>
            <a:ext cx="3771768" cy="1477328"/>
            <a:chOff x="115410" y="4998777"/>
            <a:chExt cx="3771768" cy="1477328"/>
          </a:xfrm>
        </p:grpSpPr>
        <p:sp>
          <p:nvSpPr>
            <p:cNvPr id="19" name="Rectangle 18">
              <a:extLst>
                <a:ext uri="{FF2B5EF4-FFF2-40B4-BE49-F238E27FC236}">
                  <a16:creationId xmlns:a16="http://schemas.microsoft.com/office/drawing/2014/main" id="{2261FF8E-6559-9DAB-C340-010F89B24D49}"/>
                </a:ext>
              </a:extLst>
            </p:cNvPr>
            <p:cNvSpPr/>
            <p:nvPr/>
          </p:nvSpPr>
          <p:spPr>
            <a:xfrm>
              <a:off x="115410" y="5078648"/>
              <a:ext cx="3684233" cy="1353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5D122660-9393-1A6E-5C74-CD28C2E94E7A}"/>
                </a:ext>
              </a:extLst>
            </p:cNvPr>
            <p:cNvSpPr txBox="1"/>
            <p:nvPr/>
          </p:nvSpPr>
          <p:spPr>
            <a:xfrm>
              <a:off x="780622" y="4998777"/>
              <a:ext cx="3106556" cy="1477328"/>
            </a:xfrm>
            <a:prstGeom prst="rect">
              <a:avLst/>
            </a:prstGeom>
            <a:noFill/>
          </p:spPr>
          <p:txBody>
            <a:bodyPr wrap="none" rtlCol="0">
              <a:spAutoFit/>
            </a:bodyPr>
            <a:lstStyle/>
            <a:p>
              <a:r>
                <a:rPr lang="fr-FR" dirty="0"/>
                <a:t>Psychotropes + </a:t>
              </a:r>
              <a:r>
                <a:rPr lang="fr-FR" dirty="0" err="1"/>
                <a:t>Carbamazepine</a:t>
              </a:r>
              <a:endParaRPr lang="fr-FR" dirty="0"/>
            </a:p>
            <a:p>
              <a:r>
                <a:rPr lang="fr-FR" dirty="0"/>
                <a:t>Analgésiques</a:t>
              </a:r>
            </a:p>
            <a:p>
              <a:r>
                <a:rPr lang="fr-FR" dirty="0"/>
                <a:t>Hypolipémiants</a:t>
              </a:r>
            </a:p>
            <a:p>
              <a:r>
                <a:rPr lang="fr-FR" dirty="0" err="1"/>
                <a:t>Béta-Bloquants</a:t>
              </a:r>
              <a:endParaRPr lang="fr-FR" dirty="0"/>
            </a:p>
            <a:p>
              <a:r>
                <a:rPr lang="fr-FR" dirty="0"/>
                <a:t>Antibiotiques</a:t>
              </a:r>
            </a:p>
          </p:txBody>
        </p:sp>
        <p:sp>
          <p:nvSpPr>
            <p:cNvPr id="12" name="Rectangle 11">
              <a:extLst>
                <a:ext uri="{FF2B5EF4-FFF2-40B4-BE49-F238E27FC236}">
                  <a16:creationId xmlns:a16="http://schemas.microsoft.com/office/drawing/2014/main" id="{A19A318D-FF00-937E-8EE0-8C39BF597821}"/>
                </a:ext>
              </a:extLst>
            </p:cNvPr>
            <p:cNvSpPr/>
            <p:nvPr/>
          </p:nvSpPr>
          <p:spPr>
            <a:xfrm>
              <a:off x="221942" y="5122416"/>
              <a:ext cx="417250" cy="142043"/>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C6BD5FC0-F673-2E33-79BF-C7CA17A24FD1}"/>
                </a:ext>
              </a:extLst>
            </p:cNvPr>
            <p:cNvSpPr/>
            <p:nvPr/>
          </p:nvSpPr>
          <p:spPr>
            <a:xfrm>
              <a:off x="221942" y="5398455"/>
              <a:ext cx="417250" cy="142043"/>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DB15A5A9-04D2-0A9A-B986-4FE3183AAB43}"/>
                </a:ext>
              </a:extLst>
            </p:cNvPr>
            <p:cNvSpPr/>
            <p:nvPr/>
          </p:nvSpPr>
          <p:spPr>
            <a:xfrm>
              <a:off x="221942" y="5701564"/>
              <a:ext cx="417250" cy="142043"/>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AA632168-E0DB-A72B-55A4-7DC0F1CD323B}"/>
                </a:ext>
              </a:extLst>
            </p:cNvPr>
            <p:cNvSpPr/>
            <p:nvPr/>
          </p:nvSpPr>
          <p:spPr>
            <a:xfrm>
              <a:off x="221942" y="5977603"/>
              <a:ext cx="417250" cy="142043"/>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0FFCFB6A-9258-34B9-091D-ECE1C41D3776}"/>
                </a:ext>
              </a:extLst>
            </p:cNvPr>
            <p:cNvSpPr/>
            <p:nvPr/>
          </p:nvSpPr>
          <p:spPr>
            <a:xfrm>
              <a:off x="221942" y="6253642"/>
              <a:ext cx="417250" cy="142043"/>
            </a:xfrm>
            <a:prstGeom prst="rect">
              <a:avLst/>
            </a:prstGeom>
            <a:solidFill>
              <a:srgbClr val="F907D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1" name="Groupe 20">
            <a:extLst>
              <a:ext uri="{FF2B5EF4-FFF2-40B4-BE49-F238E27FC236}">
                <a16:creationId xmlns:a16="http://schemas.microsoft.com/office/drawing/2014/main" id="{F178F096-99D2-BBBD-A5A3-1C5B77951DCE}"/>
              </a:ext>
            </a:extLst>
          </p:cNvPr>
          <p:cNvGrpSpPr/>
          <p:nvPr/>
        </p:nvGrpSpPr>
        <p:grpSpPr>
          <a:xfrm>
            <a:off x="6248654" y="4999072"/>
            <a:ext cx="3771768" cy="1477328"/>
            <a:chOff x="115410" y="4998777"/>
            <a:chExt cx="3771768" cy="1477328"/>
          </a:xfrm>
        </p:grpSpPr>
        <p:sp>
          <p:nvSpPr>
            <p:cNvPr id="22" name="Rectangle 21">
              <a:extLst>
                <a:ext uri="{FF2B5EF4-FFF2-40B4-BE49-F238E27FC236}">
                  <a16:creationId xmlns:a16="http://schemas.microsoft.com/office/drawing/2014/main" id="{A053EFCF-901D-2862-57E9-414EF2974FA7}"/>
                </a:ext>
              </a:extLst>
            </p:cNvPr>
            <p:cNvSpPr/>
            <p:nvPr/>
          </p:nvSpPr>
          <p:spPr>
            <a:xfrm>
              <a:off x="115410" y="5078648"/>
              <a:ext cx="3684233" cy="1353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extLst>
                <a:ext uri="{FF2B5EF4-FFF2-40B4-BE49-F238E27FC236}">
                  <a16:creationId xmlns:a16="http://schemas.microsoft.com/office/drawing/2014/main" id="{ABF48AB1-AF9C-6D69-DF49-E1AB7149F831}"/>
                </a:ext>
              </a:extLst>
            </p:cNvPr>
            <p:cNvSpPr txBox="1"/>
            <p:nvPr/>
          </p:nvSpPr>
          <p:spPr>
            <a:xfrm>
              <a:off x="780622" y="4998777"/>
              <a:ext cx="3106556" cy="1477328"/>
            </a:xfrm>
            <a:prstGeom prst="rect">
              <a:avLst/>
            </a:prstGeom>
            <a:noFill/>
          </p:spPr>
          <p:txBody>
            <a:bodyPr wrap="none" rtlCol="0">
              <a:spAutoFit/>
            </a:bodyPr>
            <a:lstStyle/>
            <a:p>
              <a:r>
                <a:rPr lang="fr-FR" dirty="0"/>
                <a:t>Psychotropes + </a:t>
              </a:r>
              <a:r>
                <a:rPr lang="fr-FR" dirty="0" err="1"/>
                <a:t>Carbamazepine</a:t>
              </a:r>
              <a:endParaRPr lang="fr-FR" dirty="0"/>
            </a:p>
            <a:p>
              <a:r>
                <a:rPr lang="fr-FR" dirty="0"/>
                <a:t>Analgésiques</a:t>
              </a:r>
            </a:p>
            <a:p>
              <a:r>
                <a:rPr lang="fr-FR" dirty="0"/>
                <a:t>Hypolipémiants</a:t>
              </a:r>
            </a:p>
            <a:p>
              <a:r>
                <a:rPr lang="fr-FR" dirty="0" err="1"/>
                <a:t>Béta-Bloquants</a:t>
              </a:r>
              <a:endParaRPr lang="fr-FR" dirty="0"/>
            </a:p>
            <a:p>
              <a:r>
                <a:rPr lang="fr-FR" dirty="0"/>
                <a:t>Antibiotiques</a:t>
              </a:r>
            </a:p>
          </p:txBody>
        </p:sp>
        <p:sp>
          <p:nvSpPr>
            <p:cNvPr id="24" name="Rectangle 23">
              <a:extLst>
                <a:ext uri="{FF2B5EF4-FFF2-40B4-BE49-F238E27FC236}">
                  <a16:creationId xmlns:a16="http://schemas.microsoft.com/office/drawing/2014/main" id="{ED0F09E9-DADE-317A-9057-95A4831AF433}"/>
                </a:ext>
              </a:extLst>
            </p:cNvPr>
            <p:cNvSpPr/>
            <p:nvPr/>
          </p:nvSpPr>
          <p:spPr>
            <a:xfrm>
              <a:off x="221942" y="5122416"/>
              <a:ext cx="417250" cy="142043"/>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43619AA4-F868-F350-E3DA-D2DAE728E0DD}"/>
                </a:ext>
              </a:extLst>
            </p:cNvPr>
            <p:cNvSpPr/>
            <p:nvPr/>
          </p:nvSpPr>
          <p:spPr>
            <a:xfrm>
              <a:off x="221942" y="5398455"/>
              <a:ext cx="417250" cy="142043"/>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AA8F5A70-29C0-C846-ABCB-18E24FC8FAF3}"/>
                </a:ext>
              </a:extLst>
            </p:cNvPr>
            <p:cNvSpPr/>
            <p:nvPr/>
          </p:nvSpPr>
          <p:spPr>
            <a:xfrm>
              <a:off x="221942" y="5701564"/>
              <a:ext cx="417250" cy="142043"/>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E183AF7D-3005-023F-105C-D6A89660F0D3}"/>
                </a:ext>
              </a:extLst>
            </p:cNvPr>
            <p:cNvSpPr/>
            <p:nvPr/>
          </p:nvSpPr>
          <p:spPr>
            <a:xfrm>
              <a:off x="221942" y="5977603"/>
              <a:ext cx="417250" cy="142043"/>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D7F36D90-11C7-DEF0-239A-9625E91A4B10}"/>
                </a:ext>
              </a:extLst>
            </p:cNvPr>
            <p:cNvSpPr/>
            <p:nvPr/>
          </p:nvSpPr>
          <p:spPr>
            <a:xfrm>
              <a:off x="221942" y="6253642"/>
              <a:ext cx="417250" cy="142043"/>
            </a:xfrm>
            <a:prstGeom prst="rect">
              <a:avLst/>
            </a:prstGeom>
            <a:solidFill>
              <a:srgbClr val="F907D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2900992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57D1595-D04E-4771-6BB7-ACCA02A5437D}"/>
              </a:ext>
            </a:extLst>
          </p:cNvPr>
          <p:cNvPicPr>
            <a:picLocks noChangeAspect="1"/>
          </p:cNvPicPr>
          <p:nvPr/>
        </p:nvPicPr>
        <p:blipFill>
          <a:blip r:embed="rId2"/>
          <a:stretch>
            <a:fillRect/>
          </a:stretch>
        </p:blipFill>
        <p:spPr>
          <a:xfrm>
            <a:off x="2670647" y="0"/>
            <a:ext cx="4955103" cy="6858000"/>
          </a:xfrm>
          <a:prstGeom prst="rect">
            <a:avLst/>
          </a:prstGeom>
        </p:spPr>
      </p:pic>
      <p:sp>
        <p:nvSpPr>
          <p:cNvPr id="2" name="ZoneTexte 1">
            <a:extLst>
              <a:ext uri="{FF2B5EF4-FFF2-40B4-BE49-F238E27FC236}">
                <a16:creationId xmlns:a16="http://schemas.microsoft.com/office/drawing/2014/main" id="{33CD8ACE-EEF5-1AC6-970F-FB653CAD3EC6}"/>
              </a:ext>
            </a:extLst>
          </p:cNvPr>
          <p:cNvSpPr txBox="1"/>
          <p:nvPr/>
        </p:nvSpPr>
        <p:spPr>
          <a:xfrm>
            <a:off x="742178" y="554477"/>
            <a:ext cx="1994457" cy="4832092"/>
          </a:xfrm>
          <a:prstGeom prst="rect">
            <a:avLst/>
          </a:prstGeom>
          <a:noFill/>
        </p:spPr>
        <p:txBody>
          <a:bodyPr wrap="none" rtlCol="0">
            <a:spAutoFit/>
          </a:bodyPr>
          <a:lstStyle/>
          <a:p>
            <a:r>
              <a:rPr lang="fr-FR" sz="2800" dirty="0"/>
              <a:t>10 à 70 </a:t>
            </a:r>
            <a:r>
              <a:rPr lang="fr-FR" sz="2800" b="1" dirty="0"/>
              <a:t>µg</a:t>
            </a:r>
            <a:r>
              <a:rPr lang="fr-FR" sz="2800" dirty="0"/>
              <a:t>/L</a:t>
            </a:r>
          </a:p>
          <a:p>
            <a:endParaRPr lang="fr-FR" sz="2800" dirty="0"/>
          </a:p>
          <a:p>
            <a:endParaRPr lang="fr-FR" sz="2800" dirty="0"/>
          </a:p>
          <a:p>
            <a:endParaRPr lang="fr-FR" sz="2800" dirty="0"/>
          </a:p>
          <a:p>
            <a:endParaRPr lang="fr-FR" sz="2800" dirty="0"/>
          </a:p>
          <a:p>
            <a:r>
              <a:rPr lang="fr-FR" sz="2800" dirty="0"/>
              <a:t> 0,5 à 4 </a:t>
            </a:r>
            <a:r>
              <a:rPr lang="fr-FR" sz="2800" b="1" dirty="0"/>
              <a:t>µg</a:t>
            </a:r>
            <a:r>
              <a:rPr lang="fr-FR" sz="2800" dirty="0"/>
              <a:t>/L</a:t>
            </a:r>
          </a:p>
          <a:p>
            <a:endParaRPr lang="fr-FR" sz="2800" dirty="0"/>
          </a:p>
          <a:p>
            <a:endParaRPr lang="fr-FR" sz="2800" dirty="0"/>
          </a:p>
          <a:p>
            <a:endParaRPr lang="fr-FR" sz="2800" dirty="0"/>
          </a:p>
          <a:p>
            <a:endParaRPr lang="fr-FR" sz="2800" dirty="0"/>
          </a:p>
          <a:p>
            <a:r>
              <a:rPr lang="fr-FR" sz="2800" dirty="0"/>
              <a:t> 0 à 0,6 </a:t>
            </a:r>
            <a:r>
              <a:rPr lang="fr-FR" sz="2800" b="1" dirty="0"/>
              <a:t>µg</a:t>
            </a:r>
            <a:r>
              <a:rPr lang="fr-FR" sz="2800" dirty="0"/>
              <a:t>/L</a:t>
            </a:r>
          </a:p>
        </p:txBody>
      </p:sp>
      <p:sp>
        <p:nvSpPr>
          <p:cNvPr id="4" name="ZoneTexte 3">
            <a:extLst>
              <a:ext uri="{FF2B5EF4-FFF2-40B4-BE49-F238E27FC236}">
                <a16:creationId xmlns:a16="http://schemas.microsoft.com/office/drawing/2014/main" id="{EF0C9473-83A0-5D97-0A44-F16BECF489B8}"/>
              </a:ext>
            </a:extLst>
          </p:cNvPr>
          <p:cNvSpPr txBox="1"/>
          <p:nvPr/>
        </p:nvSpPr>
        <p:spPr>
          <a:xfrm>
            <a:off x="9643260" y="6377732"/>
            <a:ext cx="2204834" cy="369332"/>
          </a:xfrm>
          <a:prstGeom prst="rect">
            <a:avLst/>
          </a:prstGeom>
          <a:noFill/>
        </p:spPr>
        <p:txBody>
          <a:bodyPr wrap="none" rtlCol="0">
            <a:spAutoFit/>
          </a:bodyPr>
          <a:lstStyle/>
          <a:p>
            <a:r>
              <a:rPr lang="fr-FR" dirty="0"/>
              <a:t>Wilkinson </a:t>
            </a:r>
            <a:r>
              <a:rPr lang="fr-FR" i="1" dirty="0"/>
              <a:t>et al.</a:t>
            </a:r>
            <a:r>
              <a:rPr lang="fr-FR" dirty="0"/>
              <a:t>, 2021</a:t>
            </a:r>
          </a:p>
        </p:txBody>
      </p:sp>
      <p:pic>
        <p:nvPicPr>
          <p:cNvPr id="8" name="Image 7">
            <a:extLst>
              <a:ext uri="{FF2B5EF4-FFF2-40B4-BE49-F238E27FC236}">
                <a16:creationId xmlns:a16="http://schemas.microsoft.com/office/drawing/2014/main" id="{1EF20B87-291A-0D9B-FE90-9859FDCE144D}"/>
              </a:ext>
            </a:extLst>
          </p:cNvPr>
          <p:cNvPicPr>
            <a:picLocks noChangeAspect="1"/>
          </p:cNvPicPr>
          <p:nvPr/>
        </p:nvPicPr>
        <p:blipFill>
          <a:blip r:embed="rId3"/>
          <a:stretch>
            <a:fillRect/>
          </a:stretch>
        </p:blipFill>
        <p:spPr>
          <a:xfrm>
            <a:off x="8455182" y="3186582"/>
            <a:ext cx="2815595" cy="694077"/>
          </a:xfrm>
          <a:prstGeom prst="rect">
            <a:avLst/>
          </a:prstGeom>
        </p:spPr>
      </p:pic>
      <p:pic>
        <p:nvPicPr>
          <p:cNvPr id="10" name="Image 9">
            <a:extLst>
              <a:ext uri="{FF2B5EF4-FFF2-40B4-BE49-F238E27FC236}">
                <a16:creationId xmlns:a16="http://schemas.microsoft.com/office/drawing/2014/main" id="{C1C325B0-59B6-FB59-91F3-155660733D6E}"/>
              </a:ext>
            </a:extLst>
          </p:cNvPr>
          <p:cNvPicPr>
            <a:picLocks noChangeAspect="1"/>
          </p:cNvPicPr>
          <p:nvPr/>
        </p:nvPicPr>
        <p:blipFill>
          <a:blip r:embed="rId4"/>
          <a:stretch>
            <a:fillRect/>
          </a:stretch>
        </p:blipFill>
        <p:spPr>
          <a:xfrm>
            <a:off x="8136915" y="3965847"/>
            <a:ext cx="2698858" cy="727633"/>
          </a:xfrm>
          <a:prstGeom prst="rect">
            <a:avLst/>
          </a:prstGeom>
        </p:spPr>
      </p:pic>
      <p:sp>
        <p:nvSpPr>
          <p:cNvPr id="11" name="ZoneTexte 10">
            <a:extLst>
              <a:ext uri="{FF2B5EF4-FFF2-40B4-BE49-F238E27FC236}">
                <a16:creationId xmlns:a16="http://schemas.microsoft.com/office/drawing/2014/main" id="{092686DA-E22A-F209-61BF-F84D18CEBEF0}"/>
              </a:ext>
            </a:extLst>
          </p:cNvPr>
          <p:cNvSpPr txBox="1"/>
          <p:nvPr/>
        </p:nvSpPr>
        <p:spPr>
          <a:xfrm>
            <a:off x="7917497" y="0"/>
            <a:ext cx="4274503" cy="646331"/>
          </a:xfrm>
          <a:prstGeom prst="rect">
            <a:avLst/>
          </a:prstGeom>
          <a:noFill/>
        </p:spPr>
        <p:txBody>
          <a:bodyPr wrap="none" rtlCol="0">
            <a:spAutoFit/>
          </a:bodyPr>
          <a:lstStyle/>
          <a:p>
            <a:r>
              <a:rPr lang="fr-FR" sz="3600" dirty="0"/>
              <a:t>Un problème mondial</a:t>
            </a:r>
          </a:p>
        </p:txBody>
      </p:sp>
    </p:spTree>
    <p:extLst>
      <p:ext uri="{BB962C8B-B14F-4D97-AF65-F5344CB8AC3E}">
        <p14:creationId xmlns:p14="http://schemas.microsoft.com/office/powerpoint/2010/main" val="4001030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E4142AE-185D-8477-3771-66398193BD34}"/>
              </a:ext>
            </a:extLst>
          </p:cNvPr>
          <p:cNvPicPr>
            <a:picLocks noChangeAspect="1"/>
          </p:cNvPicPr>
          <p:nvPr/>
        </p:nvPicPr>
        <p:blipFill>
          <a:blip r:embed="rId2"/>
          <a:stretch>
            <a:fillRect/>
          </a:stretch>
        </p:blipFill>
        <p:spPr>
          <a:xfrm>
            <a:off x="819150" y="726656"/>
            <a:ext cx="11372850" cy="5991225"/>
          </a:xfrm>
          <a:prstGeom prst="rect">
            <a:avLst/>
          </a:prstGeom>
        </p:spPr>
      </p:pic>
      <p:sp>
        <p:nvSpPr>
          <p:cNvPr id="4" name="ZoneTexte 3">
            <a:extLst>
              <a:ext uri="{FF2B5EF4-FFF2-40B4-BE49-F238E27FC236}">
                <a16:creationId xmlns:a16="http://schemas.microsoft.com/office/drawing/2014/main" id="{C140A310-8798-F78C-114C-65C03CA772CF}"/>
              </a:ext>
            </a:extLst>
          </p:cNvPr>
          <p:cNvSpPr txBox="1"/>
          <p:nvPr/>
        </p:nvSpPr>
        <p:spPr>
          <a:xfrm>
            <a:off x="9283337" y="6348549"/>
            <a:ext cx="2204834" cy="369332"/>
          </a:xfrm>
          <a:prstGeom prst="rect">
            <a:avLst/>
          </a:prstGeom>
          <a:noFill/>
        </p:spPr>
        <p:txBody>
          <a:bodyPr wrap="none" rtlCol="0">
            <a:spAutoFit/>
          </a:bodyPr>
          <a:lstStyle/>
          <a:p>
            <a:r>
              <a:rPr lang="fr-FR" dirty="0"/>
              <a:t>Wilkinson </a:t>
            </a:r>
            <a:r>
              <a:rPr lang="fr-FR" i="1" dirty="0"/>
              <a:t>et al.</a:t>
            </a:r>
            <a:r>
              <a:rPr lang="fr-FR" dirty="0"/>
              <a:t>, 2021</a:t>
            </a:r>
          </a:p>
        </p:txBody>
      </p:sp>
      <p:sp>
        <p:nvSpPr>
          <p:cNvPr id="2" name="ZoneTexte 1">
            <a:extLst>
              <a:ext uri="{FF2B5EF4-FFF2-40B4-BE49-F238E27FC236}">
                <a16:creationId xmlns:a16="http://schemas.microsoft.com/office/drawing/2014/main" id="{C22A7A53-F999-4078-656B-E11A47157BF8}"/>
              </a:ext>
            </a:extLst>
          </p:cNvPr>
          <p:cNvSpPr txBox="1"/>
          <p:nvPr/>
        </p:nvSpPr>
        <p:spPr>
          <a:xfrm>
            <a:off x="361064" y="140119"/>
            <a:ext cx="11830935" cy="400110"/>
          </a:xfrm>
          <a:prstGeom prst="rect">
            <a:avLst/>
          </a:prstGeom>
          <a:solidFill>
            <a:schemeClr val="bg1"/>
          </a:solidFill>
        </p:spPr>
        <p:txBody>
          <a:bodyPr wrap="square" rtlCol="0">
            <a:spAutoFit/>
          </a:bodyPr>
          <a:lstStyle/>
          <a:p>
            <a:r>
              <a:rPr lang="fr-FR" sz="2000" b="1" dirty="0"/>
              <a:t>Top 7</a:t>
            </a:r>
            <a:r>
              <a:rPr lang="fr-FR" sz="2000" dirty="0"/>
              <a:t> : Paracétamol, metformine, </a:t>
            </a:r>
            <a:r>
              <a:rPr lang="fr-FR" sz="2000" dirty="0" err="1"/>
              <a:t>metronidazole</a:t>
            </a:r>
            <a:r>
              <a:rPr lang="fr-FR" sz="2000" dirty="0"/>
              <a:t>, </a:t>
            </a:r>
            <a:r>
              <a:rPr lang="fr-FR" sz="2000" dirty="0" err="1"/>
              <a:t>fexofenadine</a:t>
            </a:r>
            <a:r>
              <a:rPr lang="fr-FR" sz="2000" dirty="0"/>
              <a:t>, </a:t>
            </a:r>
            <a:r>
              <a:rPr lang="fr-FR" sz="2000" dirty="0" err="1"/>
              <a:t>sulfamethoxazole</a:t>
            </a:r>
            <a:r>
              <a:rPr lang="fr-FR" sz="2000" dirty="0"/>
              <a:t>, gabapentine, </a:t>
            </a:r>
            <a:r>
              <a:rPr lang="fr-FR" sz="2000" dirty="0" err="1"/>
              <a:t>carbamazepine</a:t>
            </a:r>
            <a:r>
              <a:rPr lang="fr-FR" sz="2000" dirty="0"/>
              <a:t>  </a:t>
            </a:r>
          </a:p>
        </p:txBody>
      </p:sp>
      <p:sp>
        <p:nvSpPr>
          <p:cNvPr id="5" name="ZoneTexte 4">
            <a:extLst>
              <a:ext uri="{FF2B5EF4-FFF2-40B4-BE49-F238E27FC236}">
                <a16:creationId xmlns:a16="http://schemas.microsoft.com/office/drawing/2014/main" id="{1A0BAECC-8FF8-9E78-7A48-EF2F5DB595E1}"/>
              </a:ext>
            </a:extLst>
          </p:cNvPr>
          <p:cNvSpPr txBox="1"/>
          <p:nvPr/>
        </p:nvSpPr>
        <p:spPr>
          <a:xfrm>
            <a:off x="6505575" y="6396335"/>
            <a:ext cx="1350050" cy="461665"/>
          </a:xfrm>
          <a:prstGeom prst="rect">
            <a:avLst/>
          </a:prstGeom>
          <a:solidFill>
            <a:schemeClr val="bg1"/>
          </a:solidFill>
        </p:spPr>
        <p:txBody>
          <a:bodyPr wrap="none" rtlCol="0">
            <a:spAutoFit/>
          </a:bodyPr>
          <a:lstStyle/>
          <a:p>
            <a:r>
              <a:rPr lang="fr-FR" sz="2400" dirty="0"/>
              <a:t>Molécule</a:t>
            </a:r>
          </a:p>
        </p:txBody>
      </p:sp>
    </p:spTree>
    <p:extLst>
      <p:ext uri="{BB962C8B-B14F-4D97-AF65-F5344CB8AC3E}">
        <p14:creationId xmlns:p14="http://schemas.microsoft.com/office/powerpoint/2010/main" val="3853146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98F9D451-BE07-7B66-2BCD-70ACFD1021BF}"/>
              </a:ext>
            </a:extLst>
          </p:cNvPr>
          <p:cNvPicPr>
            <a:picLocks noChangeAspect="1"/>
          </p:cNvPicPr>
          <p:nvPr/>
        </p:nvPicPr>
        <p:blipFill>
          <a:blip r:embed="rId2"/>
          <a:stretch>
            <a:fillRect/>
          </a:stretch>
        </p:blipFill>
        <p:spPr>
          <a:xfrm>
            <a:off x="967666" y="214788"/>
            <a:ext cx="10599368" cy="6643211"/>
          </a:xfrm>
          <a:prstGeom prst="rect">
            <a:avLst/>
          </a:prstGeom>
        </p:spPr>
      </p:pic>
      <p:sp>
        <p:nvSpPr>
          <p:cNvPr id="4" name="ZoneTexte 3">
            <a:extLst>
              <a:ext uri="{FF2B5EF4-FFF2-40B4-BE49-F238E27FC236}">
                <a16:creationId xmlns:a16="http://schemas.microsoft.com/office/drawing/2014/main" id="{08A44815-E9DE-DDD0-3153-2D5C699ACA9F}"/>
              </a:ext>
            </a:extLst>
          </p:cNvPr>
          <p:cNvSpPr txBox="1"/>
          <p:nvPr/>
        </p:nvSpPr>
        <p:spPr>
          <a:xfrm>
            <a:off x="701335" y="0"/>
            <a:ext cx="5492850" cy="307777"/>
          </a:xfrm>
          <a:prstGeom prst="rect">
            <a:avLst/>
          </a:prstGeom>
          <a:noFill/>
        </p:spPr>
        <p:txBody>
          <a:bodyPr wrap="none" rtlCol="0">
            <a:spAutoFit/>
          </a:bodyPr>
          <a:lstStyle/>
          <a:p>
            <a:r>
              <a:rPr lang="fr-FR" sz="1400" dirty="0" err="1"/>
              <a:t>Desbiolles</a:t>
            </a:r>
            <a:r>
              <a:rPr lang="fr-FR" sz="1400" dirty="0"/>
              <a:t> </a:t>
            </a:r>
            <a:r>
              <a:rPr lang="fr-FR" sz="1400" i="1" dirty="0"/>
              <a:t>et al.</a:t>
            </a:r>
            <a:r>
              <a:rPr lang="fr-FR" sz="1400" dirty="0"/>
              <a:t>, </a:t>
            </a:r>
            <a:r>
              <a:rPr lang="en-US" sz="1400" b="0" i="0" u="none" strike="noStrike" baseline="0" dirty="0">
                <a:latin typeface="AdvTT5235d5a9"/>
              </a:rPr>
              <a:t>Science of the Total Environment, 2018, 639, 1334-1348</a:t>
            </a:r>
            <a:endParaRPr lang="fr-FR" sz="1400" dirty="0"/>
          </a:p>
        </p:txBody>
      </p:sp>
      <p:pic>
        <p:nvPicPr>
          <p:cNvPr id="5" name="Image 4" descr="Une image contenant invertébré, Plancton, Invertébrés marins, Bioluminescence&#10;&#10;Le contenu généré par l’IA peut être incorrect.">
            <a:extLst>
              <a:ext uri="{FF2B5EF4-FFF2-40B4-BE49-F238E27FC236}">
                <a16:creationId xmlns:a16="http://schemas.microsoft.com/office/drawing/2014/main" id="{B2D02EF9-52D2-DBC6-FDBC-E03FDC041E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4" y="522565"/>
            <a:ext cx="975360" cy="975360"/>
          </a:xfrm>
          <a:prstGeom prst="rect">
            <a:avLst/>
          </a:prstGeom>
        </p:spPr>
      </p:pic>
      <p:pic>
        <p:nvPicPr>
          <p:cNvPr id="7" name="Image 6" descr="Une image contenant invertébré, ver, chenille, insecte&#10;&#10;Le contenu généré par l’IA peut être incorrect.">
            <a:extLst>
              <a:ext uri="{FF2B5EF4-FFF2-40B4-BE49-F238E27FC236}">
                <a16:creationId xmlns:a16="http://schemas.microsoft.com/office/drawing/2014/main" id="{A62CD198-BD9E-6F4A-400E-14C467578E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4" y="1712713"/>
            <a:ext cx="1562291" cy="747296"/>
          </a:xfrm>
          <a:prstGeom prst="rect">
            <a:avLst/>
          </a:prstGeom>
        </p:spPr>
      </p:pic>
      <p:pic>
        <p:nvPicPr>
          <p:cNvPr id="9" name="Image 8" descr="Une image contenant Biologie marine, aquarium, eau, Aileron&#10;&#10;Le contenu généré par l’IA peut être incorrect.">
            <a:extLst>
              <a:ext uri="{FF2B5EF4-FFF2-40B4-BE49-F238E27FC236}">
                <a16:creationId xmlns:a16="http://schemas.microsoft.com/office/drawing/2014/main" id="{09DEC970-2C85-F105-6C47-80FA3014DC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083965"/>
            <a:ext cx="1438183" cy="687631"/>
          </a:xfrm>
          <a:prstGeom prst="rect">
            <a:avLst/>
          </a:prstGeom>
        </p:spPr>
      </p:pic>
      <p:pic>
        <p:nvPicPr>
          <p:cNvPr id="11" name="Image 10" descr="Une image contenant plante, vert, eau&#10;&#10;Le contenu généré par l’IA peut être incorrect.">
            <a:extLst>
              <a:ext uri="{FF2B5EF4-FFF2-40B4-BE49-F238E27FC236}">
                <a16:creationId xmlns:a16="http://schemas.microsoft.com/office/drawing/2014/main" id="{FB491EE2-2B38-E898-39BA-BC4157DC1F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90459"/>
            <a:ext cx="1356304" cy="847690"/>
          </a:xfrm>
          <a:prstGeom prst="rect">
            <a:avLst/>
          </a:prstGeom>
        </p:spPr>
      </p:pic>
      <p:pic>
        <p:nvPicPr>
          <p:cNvPr id="13" name="Image 12" descr="Une image contenant oiseau, vautour, Oiseau de proie, plein air&#10;&#10;Le contenu généré par l’IA peut être incorrect.">
            <a:extLst>
              <a:ext uri="{FF2B5EF4-FFF2-40B4-BE49-F238E27FC236}">
                <a16:creationId xmlns:a16="http://schemas.microsoft.com/office/drawing/2014/main" id="{3D5674CA-4171-D1C6-040A-CFA4C7289E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572" y="5534215"/>
            <a:ext cx="1456781" cy="975360"/>
          </a:xfrm>
          <a:prstGeom prst="rect">
            <a:avLst/>
          </a:prstGeom>
        </p:spPr>
      </p:pic>
      <p:cxnSp>
        <p:nvCxnSpPr>
          <p:cNvPr id="14" name="Connecteur droit avec flèche 13">
            <a:extLst>
              <a:ext uri="{FF2B5EF4-FFF2-40B4-BE49-F238E27FC236}">
                <a16:creationId xmlns:a16="http://schemas.microsoft.com/office/drawing/2014/main" id="{CA02AC0C-9348-E501-2F48-AC27C5580A6F}"/>
              </a:ext>
            </a:extLst>
          </p:cNvPr>
          <p:cNvCxnSpPr>
            <a:cxnSpLocks/>
          </p:cNvCxnSpPr>
          <p:nvPr/>
        </p:nvCxnSpPr>
        <p:spPr>
          <a:xfrm flipV="1">
            <a:off x="4527613" y="667435"/>
            <a:ext cx="0" cy="5443815"/>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8040CAAF-4383-C8E7-CC7F-F6249DECDE8A}"/>
              </a:ext>
            </a:extLst>
          </p:cNvPr>
          <p:cNvSpPr txBox="1"/>
          <p:nvPr/>
        </p:nvSpPr>
        <p:spPr>
          <a:xfrm>
            <a:off x="4241129" y="298103"/>
            <a:ext cx="673774" cy="369332"/>
          </a:xfrm>
          <a:prstGeom prst="rect">
            <a:avLst/>
          </a:prstGeom>
          <a:solidFill>
            <a:srgbClr val="C00000"/>
          </a:solidFill>
        </p:spPr>
        <p:txBody>
          <a:bodyPr wrap="none" rtlCol="0">
            <a:spAutoFit/>
          </a:bodyPr>
          <a:lstStyle/>
          <a:p>
            <a:r>
              <a:rPr lang="fr-FR" dirty="0">
                <a:solidFill>
                  <a:schemeClr val="bg1"/>
                </a:solidFill>
              </a:rPr>
              <a:t>mg/L</a:t>
            </a:r>
          </a:p>
        </p:txBody>
      </p:sp>
      <p:cxnSp>
        <p:nvCxnSpPr>
          <p:cNvPr id="17" name="Connecteur droit avec flèche 16">
            <a:extLst>
              <a:ext uri="{FF2B5EF4-FFF2-40B4-BE49-F238E27FC236}">
                <a16:creationId xmlns:a16="http://schemas.microsoft.com/office/drawing/2014/main" id="{4E5CE40A-1DD6-55B5-9201-55029E2C31FE}"/>
              </a:ext>
            </a:extLst>
          </p:cNvPr>
          <p:cNvCxnSpPr>
            <a:cxnSpLocks/>
          </p:cNvCxnSpPr>
          <p:nvPr/>
        </p:nvCxnSpPr>
        <p:spPr>
          <a:xfrm flipV="1">
            <a:off x="9377008" y="677109"/>
            <a:ext cx="0" cy="5443815"/>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a16="http://schemas.microsoft.com/office/drawing/2014/main" id="{A552C493-6DD6-F6CE-775B-1129D68800DE}"/>
              </a:ext>
            </a:extLst>
          </p:cNvPr>
          <p:cNvSpPr txBox="1"/>
          <p:nvPr/>
        </p:nvSpPr>
        <p:spPr>
          <a:xfrm>
            <a:off x="9090524" y="307777"/>
            <a:ext cx="673774" cy="369332"/>
          </a:xfrm>
          <a:prstGeom prst="rect">
            <a:avLst/>
          </a:prstGeom>
          <a:solidFill>
            <a:srgbClr val="C00000"/>
          </a:solidFill>
        </p:spPr>
        <p:txBody>
          <a:bodyPr wrap="none" rtlCol="0">
            <a:spAutoFit/>
          </a:bodyPr>
          <a:lstStyle/>
          <a:p>
            <a:r>
              <a:rPr lang="fr-FR" dirty="0">
                <a:solidFill>
                  <a:schemeClr val="bg1"/>
                </a:solidFill>
              </a:rPr>
              <a:t>mg/L</a:t>
            </a:r>
          </a:p>
        </p:txBody>
      </p:sp>
      <p:sp>
        <p:nvSpPr>
          <p:cNvPr id="2" name="ZoneTexte 1">
            <a:extLst>
              <a:ext uri="{FF2B5EF4-FFF2-40B4-BE49-F238E27FC236}">
                <a16:creationId xmlns:a16="http://schemas.microsoft.com/office/drawing/2014/main" id="{0BBAA073-CB00-9725-0D7F-90B8D82C8148}"/>
              </a:ext>
            </a:extLst>
          </p:cNvPr>
          <p:cNvSpPr txBox="1"/>
          <p:nvPr/>
        </p:nvSpPr>
        <p:spPr>
          <a:xfrm>
            <a:off x="6194185" y="-138500"/>
            <a:ext cx="3232552" cy="584775"/>
          </a:xfrm>
          <a:prstGeom prst="rect">
            <a:avLst/>
          </a:prstGeom>
          <a:noFill/>
        </p:spPr>
        <p:txBody>
          <a:bodyPr wrap="none" rtlCol="0">
            <a:spAutoFit/>
          </a:bodyPr>
          <a:lstStyle/>
          <a:p>
            <a:r>
              <a:rPr lang="fr-FR" sz="3200" dirty="0"/>
              <a:t>Risque écotoxique</a:t>
            </a:r>
          </a:p>
        </p:txBody>
      </p:sp>
      <p:sp>
        <p:nvSpPr>
          <p:cNvPr id="6" name="Ellipse 5">
            <a:extLst>
              <a:ext uri="{FF2B5EF4-FFF2-40B4-BE49-F238E27FC236}">
                <a16:creationId xmlns:a16="http://schemas.microsoft.com/office/drawing/2014/main" id="{E838D14C-33D8-3983-437E-086C3D13E6B9}"/>
              </a:ext>
            </a:extLst>
          </p:cNvPr>
          <p:cNvSpPr/>
          <p:nvPr/>
        </p:nvSpPr>
        <p:spPr>
          <a:xfrm>
            <a:off x="2564921" y="2145102"/>
            <a:ext cx="1962692" cy="15240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4580737C-AF92-59DA-27A1-B48D66C95A65}"/>
              </a:ext>
            </a:extLst>
          </p:cNvPr>
          <p:cNvSpPr/>
          <p:nvPr/>
        </p:nvSpPr>
        <p:spPr>
          <a:xfrm>
            <a:off x="7253099" y="3821502"/>
            <a:ext cx="1962692" cy="15240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a:extLst>
              <a:ext uri="{FF2B5EF4-FFF2-40B4-BE49-F238E27FC236}">
                <a16:creationId xmlns:a16="http://schemas.microsoft.com/office/drawing/2014/main" id="{8F866EF6-CA65-7311-BA51-78F9C0EE588D}"/>
              </a:ext>
            </a:extLst>
          </p:cNvPr>
          <p:cNvSpPr/>
          <p:nvPr/>
        </p:nvSpPr>
        <p:spPr>
          <a:xfrm>
            <a:off x="7464045" y="2012393"/>
            <a:ext cx="1962692" cy="152400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FCE960FA-04C4-3CD1-3339-2912D70C7700}"/>
              </a:ext>
            </a:extLst>
          </p:cNvPr>
          <p:cNvSpPr txBox="1"/>
          <p:nvPr/>
        </p:nvSpPr>
        <p:spPr>
          <a:xfrm>
            <a:off x="3731496" y="779199"/>
            <a:ext cx="1851789" cy="523220"/>
          </a:xfrm>
          <a:prstGeom prst="rect">
            <a:avLst/>
          </a:prstGeom>
          <a:noFill/>
        </p:spPr>
        <p:txBody>
          <a:bodyPr wrap="none" rtlCol="0">
            <a:spAutoFit/>
          </a:bodyPr>
          <a:lstStyle/>
          <a:p>
            <a:r>
              <a:rPr lang="fr-FR" sz="2800" dirty="0"/>
              <a:t>Risque aigu</a:t>
            </a:r>
          </a:p>
        </p:txBody>
      </p:sp>
      <p:sp>
        <p:nvSpPr>
          <p:cNvPr id="16" name="ZoneTexte 15">
            <a:extLst>
              <a:ext uri="{FF2B5EF4-FFF2-40B4-BE49-F238E27FC236}">
                <a16:creationId xmlns:a16="http://schemas.microsoft.com/office/drawing/2014/main" id="{24DBBA9B-9787-1CFC-D551-C2D631C2001D}"/>
              </a:ext>
            </a:extLst>
          </p:cNvPr>
          <p:cNvSpPr txBox="1"/>
          <p:nvPr/>
        </p:nvSpPr>
        <p:spPr>
          <a:xfrm>
            <a:off x="7912509" y="807283"/>
            <a:ext cx="2718052" cy="523220"/>
          </a:xfrm>
          <a:prstGeom prst="rect">
            <a:avLst/>
          </a:prstGeom>
          <a:noFill/>
        </p:spPr>
        <p:txBody>
          <a:bodyPr wrap="none" rtlCol="0">
            <a:spAutoFit/>
          </a:bodyPr>
          <a:lstStyle/>
          <a:p>
            <a:r>
              <a:rPr lang="fr-FR" sz="2800" dirty="0"/>
              <a:t>Risque chronique</a:t>
            </a:r>
          </a:p>
        </p:txBody>
      </p:sp>
    </p:spTree>
    <p:extLst>
      <p:ext uri="{BB962C8B-B14F-4D97-AF65-F5344CB8AC3E}">
        <p14:creationId xmlns:p14="http://schemas.microsoft.com/office/powerpoint/2010/main" val="232728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C0E2E32-AFFB-4EE6-B03E-B1F0C3DE9D39}"/>
              </a:ext>
            </a:extLst>
          </p:cNvPr>
          <p:cNvSpPr txBox="1"/>
          <p:nvPr/>
        </p:nvSpPr>
        <p:spPr>
          <a:xfrm>
            <a:off x="975416" y="1430095"/>
            <a:ext cx="10920777" cy="2677656"/>
          </a:xfrm>
          <a:prstGeom prst="rect">
            <a:avLst/>
          </a:prstGeom>
          <a:noFill/>
        </p:spPr>
        <p:txBody>
          <a:bodyPr wrap="square" rtlCol="0">
            <a:spAutoFit/>
          </a:bodyPr>
          <a:lstStyle/>
          <a:p>
            <a:pPr algn="just"/>
            <a:r>
              <a:rPr lang="fr-FR" sz="2400" dirty="0">
                <a:latin typeface="Calibri" panose="020F0502020204030204" pitchFamily="34" charset="0"/>
                <a:ea typeface="Times New Roman" panose="02020603050405020304" pitchFamily="18" charset="0"/>
                <a:cs typeface="Calibri" panose="020F0502020204030204" pitchFamily="34" charset="0"/>
              </a:rPr>
              <a:t>« L</a:t>
            </a:r>
            <a:r>
              <a:rPr lang="fr-FR" sz="2400" dirty="0">
                <a:effectLst/>
                <a:latin typeface="Calibri" panose="020F0502020204030204" pitchFamily="34" charset="0"/>
                <a:ea typeface="Times New Roman" panose="02020603050405020304" pitchFamily="18" charset="0"/>
                <a:cs typeface="Calibri" panose="020F0502020204030204" pitchFamily="34" charset="0"/>
              </a:rPr>
              <a:t>a santé environnementale comprend les aspects de la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santé humaine</a:t>
            </a:r>
            <a:r>
              <a:rPr lang="fr-FR" sz="2400" dirty="0">
                <a:effectLst/>
                <a:latin typeface="Calibri" panose="020F0502020204030204" pitchFamily="34" charset="0"/>
                <a:ea typeface="Times New Roman" panose="02020603050405020304" pitchFamily="18" charset="0"/>
                <a:cs typeface="Calibri" panose="020F0502020204030204" pitchFamily="34" charset="0"/>
              </a:rPr>
              <a:t>, y compris la qualité de la vie, qui sont déterminés par les facteurs physiques, chimiques, biologiques, sociaux, psychosociaux et esthétiques de notre environnement. </a:t>
            </a:r>
          </a:p>
          <a:p>
            <a:pPr algn="just"/>
            <a:endParaRPr lang="fr-FR" sz="2400" dirty="0">
              <a:effectLst/>
              <a:latin typeface="Calibri" panose="020F0502020204030204" pitchFamily="34" charset="0"/>
              <a:ea typeface="Times New Roman" panose="02020603050405020304" pitchFamily="18" charset="0"/>
              <a:cs typeface="Calibri" panose="020F0502020204030204" pitchFamily="34" charset="0"/>
            </a:endParaRPr>
          </a:p>
          <a:p>
            <a:pPr algn="just"/>
            <a:r>
              <a:rPr lang="fr-FR" sz="2400" dirty="0">
                <a:effectLst/>
                <a:latin typeface="Calibri" panose="020F0502020204030204" pitchFamily="34" charset="0"/>
                <a:ea typeface="Times New Roman" panose="02020603050405020304" pitchFamily="18" charset="0"/>
                <a:cs typeface="Calibri" panose="020F0502020204030204" pitchFamily="34" charset="0"/>
              </a:rPr>
              <a:t>Elle concerne également la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politique</a:t>
            </a:r>
            <a:r>
              <a:rPr lang="fr-FR" sz="2400" dirty="0">
                <a:effectLst/>
                <a:latin typeface="Calibri" panose="020F0502020204030204" pitchFamily="34" charset="0"/>
                <a:ea typeface="Times New Roman" panose="02020603050405020304" pitchFamily="18" charset="0"/>
                <a:cs typeface="Calibri" panose="020F0502020204030204" pitchFamily="34" charset="0"/>
              </a:rPr>
              <a:t> et les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pratiques de gestion</a:t>
            </a:r>
            <a:r>
              <a:rPr lang="fr-FR" sz="2400" dirty="0">
                <a:effectLst/>
                <a:latin typeface="Calibri" panose="020F0502020204030204" pitchFamily="34" charset="0"/>
                <a:ea typeface="Times New Roman" panose="02020603050405020304" pitchFamily="18" charset="0"/>
                <a:cs typeface="Calibri" panose="020F0502020204030204" pitchFamily="34" charset="0"/>
              </a:rPr>
              <a:t>, de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résorption</a:t>
            </a:r>
            <a:r>
              <a:rPr lang="fr-FR" sz="2400" dirty="0">
                <a:effectLst/>
                <a:latin typeface="Calibri" panose="020F0502020204030204" pitchFamily="34" charset="0"/>
                <a:ea typeface="Times New Roman" panose="02020603050405020304" pitchFamily="18" charset="0"/>
                <a:cs typeface="Calibri" panose="020F0502020204030204" pitchFamily="34" charset="0"/>
              </a:rPr>
              <a:t>, de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contrôle</a:t>
            </a:r>
            <a:r>
              <a:rPr lang="fr-FR" sz="2400" dirty="0">
                <a:effectLst/>
                <a:latin typeface="Calibri" panose="020F0502020204030204" pitchFamily="34" charset="0"/>
                <a:ea typeface="Times New Roman" panose="02020603050405020304" pitchFamily="18" charset="0"/>
                <a:cs typeface="Calibri" panose="020F0502020204030204" pitchFamily="34" charset="0"/>
              </a:rPr>
              <a:t> et de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prévention</a:t>
            </a:r>
            <a:r>
              <a:rPr lang="fr-FR" sz="2400" dirty="0">
                <a:effectLst/>
                <a:latin typeface="Calibri" panose="020F0502020204030204" pitchFamily="34" charset="0"/>
                <a:ea typeface="Times New Roman" panose="02020603050405020304" pitchFamily="18" charset="0"/>
                <a:cs typeface="Calibri" panose="020F0502020204030204" pitchFamily="34" charset="0"/>
              </a:rPr>
              <a:t> des facteurs environnementaux susceptibles d’affecter la santé des générations </a:t>
            </a:r>
            <a:r>
              <a:rPr lang="fr-FR" sz="2400" b="1" dirty="0">
                <a:effectLst/>
                <a:latin typeface="Calibri" panose="020F0502020204030204" pitchFamily="34" charset="0"/>
                <a:ea typeface="Times New Roman" panose="02020603050405020304" pitchFamily="18" charset="0"/>
                <a:cs typeface="Calibri" panose="020F0502020204030204" pitchFamily="34" charset="0"/>
              </a:rPr>
              <a:t>actuelles et futures</a:t>
            </a:r>
            <a:r>
              <a:rPr lang="fr-FR" sz="2400" dirty="0">
                <a:effectLst/>
                <a:latin typeface="Calibri" panose="020F0502020204030204" pitchFamily="34" charset="0"/>
                <a:ea typeface="Times New Roman" panose="02020603050405020304" pitchFamily="18" charset="0"/>
                <a:cs typeface="Calibri" panose="020F0502020204030204" pitchFamily="34" charset="0"/>
              </a:rPr>
              <a:t> ».</a:t>
            </a:r>
            <a:endParaRPr lang="fr-FR" sz="24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3" name="ZoneTexte 2">
            <a:extLst>
              <a:ext uri="{FF2B5EF4-FFF2-40B4-BE49-F238E27FC236}">
                <a16:creationId xmlns:a16="http://schemas.microsoft.com/office/drawing/2014/main" id="{FB682065-A528-44D3-8301-3EF4B4623713}"/>
              </a:ext>
            </a:extLst>
          </p:cNvPr>
          <p:cNvSpPr txBox="1"/>
          <p:nvPr/>
        </p:nvSpPr>
        <p:spPr>
          <a:xfrm>
            <a:off x="801190" y="95794"/>
            <a:ext cx="3227230" cy="523220"/>
          </a:xfrm>
          <a:prstGeom prst="rect">
            <a:avLst/>
          </a:prstGeom>
          <a:noFill/>
        </p:spPr>
        <p:txBody>
          <a:bodyPr wrap="none" rtlCol="0">
            <a:spAutoFit/>
          </a:bodyPr>
          <a:lstStyle/>
          <a:p>
            <a:r>
              <a:rPr lang="fr-FR" sz="2800" dirty="0"/>
              <a:t>Définition OMS 1994</a:t>
            </a:r>
          </a:p>
        </p:txBody>
      </p:sp>
      <p:sp>
        <p:nvSpPr>
          <p:cNvPr id="4" name="ZoneTexte 3">
            <a:extLst>
              <a:ext uri="{FF2B5EF4-FFF2-40B4-BE49-F238E27FC236}">
                <a16:creationId xmlns:a16="http://schemas.microsoft.com/office/drawing/2014/main" id="{DCCE7898-F94E-4C27-8B31-CAB65A047D00}"/>
              </a:ext>
            </a:extLst>
          </p:cNvPr>
          <p:cNvSpPr txBox="1"/>
          <p:nvPr/>
        </p:nvSpPr>
        <p:spPr>
          <a:xfrm>
            <a:off x="2139313" y="793722"/>
            <a:ext cx="8267584" cy="461665"/>
          </a:xfrm>
          <a:prstGeom prst="rect">
            <a:avLst/>
          </a:prstGeom>
          <a:noFill/>
        </p:spPr>
        <p:txBody>
          <a:bodyPr wrap="none" rtlCol="0">
            <a:spAutoFit/>
          </a:bodyPr>
          <a:lstStyle/>
          <a:p>
            <a:r>
              <a:rPr lang="fr-FR" sz="2400" i="1" dirty="0"/>
              <a:t>La santé environnementale n’est pas la santé de l’environnement</a:t>
            </a:r>
          </a:p>
        </p:txBody>
      </p:sp>
      <p:pic>
        <p:nvPicPr>
          <p:cNvPr id="6" name="Image 5">
            <a:extLst>
              <a:ext uri="{FF2B5EF4-FFF2-40B4-BE49-F238E27FC236}">
                <a16:creationId xmlns:a16="http://schemas.microsoft.com/office/drawing/2014/main" id="{5E427E9C-8015-C256-9372-3B4DD7AA56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5791" y="619014"/>
            <a:ext cx="711378" cy="711378"/>
          </a:xfrm>
          <a:prstGeom prst="rect">
            <a:avLst/>
          </a:prstGeom>
        </p:spPr>
      </p:pic>
      <p:sp>
        <p:nvSpPr>
          <p:cNvPr id="8" name="ZoneTexte 7">
            <a:extLst>
              <a:ext uri="{FF2B5EF4-FFF2-40B4-BE49-F238E27FC236}">
                <a16:creationId xmlns:a16="http://schemas.microsoft.com/office/drawing/2014/main" id="{B7A53B8F-A562-E900-4AD2-E23EBF8489BE}"/>
              </a:ext>
            </a:extLst>
          </p:cNvPr>
          <p:cNvSpPr txBox="1"/>
          <p:nvPr/>
        </p:nvSpPr>
        <p:spPr>
          <a:xfrm>
            <a:off x="975416" y="4535353"/>
            <a:ext cx="10974248" cy="1785104"/>
          </a:xfrm>
          <a:prstGeom prst="rect">
            <a:avLst/>
          </a:prstGeom>
          <a:noFill/>
        </p:spPr>
        <p:txBody>
          <a:bodyPr wrap="square">
            <a:spAutoFit/>
          </a:bodyPr>
          <a:lstStyle/>
          <a:p>
            <a:pPr marL="285750" indent="-285750">
              <a:buFont typeface="Wingdings" panose="05000000000000000000" pitchFamily="2" charset="2"/>
              <a:buChar char="Ø"/>
            </a:pPr>
            <a:r>
              <a:rPr lang="fr-FR" sz="1800" dirty="0"/>
              <a:t>Un environnement sain pourrait prévenir près d’</a:t>
            </a:r>
            <a:r>
              <a:rPr lang="fr-FR" sz="1800" b="1" dirty="0"/>
              <a:t>un quart de la charge mondiale de morbidité</a:t>
            </a:r>
          </a:p>
          <a:p>
            <a:pPr marL="285750" indent="-285750">
              <a:buFont typeface="Wingdings" panose="05000000000000000000" pitchFamily="2" charset="2"/>
              <a:buChar char="Ø"/>
            </a:pPr>
            <a:r>
              <a:rPr lang="fr-FR" dirty="0"/>
              <a:t>La crise environnementale actuelle a des </a:t>
            </a:r>
            <a:r>
              <a:rPr lang="fr-FR" b="1" dirty="0"/>
              <a:t>répercussions profondes sur la santé</a:t>
            </a:r>
            <a:r>
              <a:rPr lang="fr-FR" dirty="0"/>
              <a:t> à mesure que les changements climatiques s’intensifient, que la biodiversité se dégrade et que la pollution se généralise</a:t>
            </a:r>
          </a:p>
          <a:p>
            <a:pPr marL="285750" indent="-285750">
              <a:buFont typeface="Wingdings" panose="05000000000000000000" pitchFamily="2" charset="2"/>
              <a:buChar char="Ø"/>
            </a:pPr>
            <a:r>
              <a:rPr lang="fr-FR" dirty="0"/>
              <a:t>Il faut d’</a:t>
            </a:r>
            <a:r>
              <a:rPr lang="fr-FR" b="1" dirty="0"/>
              <a:t>urgence transformer nos modes de vie, de production, de consommation et de gouvernance</a:t>
            </a:r>
            <a:r>
              <a:rPr lang="fr-FR" dirty="0"/>
              <a:t>. Le renforcement de la prévention primaire est essentiel</a:t>
            </a:r>
          </a:p>
          <a:p>
            <a:pPr marL="285750" indent="-285750">
              <a:buFont typeface="Wingdings" panose="05000000000000000000" pitchFamily="2" charset="2"/>
              <a:buChar char="Ø"/>
            </a:pPr>
            <a:r>
              <a:rPr lang="fr-FR" dirty="0"/>
              <a:t>La </a:t>
            </a:r>
            <a:r>
              <a:rPr lang="fr-FR" b="1" dirty="0"/>
              <a:t>collaboration intersectorielle</a:t>
            </a:r>
            <a:r>
              <a:rPr lang="fr-FR" dirty="0"/>
              <a:t> est déterminante</a:t>
            </a:r>
          </a:p>
        </p:txBody>
      </p:sp>
      <p:pic>
        <p:nvPicPr>
          <p:cNvPr id="5" name="Image 4">
            <a:extLst>
              <a:ext uri="{FF2B5EF4-FFF2-40B4-BE49-F238E27FC236}">
                <a16:creationId xmlns:a16="http://schemas.microsoft.com/office/drawing/2014/main" id="{6BD80439-0334-5BDF-F68F-6DA409CFBFA9}"/>
              </a:ext>
            </a:extLst>
          </p:cNvPr>
          <p:cNvPicPr>
            <a:picLocks noChangeAspect="1"/>
          </p:cNvPicPr>
          <p:nvPr/>
        </p:nvPicPr>
        <p:blipFill>
          <a:blip r:embed="rId3"/>
          <a:stretch>
            <a:fillRect/>
          </a:stretch>
        </p:blipFill>
        <p:spPr>
          <a:xfrm>
            <a:off x="2183751" y="694638"/>
            <a:ext cx="8285290" cy="5468724"/>
          </a:xfrm>
          <a:prstGeom prst="rect">
            <a:avLst/>
          </a:prstGeom>
        </p:spPr>
      </p:pic>
    </p:spTree>
    <p:extLst>
      <p:ext uri="{BB962C8B-B14F-4D97-AF65-F5344CB8AC3E}">
        <p14:creationId xmlns:p14="http://schemas.microsoft.com/office/powerpoint/2010/main" val="117636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28F53-9B4E-9608-B933-31CDD69EFA0E}"/>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C2254B3D-C636-B5F9-4A3F-CA103D7C73F3}"/>
              </a:ext>
            </a:extLst>
          </p:cNvPr>
          <p:cNvSpPr txBox="1"/>
          <p:nvPr/>
        </p:nvSpPr>
        <p:spPr>
          <a:xfrm>
            <a:off x="724406" y="0"/>
            <a:ext cx="10603865" cy="584775"/>
          </a:xfrm>
          <a:prstGeom prst="rect">
            <a:avLst/>
          </a:prstGeom>
          <a:noFill/>
        </p:spPr>
        <p:txBody>
          <a:bodyPr wrap="none" rtlCol="0">
            <a:spAutoFit/>
          </a:bodyPr>
          <a:lstStyle/>
          <a:p>
            <a:r>
              <a:rPr lang="fr-FR" sz="3200" dirty="0"/>
              <a:t>Action volontariste : antibiotiques en usage vétérinaire France </a:t>
            </a:r>
          </a:p>
        </p:txBody>
      </p:sp>
      <p:grpSp>
        <p:nvGrpSpPr>
          <p:cNvPr id="12" name="Groupe 11">
            <a:extLst>
              <a:ext uri="{FF2B5EF4-FFF2-40B4-BE49-F238E27FC236}">
                <a16:creationId xmlns:a16="http://schemas.microsoft.com/office/drawing/2014/main" id="{07278BF1-8FCE-E065-5F6B-4E30B73B1AB4}"/>
              </a:ext>
            </a:extLst>
          </p:cNvPr>
          <p:cNvGrpSpPr/>
          <p:nvPr/>
        </p:nvGrpSpPr>
        <p:grpSpPr>
          <a:xfrm>
            <a:off x="360303" y="1499844"/>
            <a:ext cx="11831697" cy="4182570"/>
            <a:chOff x="115057" y="922325"/>
            <a:chExt cx="11831697" cy="4182570"/>
          </a:xfrm>
        </p:grpSpPr>
        <p:grpSp>
          <p:nvGrpSpPr>
            <p:cNvPr id="4" name="Groupe 3">
              <a:extLst>
                <a:ext uri="{FF2B5EF4-FFF2-40B4-BE49-F238E27FC236}">
                  <a16:creationId xmlns:a16="http://schemas.microsoft.com/office/drawing/2014/main" id="{2497D9F4-7097-B891-F56D-AB235A43493F}"/>
                </a:ext>
              </a:extLst>
            </p:cNvPr>
            <p:cNvGrpSpPr/>
            <p:nvPr/>
          </p:nvGrpSpPr>
          <p:grpSpPr>
            <a:xfrm>
              <a:off x="115057" y="922325"/>
              <a:ext cx="11831697" cy="4182570"/>
              <a:chOff x="111959" y="1279607"/>
              <a:chExt cx="11831697" cy="4182570"/>
            </a:xfrm>
          </p:grpSpPr>
          <p:pic>
            <p:nvPicPr>
              <p:cNvPr id="7" name="Image 6">
                <a:extLst>
                  <a:ext uri="{FF2B5EF4-FFF2-40B4-BE49-F238E27FC236}">
                    <a16:creationId xmlns:a16="http://schemas.microsoft.com/office/drawing/2014/main" id="{EBD079AA-EE92-874A-71F9-4D6534E62939}"/>
                  </a:ext>
                </a:extLst>
              </p:cNvPr>
              <p:cNvPicPr>
                <a:picLocks noChangeAspect="1"/>
              </p:cNvPicPr>
              <p:nvPr/>
            </p:nvPicPr>
            <p:blipFill>
              <a:blip r:embed="rId2"/>
              <a:stretch>
                <a:fillRect/>
              </a:stretch>
            </p:blipFill>
            <p:spPr>
              <a:xfrm>
                <a:off x="111959" y="1279607"/>
                <a:ext cx="11831697" cy="4182570"/>
              </a:xfrm>
              <a:prstGeom prst="rect">
                <a:avLst/>
              </a:prstGeom>
            </p:spPr>
          </p:pic>
          <p:sp>
            <p:nvSpPr>
              <p:cNvPr id="3" name="ZoneTexte 2">
                <a:extLst>
                  <a:ext uri="{FF2B5EF4-FFF2-40B4-BE49-F238E27FC236}">
                    <a16:creationId xmlns:a16="http://schemas.microsoft.com/office/drawing/2014/main" id="{D94DDF3C-5DF7-D4DC-BD87-E2464C9C2532}"/>
                  </a:ext>
                </a:extLst>
              </p:cNvPr>
              <p:cNvSpPr txBox="1"/>
              <p:nvPr/>
            </p:nvSpPr>
            <p:spPr>
              <a:xfrm>
                <a:off x="1090014" y="1279607"/>
                <a:ext cx="9166227" cy="461665"/>
              </a:xfrm>
              <a:prstGeom prst="rect">
                <a:avLst/>
              </a:prstGeom>
              <a:solidFill>
                <a:schemeClr val="bg1"/>
              </a:solidFill>
            </p:spPr>
            <p:txBody>
              <a:bodyPr wrap="none" rtlCol="0">
                <a:spAutoFit/>
              </a:bodyPr>
              <a:lstStyle/>
              <a:p>
                <a:r>
                  <a:rPr lang="fr-FR" sz="2400" b="1" dirty="0"/>
                  <a:t>Évolution du tonnage d’antibiotiques en usage vétérinaire depuis 1999</a:t>
                </a:r>
              </a:p>
            </p:txBody>
          </p:sp>
        </p:grpSp>
        <p:sp>
          <p:nvSpPr>
            <p:cNvPr id="9" name="ZoneTexte 8">
              <a:extLst>
                <a:ext uri="{FF2B5EF4-FFF2-40B4-BE49-F238E27FC236}">
                  <a16:creationId xmlns:a16="http://schemas.microsoft.com/office/drawing/2014/main" id="{5DF84CC7-468B-95EE-5236-EE4144732ED1}"/>
                </a:ext>
              </a:extLst>
            </p:cNvPr>
            <p:cNvSpPr txBox="1"/>
            <p:nvPr/>
          </p:nvSpPr>
          <p:spPr>
            <a:xfrm>
              <a:off x="3360874" y="1432435"/>
              <a:ext cx="1823128" cy="461665"/>
            </a:xfrm>
            <a:prstGeom prst="rect">
              <a:avLst/>
            </a:prstGeom>
            <a:solidFill>
              <a:srgbClr val="C00000"/>
            </a:solidFill>
          </p:spPr>
          <p:txBody>
            <a:bodyPr wrap="none" rtlCol="0">
              <a:spAutoFit/>
            </a:bodyPr>
            <a:lstStyle/>
            <a:p>
              <a:r>
                <a:rPr lang="fr-FR" sz="2400" b="1" dirty="0">
                  <a:solidFill>
                    <a:schemeClr val="bg1"/>
                  </a:solidFill>
                </a:rPr>
                <a:t>1 300 tonnes</a:t>
              </a:r>
            </a:p>
          </p:txBody>
        </p:sp>
        <p:sp>
          <p:nvSpPr>
            <p:cNvPr id="10" name="ZoneTexte 9">
              <a:extLst>
                <a:ext uri="{FF2B5EF4-FFF2-40B4-BE49-F238E27FC236}">
                  <a16:creationId xmlns:a16="http://schemas.microsoft.com/office/drawing/2014/main" id="{F2A37FC0-0441-61F1-F214-3FF144360463}"/>
                </a:ext>
              </a:extLst>
            </p:cNvPr>
            <p:cNvSpPr txBox="1"/>
            <p:nvPr/>
          </p:nvSpPr>
          <p:spPr>
            <a:xfrm>
              <a:off x="7950497" y="3894382"/>
              <a:ext cx="1598707" cy="461665"/>
            </a:xfrm>
            <a:prstGeom prst="rect">
              <a:avLst/>
            </a:prstGeom>
            <a:solidFill>
              <a:srgbClr val="C00000"/>
            </a:solidFill>
          </p:spPr>
          <p:txBody>
            <a:bodyPr wrap="none" rtlCol="0">
              <a:spAutoFit/>
            </a:bodyPr>
            <a:lstStyle/>
            <a:p>
              <a:r>
                <a:rPr lang="fr-FR" sz="2400" b="1" dirty="0">
                  <a:solidFill>
                    <a:schemeClr val="bg1"/>
                  </a:solidFill>
                </a:rPr>
                <a:t>230 tonnes</a:t>
              </a:r>
            </a:p>
          </p:txBody>
        </p:sp>
        <p:sp>
          <p:nvSpPr>
            <p:cNvPr id="11" name="Flèche : droite 10">
              <a:extLst>
                <a:ext uri="{FF2B5EF4-FFF2-40B4-BE49-F238E27FC236}">
                  <a16:creationId xmlns:a16="http://schemas.microsoft.com/office/drawing/2014/main" id="{C53AF697-E045-9F8E-91EB-3A450F1C44AF}"/>
                </a:ext>
              </a:extLst>
            </p:cNvPr>
            <p:cNvSpPr/>
            <p:nvPr/>
          </p:nvSpPr>
          <p:spPr>
            <a:xfrm rot="1762731">
              <a:off x="4656779" y="2694250"/>
              <a:ext cx="3336651" cy="284615"/>
            </a:xfrm>
            <a:prstGeom prst="right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bg1"/>
                </a:solidFill>
              </a:endParaRPr>
            </a:p>
          </p:txBody>
        </p:sp>
      </p:grpSp>
    </p:spTree>
    <p:extLst>
      <p:ext uri="{BB962C8B-B14F-4D97-AF65-F5344CB8AC3E}">
        <p14:creationId xmlns:p14="http://schemas.microsoft.com/office/powerpoint/2010/main" val="126812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535F258-B34C-52C8-4726-746EE016866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1025" name="Image 13">
            <a:extLst>
              <a:ext uri="{FF2B5EF4-FFF2-40B4-BE49-F238E27FC236}">
                <a16:creationId xmlns:a16="http://schemas.microsoft.com/office/drawing/2014/main" id="{38375B42-B266-29FD-E692-E8EAB76C58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10" y="750778"/>
            <a:ext cx="11609884" cy="537764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F764A485-C43D-1E78-2A34-E6D486F9F668}"/>
              </a:ext>
            </a:extLst>
          </p:cNvPr>
          <p:cNvSpPr>
            <a:spLocks noChangeArrowheads="1"/>
          </p:cNvSpPr>
          <p:nvPr/>
        </p:nvSpPr>
        <p:spPr bwMode="auto">
          <a:xfrm>
            <a:off x="1256535" y="23611"/>
            <a:ext cx="1046529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2800" i="0" u="none" strike="noStrike" cap="none" normalizeH="0" baseline="0" dirty="0">
                <a:ln>
                  <a:noFill/>
                </a:ln>
                <a:effectLst/>
                <a:ea typeface="Calibri" panose="020F0502020204030204" pitchFamily="34" charset="0"/>
                <a:cs typeface="Times New Roman" panose="02020603050405020304" pitchFamily="18" charset="0"/>
              </a:rPr>
              <a:t>Abattements 46 résidus STEU Lausanne (Margot </a:t>
            </a:r>
            <a:r>
              <a:rPr kumimoji="0" lang="fr-FR" altLang="fr-FR" sz="2800" i="1" u="none" strike="noStrike" cap="none" normalizeH="0" baseline="0" dirty="0">
                <a:ln>
                  <a:noFill/>
                </a:ln>
                <a:effectLst/>
                <a:ea typeface="Calibri" panose="020F0502020204030204" pitchFamily="34" charset="0"/>
                <a:cs typeface="Times New Roman" panose="02020603050405020304" pitchFamily="18" charset="0"/>
              </a:rPr>
              <a:t>et al.</a:t>
            </a:r>
            <a:r>
              <a:rPr kumimoji="0" lang="fr-FR" altLang="fr-FR" sz="2800" i="0" u="none" strike="noStrike" cap="none" normalizeH="0" baseline="0" dirty="0">
                <a:ln>
                  <a:noFill/>
                </a:ln>
                <a:effectLst/>
                <a:ea typeface="Calibri" panose="020F0502020204030204" pitchFamily="34" charset="0"/>
                <a:cs typeface="Times New Roman" panose="02020603050405020304" pitchFamily="18" charset="0"/>
              </a:rPr>
              <a:t>, 2011).</a:t>
            </a:r>
            <a:endParaRPr kumimoji="0" lang="fr-FR" altLang="fr-FR" sz="2800" i="0" u="none" strike="noStrike" cap="none" normalizeH="0" baseline="0" dirty="0">
              <a:ln>
                <a:noFill/>
              </a:ln>
              <a:effectLst/>
            </a:endParaRPr>
          </a:p>
        </p:txBody>
      </p:sp>
      <p:pic>
        <p:nvPicPr>
          <p:cNvPr id="5" name="Image 4" descr="Une image contenant dessin&#10;&#10;Description générée automatiquement">
            <a:extLst>
              <a:ext uri="{FF2B5EF4-FFF2-40B4-BE49-F238E27FC236}">
                <a16:creationId xmlns:a16="http://schemas.microsoft.com/office/drawing/2014/main" id="{497011CB-76D7-C62F-1B77-EA2363D39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9414" y="5719864"/>
            <a:ext cx="1365763" cy="1138136"/>
          </a:xfrm>
          <a:prstGeom prst="rect">
            <a:avLst/>
          </a:prstGeom>
        </p:spPr>
      </p:pic>
      <p:pic>
        <p:nvPicPr>
          <p:cNvPr id="6" name="Image 5">
            <a:extLst>
              <a:ext uri="{FF2B5EF4-FFF2-40B4-BE49-F238E27FC236}">
                <a16:creationId xmlns:a16="http://schemas.microsoft.com/office/drawing/2014/main" id="{748739D4-DE56-0BD7-3DC7-E02A789A9F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3614" y="5696253"/>
            <a:ext cx="1138136" cy="1138136"/>
          </a:xfrm>
          <a:prstGeom prst="rect">
            <a:avLst/>
          </a:prstGeom>
        </p:spPr>
      </p:pic>
      <p:sp>
        <p:nvSpPr>
          <p:cNvPr id="7" name="ZoneTexte 6">
            <a:extLst>
              <a:ext uri="{FF2B5EF4-FFF2-40B4-BE49-F238E27FC236}">
                <a16:creationId xmlns:a16="http://schemas.microsoft.com/office/drawing/2014/main" id="{FBAC919B-2773-F90F-E006-DED98B340968}"/>
              </a:ext>
            </a:extLst>
          </p:cNvPr>
          <p:cNvSpPr txBox="1"/>
          <p:nvPr/>
        </p:nvSpPr>
        <p:spPr>
          <a:xfrm>
            <a:off x="2772383" y="6147707"/>
            <a:ext cx="1680845" cy="369332"/>
          </a:xfrm>
          <a:prstGeom prst="rect">
            <a:avLst/>
          </a:prstGeom>
          <a:noFill/>
        </p:spPr>
        <p:txBody>
          <a:bodyPr wrap="none" rtlCol="0">
            <a:spAutoFit/>
          </a:bodyPr>
          <a:lstStyle/>
          <a:p>
            <a:r>
              <a:rPr lang="fr-FR" dirty="0"/>
              <a:t>Vers les boues ?</a:t>
            </a:r>
          </a:p>
        </p:txBody>
      </p:sp>
      <p:pic>
        <p:nvPicPr>
          <p:cNvPr id="9" name="Image 8" descr="Une image contenant dessin&#10;&#10;Description générée automatiquement">
            <a:extLst>
              <a:ext uri="{FF2B5EF4-FFF2-40B4-BE49-F238E27FC236}">
                <a16:creationId xmlns:a16="http://schemas.microsoft.com/office/drawing/2014/main" id="{78454A91-44B9-01AE-CA79-DC50E0BD4F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3228" y="6107222"/>
            <a:ext cx="636189" cy="530158"/>
          </a:xfrm>
          <a:prstGeom prst="rect">
            <a:avLst/>
          </a:prstGeom>
        </p:spPr>
      </p:pic>
    </p:spTree>
    <p:extLst>
      <p:ext uri="{BB962C8B-B14F-4D97-AF65-F5344CB8AC3E}">
        <p14:creationId xmlns:p14="http://schemas.microsoft.com/office/powerpoint/2010/main" val="2495487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EDCB0BC7-A6BA-74AE-153D-B15E33CF423B}"/>
              </a:ext>
            </a:extLst>
          </p:cNvPr>
          <p:cNvSpPr txBox="1"/>
          <p:nvPr/>
        </p:nvSpPr>
        <p:spPr>
          <a:xfrm>
            <a:off x="710552" y="46759"/>
            <a:ext cx="4607993" cy="584775"/>
          </a:xfrm>
          <a:prstGeom prst="rect">
            <a:avLst/>
          </a:prstGeom>
          <a:noFill/>
        </p:spPr>
        <p:txBody>
          <a:bodyPr wrap="none" rtlCol="0">
            <a:spAutoFit/>
          </a:bodyPr>
          <a:lstStyle/>
          <a:p>
            <a:r>
              <a:rPr lang="fr-FR" sz="3200" dirty="0"/>
              <a:t>Nombreuses compétences</a:t>
            </a:r>
          </a:p>
        </p:txBody>
      </p:sp>
      <p:sp>
        <p:nvSpPr>
          <p:cNvPr id="4" name="Ellipse 3">
            <a:extLst>
              <a:ext uri="{FF2B5EF4-FFF2-40B4-BE49-F238E27FC236}">
                <a16:creationId xmlns:a16="http://schemas.microsoft.com/office/drawing/2014/main" id="{53E76911-82A3-4382-3B6E-C889C03CC031}"/>
              </a:ext>
            </a:extLst>
          </p:cNvPr>
          <p:cNvSpPr/>
          <p:nvPr/>
        </p:nvSpPr>
        <p:spPr>
          <a:xfrm>
            <a:off x="3164029" y="4332352"/>
            <a:ext cx="1669002" cy="66582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Recherche</a:t>
            </a:r>
          </a:p>
        </p:txBody>
      </p:sp>
      <p:sp>
        <p:nvSpPr>
          <p:cNvPr id="5" name="Ellipse 4">
            <a:extLst>
              <a:ext uri="{FF2B5EF4-FFF2-40B4-BE49-F238E27FC236}">
                <a16:creationId xmlns:a16="http://schemas.microsoft.com/office/drawing/2014/main" id="{6F5BE739-753C-5AFC-A903-79A77F1B876A}"/>
              </a:ext>
            </a:extLst>
          </p:cNvPr>
          <p:cNvSpPr/>
          <p:nvPr/>
        </p:nvSpPr>
        <p:spPr>
          <a:xfrm>
            <a:off x="9531249" y="1637784"/>
            <a:ext cx="2058140" cy="948431"/>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Évaluation des risques sanitaires</a:t>
            </a:r>
          </a:p>
        </p:txBody>
      </p:sp>
      <p:sp>
        <p:nvSpPr>
          <p:cNvPr id="6" name="Ellipse 5">
            <a:extLst>
              <a:ext uri="{FF2B5EF4-FFF2-40B4-BE49-F238E27FC236}">
                <a16:creationId xmlns:a16="http://schemas.microsoft.com/office/drawing/2014/main" id="{3834A94B-15D6-306D-27DF-4D07792E35DC}"/>
              </a:ext>
            </a:extLst>
          </p:cNvPr>
          <p:cNvSpPr/>
          <p:nvPr/>
        </p:nvSpPr>
        <p:spPr>
          <a:xfrm>
            <a:off x="9929051" y="4169993"/>
            <a:ext cx="2058140" cy="948431"/>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Aide à la gestion </a:t>
            </a:r>
          </a:p>
        </p:txBody>
      </p:sp>
      <p:pic>
        <p:nvPicPr>
          <p:cNvPr id="7" name="Image 6">
            <a:extLst>
              <a:ext uri="{FF2B5EF4-FFF2-40B4-BE49-F238E27FC236}">
                <a16:creationId xmlns:a16="http://schemas.microsoft.com/office/drawing/2014/main" id="{ED129AF0-94B7-BBF2-3186-792A59B52B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0775" y="4035441"/>
            <a:ext cx="1676510" cy="838255"/>
          </a:xfrm>
          <a:prstGeom prst="rect">
            <a:avLst/>
          </a:prstGeom>
        </p:spPr>
      </p:pic>
      <p:pic>
        <p:nvPicPr>
          <p:cNvPr id="9" name="Image 8">
            <a:extLst>
              <a:ext uri="{FF2B5EF4-FFF2-40B4-BE49-F238E27FC236}">
                <a16:creationId xmlns:a16="http://schemas.microsoft.com/office/drawing/2014/main" id="{ACB884BC-72CA-DEF2-27AB-BE940ECB92EB}"/>
              </a:ext>
            </a:extLst>
          </p:cNvPr>
          <p:cNvPicPr>
            <a:picLocks noChangeAspect="1"/>
          </p:cNvPicPr>
          <p:nvPr/>
        </p:nvPicPr>
        <p:blipFill>
          <a:blip r:embed="rId3"/>
          <a:stretch>
            <a:fillRect/>
          </a:stretch>
        </p:blipFill>
        <p:spPr>
          <a:xfrm>
            <a:off x="6215405" y="1929512"/>
            <a:ext cx="1476375" cy="838200"/>
          </a:xfrm>
          <a:prstGeom prst="rect">
            <a:avLst/>
          </a:prstGeom>
        </p:spPr>
      </p:pic>
      <p:sp>
        <p:nvSpPr>
          <p:cNvPr id="10" name="Ellipse 9">
            <a:extLst>
              <a:ext uri="{FF2B5EF4-FFF2-40B4-BE49-F238E27FC236}">
                <a16:creationId xmlns:a16="http://schemas.microsoft.com/office/drawing/2014/main" id="{7E07FD9F-17FD-0FC3-F416-573BECB11501}"/>
              </a:ext>
            </a:extLst>
          </p:cNvPr>
          <p:cNvSpPr/>
          <p:nvPr/>
        </p:nvSpPr>
        <p:spPr>
          <a:xfrm>
            <a:off x="5160401" y="1006776"/>
            <a:ext cx="1871197" cy="66582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Acquisition de données</a:t>
            </a:r>
          </a:p>
        </p:txBody>
      </p:sp>
      <p:pic>
        <p:nvPicPr>
          <p:cNvPr id="11" name="Image 10">
            <a:extLst>
              <a:ext uri="{FF2B5EF4-FFF2-40B4-BE49-F238E27FC236}">
                <a16:creationId xmlns:a16="http://schemas.microsoft.com/office/drawing/2014/main" id="{B11CFEB1-502E-C557-B905-1F591C155D21}"/>
              </a:ext>
            </a:extLst>
          </p:cNvPr>
          <p:cNvPicPr>
            <a:picLocks noChangeAspect="1"/>
          </p:cNvPicPr>
          <p:nvPr/>
        </p:nvPicPr>
        <p:blipFill>
          <a:blip r:embed="rId4"/>
          <a:stretch>
            <a:fillRect/>
          </a:stretch>
        </p:blipFill>
        <p:spPr>
          <a:xfrm>
            <a:off x="7404716" y="1121185"/>
            <a:ext cx="1078270" cy="679103"/>
          </a:xfrm>
          <a:prstGeom prst="rect">
            <a:avLst/>
          </a:prstGeom>
        </p:spPr>
      </p:pic>
      <p:sp>
        <p:nvSpPr>
          <p:cNvPr id="12" name="ZoneTexte 11">
            <a:extLst>
              <a:ext uri="{FF2B5EF4-FFF2-40B4-BE49-F238E27FC236}">
                <a16:creationId xmlns:a16="http://schemas.microsoft.com/office/drawing/2014/main" id="{E3672B26-E43B-6C7B-1967-A538404FDB1A}"/>
              </a:ext>
            </a:extLst>
          </p:cNvPr>
          <p:cNvSpPr txBox="1"/>
          <p:nvPr/>
        </p:nvSpPr>
        <p:spPr>
          <a:xfrm>
            <a:off x="1787510" y="3475740"/>
            <a:ext cx="2512098" cy="369332"/>
          </a:xfrm>
          <a:prstGeom prst="rect">
            <a:avLst/>
          </a:prstGeom>
          <a:noFill/>
        </p:spPr>
        <p:txBody>
          <a:bodyPr wrap="none" rtlCol="0">
            <a:spAutoFit/>
          </a:bodyPr>
          <a:lstStyle/>
          <a:p>
            <a:r>
              <a:rPr lang="fr-FR" dirty="0"/>
              <a:t>Universités + organismes</a:t>
            </a:r>
          </a:p>
        </p:txBody>
      </p:sp>
      <p:pic>
        <p:nvPicPr>
          <p:cNvPr id="13" name="Image 12" descr="Une image contenant portable, assis, ordinateur, alimentation&#10;&#10;Description générée automatiquement">
            <a:extLst>
              <a:ext uri="{FF2B5EF4-FFF2-40B4-BE49-F238E27FC236}">
                <a16:creationId xmlns:a16="http://schemas.microsoft.com/office/drawing/2014/main" id="{94F5993F-9F25-677E-4D82-A45D1F47FA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3787" y="3995333"/>
            <a:ext cx="1063602" cy="269104"/>
          </a:xfrm>
          <a:prstGeom prst="rect">
            <a:avLst/>
          </a:prstGeom>
        </p:spPr>
      </p:pic>
      <p:pic>
        <p:nvPicPr>
          <p:cNvPr id="14" name="Graphique 13">
            <a:extLst>
              <a:ext uri="{FF2B5EF4-FFF2-40B4-BE49-F238E27FC236}">
                <a16:creationId xmlns:a16="http://schemas.microsoft.com/office/drawing/2014/main" id="{CB858DE1-FE26-B6B8-0FBE-66D71BB208D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51244" y="3892188"/>
            <a:ext cx="523875" cy="523875"/>
          </a:xfrm>
          <a:prstGeom prst="rect">
            <a:avLst/>
          </a:prstGeom>
        </p:spPr>
      </p:pic>
      <p:pic>
        <p:nvPicPr>
          <p:cNvPr id="15" name="Image 14" descr="Une image contenant assis, signe, moniteur, côté&#10;&#10;Description générée automatiquement">
            <a:extLst>
              <a:ext uri="{FF2B5EF4-FFF2-40B4-BE49-F238E27FC236}">
                <a16:creationId xmlns:a16="http://schemas.microsoft.com/office/drawing/2014/main" id="{A7C21EA5-99A0-5B3C-9BC8-5724CBCA3E9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22411" y="2378241"/>
            <a:ext cx="812550" cy="415948"/>
          </a:xfrm>
          <a:prstGeom prst="rect">
            <a:avLst/>
          </a:prstGeom>
        </p:spPr>
      </p:pic>
      <p:pic>
        <p:nvPicPr>
          <p:cNvPr id="16" name="Image 15">
            <a:extLst>
              <a:ext uri="{FF2B5EF4-FFF2-40B4-BE49-F238E27FC236}">
                <a16:creationId xmlns:a16="http://schemas.microsoft.com/office/drawing/2014/main" id="{BE6E5686-3D2B-82BB-B269-7F757CB1DF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76377" y="2252849"/>
            <a:ext cx="623326" cy="742542"/>
          </a:xfrm>
          <a:prstGeom prst="rect">
            <a:avLst/>
          </a:prstGeom>
        </p:spPr>
      </p:pic>
      <p:pic>
        <p:nvPicPr>
          <p:cNvPr id="17" name="Image 16">
            <a:extLst>
              <a:ext uri="{FF2B5EF4-FFF2-40B4-BE49-F238E27FC236}">
                <a16:creationId xmlns:a16="http://schemas.microsoft.com/office/drawing/2014/main" id="{B2907903-F7DD-5C78-7BCC-6EE25479E8A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90014" y="781795"/>
            <a:ext cx="844903" cy="1148761"/>
          </a:xfrm>
          <a:prstGeom prst="rect">
            <a:avLst/>
          </a:prstGeom>
        </p:spPr>
      </p:pic>
      <p:pic>
        <p:nvPicPr>
          <p:cNvPr id="18" name="Image 17">
            <a:extLst>
              <a:ext uri="{FF2B5EF4-FFF2-40B4-BE49-F238E27FC236}">
                <a16:creationId xmlns:a16="http://schemas.microsoft.com/office/drawing/2014/main" id="{970C0FD5-AB23-9CAC-BCDB-59AB6A6367F3}"/>
              </a:ext>
            </a:extLst>
          </p:cNvPr>
          <p:cNvPicPr>
            <a:picLocks noChangeAspect="1"/>
          </p:cNvPicPr>
          <p:nvPr/>
        </p:nvPicPr>
        <p:blipFill>
          <a:blip r:embed="rId11"/>
          <a:stretch>
            <a:fillRect/>
          </a:stretch>
        </p:blipFill>
        <p:spPr>
          <a:xfrm>
            <a:off x="4312466" y="2333057"/>
            <a:ext cx="1006079" cy="451929"/>
          </a:xfrm>
          <a:prstGeom prst="rect">
            <a:avLst/>
          </a:prstGeom>
        </p:spPr>
      </p:pic>
      <p:pic>
        <p:nvPicPr>
          <p:cNvPr id="19" name="Image 18" descr="Une image contenant bouteille, assis, garé, alimentation&#10;&#10;Description générée automatiquement">
            <a:extLst>
              <a:ext uri="{FF2B5EF4-FFF2-40B4-BE49-F238E27FC236}">
                <a16:creationId xmlns:a16="http://schemas.microsoft.com/office/drawing/2014/main" id="{21D127D3-EFCF-FF5E-EAA7-7009E3E451F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1253" y="4822519"/>
            <a:ext cx="1689423" cy="1689423"/>
          </a:xfrm>
          <a:prstGeom prst="rect">
            <a:avLst/>
          </a:prstGeom>
        </p:spPr>
      </p:pic>
      <p:sp>
        <p:nvSpPr>
          <p:cNvPr id="20" name="ZoneTexte 19">
            <a:extLst>
              <a:ext uri="{FF2B5EF4-FFF2-40B4-BE49-F238E27FC236}">
                <a16:creationId xmlns:a16="http://schemas.microsoft.com/office/drawing/2014/main" id="{631BD333-2D9C-53E9-511B-C059910B08D5}"/>
              </a:ext>
            </a:extLst>
          </p:cNvPr>
          <p:cNvSpPr txBox="1"/>
          <p:nvPr/>
        </p:nvSpPr>
        <p:spPr>
          <a:xfrm>
            <a:off x="2206497" y="6481567"/>
            <a:ext cx="5168916" cy="369332"/>
          </a:xfrm>
          <a:prstGeom prst="rect">
            <a:avLst/>
          </a:prstGeom>
          <a:noFill/>
        </p:spPr>
        <p:txBody>
          <a:bodyPr wrap="none" rtlCol="0">
            <a:spAutoFit/>
          </a:bodyPr>
          <a:lstStyle/>
          <a:p>
            <a:r>
              <a:rPr lang="fr-FR" dirty="0"/>
              <a:t>Masters spécialisés, cursus pharmacie, EHESP, Agro …</a:t>
            </a:r>
          </a:p>
        </p:txBody>
      </p:sp>
      <p:pic>
        <p:nvPicPr>
          <p:cNvPr id="21" name="Image 20" descr="Une image contenant dessin, tasse, alimentation, assiette&#10;&#10;Description générée automatiquement">
            <a:extLst>
              <a:ext uri="{FF2B5EF4-FFF2-40B4-BE49-F238E27FC236}">
                <a16:creationId xmlns:a16="http://schemas.microsoft.com/office/drawing/2014/main" id="{5B72E06E-D80A-84FB-CF38-71D38E05708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40191" y="1800288"/>
            <a:ext cx="1134928" cy="394494"/>
          </a:xfrm>
          <a:prstGeom prst="rect">
            <a:avLst/>
          </a:prstGeom>
        </p:spPr>
      </p:pic>
      <p:pic>
        <p:nvPicPr>
          <p:cNvPr id="22" name="Image 21" descr="Une image contenant objet&#10;&#10;Description générée automatiquement">
            <a:extLst>
              <a:ext uri="{FF2B5EF4-FFF2-40B4-BE49-F238E27FC236}">
                <a16:creationId xmlns:a16="http://schemas.microsoft.com/office/drawing/2014/main" id="{0D909030-1336-881A-A44E-84B9E6C3B3D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60401" y="3055165"/>
            <a:ext cx="2339884" cy="1460846"/>
          </a:xfrm>
          <a:prstGeom prst="rect">
            <a:avLst/>
          </a:prstGeom>
        </p:spPr>
      </p:pic>
      <p:sp>
        <p:nvSpPr>
          <p:cNvPr id="23" name="Ellipse 22">
            <a:extLst>
              <a:ext uri="{FF2B5EF4-FFF2-40B4-BE49-F238E27FC236}">
                <a16:creationId xmlns:a16="http://schemas.microsoft.com/office/drawing/2014/main" id="{E94276A8-0117-6240-A736-550EBB59E6F6}"/>
              </a:ext>
            </a:extLst>
          </p:cNvPr>
          <p:cNvSpPr/>
          <p:nvPr/>
        </p:nvSpPr>
        <p:spPr>
          <a:xfrm>
            <a:off x="5576384" y="4983859"/>
            <a:ext cx="1669002" cy="66582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Formation</a:t>
            </a:r>
          </a:p>
        </p:txBody>
      </p:sp>
      <p:sp>
        <p:nvSpPr>
          <p:cNvPr id="24" name="Ellipse 23">
            <a:extLst>
              <a:ext uri="{FF2B5EF4-FFF2-40B4-BE49-F238E27FC236}">
                <a16:creationId xmlns:a16="http://schemas.microsoft.com/office/drawing/2014/main" id="{9F4A1BDA-66B5-0EBD-23E8-AFE55D239956}"/>
              </a:ext>
            </a:extLst>
          </p:cNvPr>
          <p:cNvSpPr/>
          <p:nvPr/>
        </p:nvSpPr>
        <p:spPr>
          <a:xfrm>
            <a:off x="114268" y="2416081"/>
            <a:ext cx="1797660" cy="665826"/>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Associations</a:t>
            </a:r>
          </a:p>
        </p:txBody>
      </p:sp>
      <p:sp>
        <p:nvSpPr>
          <p:cNvPr id="25" name="ZoneTexte 24">
            <a:extLst>
              <a:ext uri="{FF2B5EF4-FFF2-40B4-BE49-F238E27FC236}">
                <a16:creationId xmlns:a16="http://schemas.microsoft.com/office/drawing/2014/main" id="{FD5AE473-059C-BC60-3AB8-CF13B36D3551}"/>
              </a:ext>
            </a:extLst>
          </p:cNvPr>
          <p:cNvSpPr txBox="1"/>
          <p:nvPr/>
        </p:nvSpPr>
        <p:spPr>
          <a:xfrm>
            <a:off x="7401046" y="5118424"/>
            <a:ext cx="4657493" cy="1815882"/>
          </a:xfrm>
          <a:prstGeom prst="rect">
            <a:avLst/>
          </a:prstGeom>
          <a:noFill/>
        </p:spPr>
        <p:txBody>
          <a:bodyPr wrap="none" rtlCol="0">
            <a:spAutoFit/>
          </a:bodyPr>
          <a:lstStyle/>
          <a:p>
            <a:r>
              <a:rPr lang="fr-FR" sz="1600" dirty="0"/>
              <a:t>Plan national santé environnement</a:t>
            </a:r>
          </a:p>
          <a:p>
            <a:r>
              <a:rPr lang="fr-FR" sz="1600" dirty="0"/>
              <a:t>Plans régionaux santé environnement</a:t>
            </a:r>
          </a:p>
          <a:p>
            <a:r>
              <a:rPr lang="fr-FR" sz="1600" dirty="0"/>
              <a:t>Stratégie nationale sur les Perturbateurs Endocriniens</a:t>
            </a:r>
          </a:p>
          <a:p>
            <a:r>
              <a:rPr lang="fr-FR" sz="1600" dirty="0"/>
              <a:t>Plans micropolluants</a:t>
            </a:r>
          </a:p>
          <a:p>
            <a:r>
              <a:rPr lang="fr-FR" sz="1600" dirty="0"/>
              <a:t>Plan </a:t>
            </a:r>
            <a:r>
              <a:rPr lang="fr-FR" sz="1600" dirty="0" err="1"/>
              <a:t>chlordecone</a:t>
            </a:r>
            <a:endParaRPr lang="fr-FR" sz="1600" dirty="0"/>
          </a:p>
          <a:p>
            <a:r>
              <a:rPr lang="fr-FR" sz="1600" dirty="0"/>
              <a:t>Plan PFAS</a:t>
            </a:r>
          </a:p>
          <a:p>
            <a:r>
              <a:rPr lang="fr-FR" sz="1600" dirty="0"/>
              <a:t>Plan PCB …………….</a:t>
            </a:r>
          </a:p>
        </p:txBody>
      </p:sp>
      <p:pic>
        <p:nvPicPr>
          <p:cNvPr id="2" name="Image 1" descr="Une image contenant Graphique, graphisme, clipart, conception&#10;&#10;Description générée automatiquement">
            <a:extLst>
              <a:ext uri="{FF2B5EF4-FFF2-40B4-BE49-F238E27FC236}">
                <a16:creationId xmlns:a16="http://schemas.microsoft.com/office/drawing/2014/main" id="{BDE93B61-AAA1-873A-21B4-A79F028FD89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001928" y="2412591"/>
            <a:ext cx="1174692" cy="1000324"/>
          </a:xfrm>
          <a:prstGeom prst="rect">
            <a:avLst/>
          </a:prstGeom>
          <a:solidFill>
            <a:schemeClr val="bg1">
              <a:lumMod val="9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602069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7A6508C-8ADB-A514-E0A8-4ED0E5563416}"/>
              </a:ext>
            </a:extLst>
          </p:cNvPr>
          <p:cNvPicPr>
            <a:picLocks noChangeAspect="1"/>
          </p:cNvPicPr>
          <p:nvPr/>
        </p:nvPicPr>
        <p:blipFill>
          <a:blip r:embed="rId2"/>
          <a:stretch>
            <a:fillRect/>
          </a:stretch>
        </p:blipFill>
        <p:spPr>
          <a:xfrm>
            <a:off x="71360" y="726775"/>
            <a:ext cx="3772671" cy="5404449"/>
          </a:xfrm>
          <a:prstGeom prst="rect">
            <a:avLst/>
          </a:prstGeom>
        </p:spPr>
      </p:pic>
      <p:sp>
        <p:nvSpPr>
          <p:cNvPr id="6" name="ZoneTexte 5">
            <a:extLst>
              <a:ext uri="{FF2B5EF4-FFF2-40B4-BE49-F238E27FC236}">
                <a16:creationId xmlns:a16="http://schemas.microsoft.com/office/drawing/2014/main" id="{0E441B33-C2BF-46DA-8255-611C9D4370DF}"/>
              </a:ext>
            </a:extLst>
          </p:cNvPr>
          <p:cNvSpPr txBox="1"/>
          <p:nvPr/>
        </p:nvSpPr>
        <p:spPr>
          <a:xfrm>
            <a:off x="9747681" y="6262029"/>
            <a:ext cx="857927" cy="261610"/>
          </a:xfrm>
          <a:prstGeom prst="rect">
            <a:avLst/>
          </a:prstGeom>
          <a:noFill/>
        </p:spPr>
        <p:txBody>
          <a:bodyPr wrap="none" rtlCol="0">
            <a:spAutoFit/>
          </a:bodyPr>
          <a:lstStyle/>
          <a:p>
            <a:r>
              <a:rPr lang="fr-FR" sz="1100" dirty="0"/>
              <a:t>LEEM, 2024</a:t>
            </a:r>
          </a:p>
        </p:txBody>
      </p:sp>
      <p:pic>
        <p:nvPicPr>
          <p:cNvPr id="8" name="Image 7">
            <a:extLst>
              <a:ext uri="{FF2B5EF4-FFF2-40B4-BE49-F238E27FC236}">
                <a16:creationId xmlns:a16="http://schemas.microsoft.com/office/drawing/2014/main" id="{9A7ED086-5A23-A3D3-9B29-B340F9FE1C31}"/>
              </a:ext>
            </a:extLst>
          </p:cNvPr>
          <p:cNvPicPr>
            <a:picLocks noChangeAspect="1"/>
          </p:cNvPicPr>
          <p:nvPr/>
        </p:nvPicPr>
        <p:blipFill>
          <a:blip r:embed="rId3"/>
          <a:stretch>
            <a:fillRect/>
          </a:stretch>
        </p:blipFill>
        <p:spPr>
          <a:xfrm>
            <a:off x="8398051" y="830804"/>
            <a:ext cx="3557186" cy="5404450"/>
          </a:xfrm>
          <a:prstGeom prst="rect">
            <a:avLst/>
          </a:prstGeom>
        </p:spPr>
      </p:pic>
      <p:pic>
        <p:nvPicPr>
          <p:cNvPr id="10" name="Image 9">
            <a:extLst>
              <a:ext uri="{FF2B5EF4-FFF2-40B4-BE49-F238E27FC236}">
                <a16:creationId xmlns:a16="http://schemas.microsoft.com/office/drawing/2014/main" id="{3776288C-9767-AB18-F8B0-80341B610DB9}"/>
              </a:ext>
            </a:extLst>
          </p:cNvPr>
          <p:cNvPicPr>
            <a:picLocks noChangeAspect="1"/>
          </p:cNvPicPr>
          <p:nvPr/>
        </p:nvPicPr>
        <p:blipFill>
          <a:blip r:embed="rId4"/>
          <a:stretch>
            <a:fillRect/>
          </a:stretch>
        </p:blipFill>
        <p:spPr>
          <a:xfrm>
            <a:off x="3929769" y="724442"/>
            <a:ext cx="4138609" cy="5668392"/>
          </a:xfrm>
          <a:prstGeom prst="rect">
            <a:avLst/>
          </a:prstGeom>
        </p:spPr>
      </p:pic>
    </p:spTree>
    <p:extLst>
      <p:ext uri="{BB962C8B-B14F-4D97-AF65-F5344CB8AC3E}">
        <p14:creationId xmlns:p14="http://schemas.microsoft.com/office/powerpoint/2010/main" val="4124677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649CD55F-85CA-4A72-F058-653EE3FC4361}"/>
              </a:ext>
            </a:extLst>
          </p:cNvPr>
          <p:cNvPicPr>
            <a:picLocks noChangeAspect="1"/>
          </p:cNvPicPr>
          <p:nvPr/>
        </p:nvPicPr>
        <p:blipFill>
          <a:blip r:embed="rId2"/>
          <a:stretch>
            <a:fillRect/>
          </a:stretch>
        </p:blipFill>
        <p:spPr>
          <a:xfrm>
            <a:off x="0" y="-1"/>
            <a:ext cx="12192000" cy="870857"/>
          </a:xfrm>
          <a:prstGeom prst="rect">
            <a:avLst/>
          </a:prstGeom>
        </p:spPr>
      </p:pic>
      <p:sp>
        <p:nvSpPr>
          <p:cNvPr id="5" name="Triangle rectangle 4">
            <a:extLst>
              <a:ext uri="{FF2B5EF4-FFF2-40B4-BE49-F238E27FC236}">
                <a16:creationId xmlns:a16="http://schemas.microsoft.com/office/drawing/2014/main" id="{7B0F92AE-FAB8-DECF-169D-E6CC3844DAEB}"/>
              </a:ext>
            </a:extLst>
          </p:cNvPr>
          <p:cNvSpPr/>
          <p:nvPr/>
        </p:nvSpPr>
        <p:spPr>
          <a:xfrm rot="10800000">
            <a:off x="5356218" y="-6359"/>
            <a:ext cx="6835782" cy="1520833"/>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472C4">
                  <a:lumMod val="40000"/>
                  <a:lumOff val="60000"/>
                </a:srgbClr>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EB834502-CEDB-62F2-AB86-711902E25E3D}"/>
              </a:ext>
            </a:extLst>
          </p:cNvPr>
          <p:cNvPicPr>
            <a:picLocks noChangeAspect="1"/>
          </p:cNvPicPr>
          <p:nvPr/>
        </p:nvPicPr>
        <p:blipFill>
          <a:blip r:embed="rId3"/>
          <a:stretch>
            <a:fillRect/>
          </a:stretch>
        </p:blipFill>
        <p:spPr>
          <a:xfrm>
            <a:off x="889720" y="1326091"/>
            <a:ext cx="3829328" cy="5255074"/>
          </a:xfrm>
          <a:prstGeom prst="rect">
            <a:avLst/>
          </a:prstGeom>
        </p:spPr>
      </p:pic>
      <p:sp>
        <p:nvSpPr>
          <p:cNvPr id="9" name="ZoneTexte 8">
            <a:extLst>
              <a:ext uri="{FF2B5EF4-FFF2-40B4-BE49-F238E27FC236}">
                <a16:creationId xmlns:a16="http://schemas.microsoft.com/office/drawing/2014/main" id="{2CE431D5-86A3-CA27-A50F-D672CCA737B1}"/>
              </a:ext>
            </a:extLst>
          </p:cNvPr>
          <p:cNvSpPr txBox="1"/>
          <p:nvPr/>
        </p:nvSpPr>
        <p:spPr>
          <a:xfrm>
            <a:off x="252549" y="82983"/>
            <a:ext cx="9274334" cy="584775"/>
          </a:xfrm>
          <a:prstGeom prst="rect">
            <a:avLst/>
          </a:prstGeom>
          <a:noFill/>
        </p:spPr>
        <p:txBody>
          <a:bodyPr wrap="none" rtlCol="0">
            <a:spAutoFit/>
          </a:bodyPr>
          <a:lstStyle/>
          <a:p>
            <a:r>
              <a:rPr lang="fr-FR" sz="3200" dirty="0">
                <a:solidFill>
                  <a:schemeClr val="bg1"/>
                </a:solidFill>
              </a:rPr>
              <a:t>Les débats de la Fondation de l’académie de médecine</a:t>
            </a:r>
          </a:p>
        </p:txBody>
      </p:sp>
      <p:sp>
        <p:nvSpPr>
          <p:cNvPr id="2" name="ZoneTexte 1">
            <a:extLst>
              <a:ext uri="{FF2B5EF4-FFF2-40B4-BE49-F238E27FC236}">
                <a16:creationId xmlns:a16="http://schemas.microsoft.com/office/drawing/2014/main" id="{1AADCC29-FA75-6380-A24B-BB095CB6DF95}"/>
              </a:ext>
            </a:extLst>
          </p:cNvPr>
          <p:cNvSpPr txBox="1"/>
          <p:nvPr/>
        </p:nvSpPr>
        <p:spPr>
          <a:xfrm>
            <a:off x="4807315" y="6441223"/>
            <a:ext cx="7481874" cy="307777"/>
          </a:xfrm>
          <a:prstGeom prst="rect">
            <a:avLst/>
          </a:prstGeom>
          <a:solidFill>
            <a:schemeClr val="bg1">
              <a:lumMod val="9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l"/>
            <a:r>
              <a:rPr lang="fr-FR" sz="1400" b="0" i="0" u="none" strike="noStrike" baseline="0" dirty="0">
                <a:latin typeface="BarlowCondensed-Light"/>
              </a:rPr>
              <a:t>La réalisation de ces travaux a été possible grâce au mécénat des entreprises : VEOLIA et L'ORÉAL</a:t>
            </a:r>
            <a:endParaRPr lang="fr-FR" sz="1400" dirty="0"/>
          </a:p>
        </p:txBody>
      </p:sp>
      <p:pic>
        <p:nvPicPr>
          <p:cNvPr id="4" name="Image 3">
            <a:extLst>
              <a:ext uri="{FF2B5EF4-FFF2-40B4-BE49-F238E27FC236}">
                <a16:creationId xmlns:a16="http://schemas.microsoft.com/office/drawing/2014/main" id="{B918825A-229A-C41E-FD1C-1AE7B65648CE}"/>
              </a:ext>
            </a:extLst>
          </p:cNvPr>
          <p:cNvPicPr>
            <a:picLocks noChangeAspect="1"/>
          </p:cNvPicPr>
          <p:nvPr/>
        </p:nvPicPr>
        <p:blipFill>
          <a:blip r:embed="rId4"/>
          <a:stretch>
            <a:fillRect/>
          </a:stretch>
        </p:blipFill>
        <p:spPr>
          <a:xfrm>
            <a:off x="7573876" y="984685"/>
            <a:ext cx="3906014" cy="5342709"/>
          </a:xfrm>
          <a:prstGeom prst="rect">
            <a:avLst/>
          </a:prstGeom>
        </p:spPr>
      </p:pic>
      <p:sp>
        <p:nvSpPr>
          <p:cNvPr id="8" name="ZoneTexte 7">
            <a:extLst>
              <a:ext uri="{FF2B5EF4-FFF2-40B4-BE49-F238E27FC236}">
                <a16:creationId xmlns:a16="http://schemas.microsoft.com/office/drawing/2014/main" id="{7A8A6BC8-9C0E-F30F-8833-24247ACF4EF7}"/>
              </a:ext>
            </a:extLst>
          </p:cNvPr>
          <p:cNvSpPr txBox="1"/>
          <p:nvPr/>
        </p:nvSpPr>
        <p:spPr>
          <a:xfrm>
            <a:off x="1495405" y="883663"/>
            <a:ext cx="6245440" cy="400110"/>
          </a:xfrm>
          <a:prstGeom prst="rect">
            <a:avLst/>
          </a:prstGeom>
          <a:noFill/>
        </p:spPr>
        <p:txBody>
          <a:bodyPr wrap="square">
            <a:spAutoFit/>
          </a:bodyPr>
          <a:lstStyle/>
          <a:p>
            <a:r>
              <a:rPr lang="fr-FR" sz="2000" b="1" dirty="0"/>
              <a:t>https://fam.fr/debats-de-la-fam/livre-blanc-exposome/</a:t>
            </a:r>
          </a:p>
        </p:txBody>
      </p:sp>
    </p:spTree>
    <p:extLst>
      <p:ext uri="{BB962C8B-B14F-4D97-AF65-F5344CB8AC3E}">
        <p14:creationId xmlns:p14="http://schemas.microsoft.com/office/powerpoint/2010/main" val="3988364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58002F5-84AF-ED87-918C-0503FEFBAEAC}"/>
              </a:ext>
            </a:extLst>
          </p:cNvPr>
          <p:cNvSpPr txBox="1"/>
          <p:nvPr/>
        </p:nvSpPr>
        <p:spPr>
          <a:xfrm>
            <a:off x="743438" y="784314"/>
            <a:ext cx="11357329" cy="5940088"/>
          </a:xfrm>
          <a:prstGeom prst="rect">
            <a:avLst/>
          </a:prstGeom>
          <a:noFill/>
        </p:spPr>
        <p:txBody>
          <a:bodyPr wrap="square" rtlCol="0">
            <a:spAutoFit/>
          </a:bodyPr>
          <a:lstStyle/>
          <a:p>
            <a:pPr marL="285750" indent="-285750" algn="just">
              <a:lnSpc>
                <a:spcPts val="3840"/>
              </a:lnSpc>
              <a:buFont typeface="Wingdings" panose="05000000000000000000" pitchFamily="2" charset="2"/>
              <a:buChar char="Ø"/>
            </a:pPr>
            <a:r>
              <a:rPr lang="fr-FR" sz="2800" dirty="0"/>
              <a:t>La santé environnementale en (trop lent) progrès </a:t>
            </a:r>
          </a:p>
          <a:p>
            <a:pPr marL="285750" indent="-285750" algn="just">
              <a:lnSpc>
                <a:spcPts val="3840"/>
              </a:lnSpc>
              <a:buFont typeface="Wingdings" panose="05000000000000000000" pitchFamily="2" charset="2"/>
              <a:buChar char="Ø"/>
            </a:pPr>
            <a:r>
              <a:rPr lang="fr-FR" sz="2800" dirty="0"/>
              <a:t>Soutenir une véritable ambition de développement de la recherche à la hauteur des enjeux</a:t>
            </a:r>
          </a:p>
          <a:p>
            <a:pPr marL="285750" indent="-285750" algn="just">
              <a:lnSpc>
                <a:spcPts val="3840"/>
              </a:lnSpc>
              <a:buFont typeface="Wingdings" panose="05000000000000000000" pitchFamily="2" charset="2"/>
              <a:buChar char="Ø"/>
            </a:pPr>
            <a:r>
              <a:rPr lang="fr-FR" sz="2800" dirty="0"/>
              <a:t>Besoin de transparence</a:t>
            </a:r>
          </a:p>
          <a:p>
            <a:pPr marL="285750" indent="-285750" algn="just">
              <a:lnSpc>
                <a:spcPts val="3840"/>
              </a:lnSpc>
              <a:buFont typeface="Wingdings" panose="05000000000000000000" pitchFamily="2" charset="2"/>
              <a:buChar char="Ø"/>
            </a:pPr>
            <a:r>
              <a:rPr lang="fr-FR" sz="2800" dirty="0" err="1"/>
              <a:t>Medicaments</a:t>
            </a:r>
            <a:r>
              <a:rPr lang="fr-FR" sz="2800" dirty="0"/>
              <a:t>/environnement : problème majeur connu depuis plus de 20 ans (produits biologiques ??)</a:t>
            </a:r>
          </a:p>
          <a:p>
            <a:pPr marL="285750" indent="-285750" algn="just">
              <a:lnSpc>
                <a:spcPts val="3840"/>
              </a:lnSpc>
              <a:buFont typeface="Wingdings" panose="05000000000000000000" pitchFamily="2" charset="2"/>
              <a:buChar char="Ø"/>
            </a:pPr>
            <a:r>
              <a:rPr lang="fr-FR" sz="2800" dirty="0"/>
              <a:t>Des polluants au sein d’une masse de polluants mais présence significative </a:t>
            </a:r>
          </a:p>
          <a:p>
            <a:pPr marL="285750" indent="-285750" algn="just">
              <a:lnSpc>
                <a:spcPts val="3840"/>
              </a:lnSpc>
              <a:buFont typeface="Wingdings" panose="05000000000000000000" pitchFamily="2" charset="2"/>
              <a:buChar char="Ø"/>
            </a:pPr>
            <a:r>
              <a:rPr lang="fr-FR" sz="2800" dirty="0"/>
              <a:t>Risque environnemental avéré, risque sanitaire limité (pays économiquement développés)  </a:t>
            </a:r>
          </a:p>
          <a:p>
            <a:pPr marL="285750" indent="-285750" algn="just">
              <a:lnSpc>
                <a:spcPts val="3840"/>
              </a:lnSpc>
              <a:buFont typeface="Wingdings" panose="05000000000000000000" pitchFamily="2" charset="2"/>
              <a:buChar char="Ø"/>
            </a:pPr>
            <a:r>
              <a:rPr lang="fr-FR" sz="2800" dirty="0"/>
              <a:t>Manque de coopération efficace privé/public</a:t>
            </a:r>
          </a:p>
          <a:p>
            <a:pPr marL="342900" indent="-342900" algn="just">
              <a:lnSpc>
                <a:spcPts val="3840"/>
              </a:lnSpc>
              <a:buFont typeface="Wingdings" panose="05000000000000000000" pitchFamily="2" charset="2"/>
              <a:buChar char="Ø"/>
            </a:pPr>
            <a:r>
              <a:rPr lang="fr-FR" sz="2800" dirty="0"/>
              <a:t>R&amp;D chimie « verte »    </a:t>
            </a:r>
          </a:p>
          <a:p>
            <a:pPr marL="342900" indent="-342900" algn="just">
              <a:lnSpc>
                <a:spcPts val="3840"/>
              </a:lnSpc>
              <a:buFont typeface="Wingdings" panose="05000000000000000000" pitchFamily="2" charset="2"/>
              <a:buChar char="Ø"/>
            </a:pPr>
            <a:r>
              <a:rPr lang="fr-FR" sz="2800" dirty="0"/>
              <a:t>Formation-Information</a:t>
            </a:r>
            <a:r>
              <a:rPr lang="fr-FR" sz="3200" dirty="0"/>
              <a:t> </a:t>
            </a:r>
          </a:p>
        </p:txBody>
      </p:sp>
      <p:sp>
        <p:nvSpPr>
          <p:cNvPr id="3" name="ZoneTexte 2">
            <a:extLst>
              <a:ext uri="{FF2B5EF4-FFF2-40B4-BE49-F238E27FC236}">
                <a16:creationId xmlns:a16="http://schemas.microsoft.com/office/drawing/2014/main" id="{9C130C7C-C173-FB5D-6185-69BF43046650}"/>
              </a:ext>
            </a:extLst>
          </p:cNvPr>
          <p:cNvSpPr txBox="1"/>
          <p:nvPr/>
        </p:nvSpPr>
        <p:spPr>
          <a:xfrm>
            <a:off x="892983" y="79899"/>
            <a:ext cx="4359720" cy="584775"/>
          </a:xfrm>
          <a:prstGeom prst="rect">
            <a:avLst/>
          </a:prstGeom>
          <a:noFill/>
        </p:spPr>
        <p:txBody>
          <a:bodyPr wrap="none" rtlCol="0">
            <a:spAutoFit/>
          </a:bodyPr>
          <a:lstStyle/>
          <a:p>
            <a:r>
              <a:rPr lang="fr-FR" sz="3200" dirty="0"/>
              <a:t>Éléments de conclusions </a:t>
            </a:r>
          </a:p>
        </p:txBody>
      </p:sp>
    </p:spTree>
    <p:extLst>
      <p:ext uri="{BB962C8B-B14F-4D97-AF65-F5344CB8AC3E}">
        <p14:creationId xmlns:p14="http://schemas.microsoft.com/office/powerpoint/2010/main" val="107556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F767D-7A4C-8975-2A7D-E611507AA5FF}"/>
            </a:ext>
          </a:extLst>
        </p:cNvPr>
        <p:cNvGrpSpPr/>
        <p:nvPr/>
      </p:nvGrpSpPr>
      <p:grpSpPr>
        <a:xfrm>
          <a:off x="0" y="0"/>
          <a:ext cx="0" cy="0"/>
          <a:chOff x="0" y="0"/>
          <a:chExt cx="0" cy="0"/>
        </a:xfrm>
      </p:grpSpPr>
      <p:pic>
        <p:nvPicPr>
          <p:cNvPr id="18" name="Image 17" descr="Une image contenant arme, train, fumée, vapeur&#10;&#10;Description générée automatiquement">
            <a:extLst>
              <a:ext uri="{FF2B5EF4-FFF2-40B4-BE49-F238E27FC236}">
                <a16:creationId xmlns:a16="http://schemas.microsoft.com/office/drawing/2014/main" id="{8E91DE8D-434B-6782-5BE1-90BE79A00ECB}"/>
              </a:ext>
            </a:extLst>
          </p:cNvPr>
          <p:cNvPicPr>
            <a:picLocks noChangeAspect="1"/>
          </p:cNvPicPr>
          <p:nvPr/>
        </p:nvPicPr>
        <p:blipFill>
          <a:blip r:embed="rId2">
            <a:alphaModFix amt="58000"/>
            <a:extLst>
              <a:ext uri="{28A0092B-C50C-407E-A947-70E740481C1C}">
                <a14:useLocalDpi xmlns:a14="http://schemas.microsoft.com/office/drawing/2010/main" val="0"/>
              </a:ext>
            </a:extLst>
          </a:blip>
          <a:stretch>
            <a:fillRect/>
          </a:stretch>
        </p:blipFill>
        <p:spPr>
          <a:xfrm>
            <a:off x="2142308" y="754725"/>
            <a:ext cx="8093171" cy="5838683"/>
          </a:xfrm>
          <a:prstGeom prst="rect">
            <a:avLst/>
          </a:prstGeom>
        </p:spPr>
      </p:pic>
      <p:sp>
        <p:nvSpPr>
          <p:cNvPr id="5" name="ZoneTexte 4">
            <a:extLst>
              <a:ext uri="{FF2B5EF4-FFF2-40B4-BE49-F238E27FC236}">
                <a16:creationId xmlns:a16="http://schemas.microsoft.com/office/drawing/2014/main" id="{54D65A75-F403-09DC-6A7B-AF7BA60E7FA9}"/>
              </a:ext>
            </a:extLst>
          </p:cNvPr>
          <p:cNvSpPr txBox="1"/>
          <p:nvPr/>
        </p:nvSpPr>
        <p:spPr>
          <a:xfrm>
            <a:off x="2142309" y="2473234"/>
            <a:ext cx="184731" cy="369332"/>
          </a:xfrm>
          <a:prstGeom prst="rect">
            <a:avLst/>
          </a:prstGeom>
          <a:noFill/>
        </p:spPr>
        <p:txBody>
          <a:bodyPr wrap="none" rtlCol="0">
            <a:spAutoFit/>
          </a:bodyPr>
          <a:lstStyle/>
          <a:p>
            <a:endParaRPr lang="fr-FR" dirty="0"/>
          </a:p>
        </p:txBody>
      </p:sp>
      <p:sp>
        <p:nvSpPr>
          <p:cNvPr id="16" name="ZoneTexte 15">
            <a:extLst>
              <a:ext uri="{FF2B5EF4-FFF2-40B4-BE49-F238E27FC236}">
                <a16:creationId xmlns:a16="http://schemas.microsoft.com/office/drawing/2014/main" id="{C8D45FAB-0822-152A-835E-D75C83825847}"/>
              </a:ext>
            </a:extLst>
          </p:cNvPr>
          <p:cNvSpPr txBox="1"/>
          <p:nvPr/>
        </p:nvSpPr>
        <p:spPr>
          <a:xfrm>
            <a:off x="215436" y="-19746"/>
            <a:ext cx="6583680" cy="1200329"/>
          </a:xfrm>
          <a:prstGeom prst="rect">
            <a:avLst/>
          </a:prstGeom>
          <a:noFill/>
        </p:spPr>
        <p:txBody>
          <a:bodyPr wrap="square" rtlCol="0">
            <a:spAutoFit/>
          </a:bodyPr>
          <a:lstStyle/>
          <a:p>
            <a:pPr algn="ctr"/>
            <a:r>
              <a:rPr lang="fr-FR" sz="3600" dirty="0"/>
              <a:t>Merci de votre attention </a:t>
            </a:r>
          </a:p>
          <a:p>
            <a:pPr algn="ctr"/>
            <a:endParaRPr lang="fr-FR" sz="3600" dirty="0"/>
          </a:p>
        </p:txBody>
      </p:sp>
      <p:pic>
        <p:nvPicPr>
          <p:cNvPr id="3" name="Picture 3">
            <a:extLst>
              <a:ext uri="{FF2B5EF4-FFF2-40B4-BE49-F238E27FC236}">
                <a16:creationId xmlns:a16="http://schemas.microsoft.com/office/drawing/2014/main" id="{089C4B52-9C61-23B4-8A8C-F1AFE337A6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119" y="5786850"/>
            <a:ext cx="2193935" cy="49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e 17">
            <a:extLst>
              <a:ext uri="{FF2B5EF4-FFF2-40B4-BE49-F238E27FC236}">
                <a16:creationId xmlns:a16="http://schemas.microsoft.com/office/drawing/2014/main" id="{01BF182A-5FA4-AF79-4BC5-EE066B1454A4}"/>
              </a:ext>
            </a:extLst>
          </p:cNvPr>
          <p:cNvGrpSpPr>
            <a:grpSpLocks/>
          </p:cNvGrpSpPr>
          <p:nvPr/>
        </p:nvGrpSpPr>
        <p:grpSpPr bwMode="auto">
          <a:xfrm>
            <a:off x="736631" y="5061527"/>
            <a:ext cx="2160423" cy="561392"/>
            <a:chOff x="234484" y="5905648"/>
            <a:chExt cx="2761129" cy="684065"/>
          </a:xfrm>
        </p:grpSpPr>
        <p:pic>
          <p:nvPicPr>
            <p:cNvPr id="8" name="Picture 9">
              <a:extLst>
                <a:ext uri="{FF2B5EF4-FFF2-40B4-BE49-F238E27FC236}">
                  <a16:creationId xmlns:a16="http://schemas.microsoft.com/office/drawing/2014/main" id="{B23BCAAE-99A9-9B0D-1B7C-EBCBFE66A0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063" y="5905648"/>
              <a:ext cx="2114550" cy="666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692261B7-1A2E-B7B7-422F-6BE607329B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484" y="5905649"/>
              <a:ext cx="792979" cy="68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e 9">
            <a:extLst>
              <a:ext uri="{FF2B5EF4-FFF2-40B4-BE49-F238E27FC236}">
                <a16:creationId xmlns:a16="http://schemas.microsoft.com/office/drawing/2014/main" id="{A14BA832-5118-0328-DEB9-FC8E10FA20D1}"/>
              </a:ext>
            </a:extLst>
          </p:cNvPr>
          <p:cNvGrpSpPr/>
          <p:nvPr/>
        </p:nvGrpSpPr>
        <p:grpSpPr>
          <a:xfrm>
            <a:off x="2990476" y="5761741"/>
            <a:ext cx="2193935" cy="515840"/>
            <a:chOff x="2405071" y="6326794"/>
            <a:chExt cx="2193935" cy="515840"/>
          </a:xfrm>
        </p:grpSpPr>
        <p:sp>
          <p:nvSpPr>
            <p:cNvPr id="11" name="Rectangle 10">
              <a:extLst>
                <a:ext uri="{FF2B5EF4-FFF2-40B4-BE49-F238E27FC236}">
                  <a16:creationId xmlns:a16="http://schemas.microsoft.com/office/drawing/2014/main" id="{1968F2D2-D0DB-99C1-D84E-C4C6F5B395E6}"/>
                </a:ext>
              </a:extLst>
            </p:cNvPr>
            <p:cNvSpPr/>
            <p:nvPr/>
          </p:nvSpPr>
          <p:spPr>
            <a:xfrm>
              <a:off x="2405071" y="6326794"/>
              <a:ext cx="2193935" cy="5158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descr="Une image contenant texte&#10;&#10;Description générée automatiquement">
              <a:extLst>
                <a:ext uri="{FF2B5EF4-FFF2-40B4-BE49-F238E27FC236}">
                  <a16:creationId xmlns:a16="http://schemas.microsoft.com/office/drawing/2014/main" id="{FED4F871-9C86-22C6-3CB6-BB126C4C47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4719" y="6340873"/>
              <a:ext cx="1956820" cy="487681"/>
            </a:xfrm>
            <a:prstGeom prst="rect">
              <a:avLst/>
            </a:prstGeom>
          </p:spPr>
        </p:pic>
      </p:grpSp>
      <p:pic>
        <p:nvPicPr>
          <p:cNvPr id="13" name="Picture 4">
            <a:extLst>
              <a:ext uri="{FF2B5EF4-FFF2-40B4-BE49-F238E27FC236}">
                <a16:creationId xmlns:a16="http://schemas.microsoft.com/office/drawing/2014/main" id="{015B1594-1B0D-973A-0397-4749BAFFD2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45223" y="6052393"/>
            <a:ext cx="1312641" cy="45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13">
            <a:extLst>
              <a:ext uri="{FF2B5EF4-FFF2-40B4-BE49-F238E27FC236}">
                <a16:creationId xmlns:a16="http://schemas.microsoft.com/office/drawing/2014/main" id="{A0AAAAFE-0912-BA4C-A782-464FD99DCE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32906" y="5622919"/>
            <a:ext cx="811692" cy="779772"/>
          </a:xfrm>
          <a:prstGeom prst="rect">
            <a:avLst/>
          </a:prstGeom>
          <a:solidFill>
            <a:schemeClr val="bg1"/>
          </a:solidFill>
        </p:spPr>
      </p:pic>
      <p:pic>
        <p:nvPicPr>
          <p:cNvPr id="15" name="Image 14" descr="Une image contenant Graphique, Police, capture d’écran, graphisme&#10;&#10;Description générée automatiquement">
            <a:extLst>
              <a:ext uri="{FF2B5EF4-FFF2-40B4-BE49-F238E27FC236}">
                <a16:creationId xmlns:a16="http://schemas.microsoft.com/office/drawing/2014/main" id="{548C2674-9576-BD1B-31A2-1742E95CF2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22373" y="5446177"/>
            <a:ext cx="1158340" cy="451143"/>
          </a:xfrm>
          <a:prstGeom prst="rect">
            <a:avLst/>
          </a:prstGeom>
        </p:spPr>
      </p:pic>
      <p:sp>
        <p:nvSpPr>
          <p:cNvPr id="2" name="ZoneTexte 1">
            <a:extLst>
              <a:ext uri="{FF2B5EF4-FFF2-40B4-BE49-F238E27FC236}">
                <a16:creationId xmlns:a16="http://schemas.microsoft.com/office/drawing/2014/main" id="{9608062E-F847-CF4F-48CF-AEC10861C5D6}"/>
              </a:ext>
            </a:extLst>
          </p:cNvPr>
          <p:cNvSpPr txBox="1"/>
          <p:nvPr/>
        </p:nvSpPr>
        <p:spPr>
          <a:xfrm>
            <a:off x="13138951" y="461639"/>
            <a:ext cx="184731" cy="369332"/>
          </a:xfrm>
          <a:prstGeom prst="rect">
            <a:avLst/>
          </a:prstGeom>
          <a:noFill/>
        </p:spPr>
        <p:txBody>
          <a:bodyPr wrap="none" rtlCol="0">
            <a:spAutoFit/>
          </a:bodyPr>
          <a:lstStyle/>
          <a:p>
            <a:endParaRPr lang="fr-FR" dirty="0"/>
          </a:p>
        </p:txBody>
      </p:sp>
      <p:sp>
        <p:nvSpPr>
          <p:cNvPr id="4" name="ZoneTexte 3">
            <a:extLst>
              <a:ext uri="{FF2B5EF4-FFF2-40B4-BE49-F238E27FC236}">
                <a16:creationId xmlns:a16="http://schemas.microsoft.com/office/drawing/2014/main" id="{73C1357D-8E60-1135-762C-2E51603B9392}"/>
              </a:ext>
            </a:extLst>
          </p:cNvPr>
          <p:cNvSpPr txBox="1"/>
          <p:nvPr/>
        </p:nvSpPr>
        <p:spPr>
          <a:xfrm>
            <a:off x="8195340" y="6263501"/>
            <a:ext cx="1050672" cy="369332"/>
          </a:xfrm>
          <a:prstGeom prst="rect">
            <a:avLst/>
          </a:prstGeom>
          <a:noFill/>
        </p:spPr>
        <p:txBody>
          <a:bodyPr wrap="none" rtlCol="0">
            <a:spAutoFit/>
          </a:bodyPr>
          <a:lstStyle/>
          <a:p>
            <a:r>
              <a:rPr lang="fr-FR" dirty="0"/>
              <a:t>C. Monet</a:t>
            </a:r>
          </a:p>
        </p:txBody>
      </p:sp>
    </p:spTree>
    <p:extLst>
      <p:ext uri="{BB962C8B-B14F-4D97-AF65-F5344CB8AC3E}">
        <p14:creationId xmlns:p14="http://schemas.microsoft.com/office/powerpoint/2010/main" val="880811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1D5AF02E-460A-CBD7-058F-78217BBF2810}"/>
              </a:ext>
            </a:extLst>
          </p:cNvPr>
          <p:cNvPicPr>
            <a:picLocks noChangeAspect="1"/>
          </p:cNvPicPr>
          <p:nvPr/>
        </p:nvPicPr>
        <p:blipFill>
          <a:blip r:embed="rId2"/>
          <a:stretch>
            <a:fillRect/>
          </a:stretch>
        </p:blipFill>
        <p:spPr>
          <a:xfrm>
            <a:off x="0" y="-1"/>
            <a:ext cx="12192000" cy="870857"/>
          </a:xfrm>
          <a:prstGeom prst="rect">
            <a:avLst/>
          </a:prstGeom>
        </p:spPr>
      </p:pic>
      <p:sp>
        <p:nvSpPr>
          <p:cNvPr id="4" name="ZoneTexte 3">
            <a:extLst>
              <a:ext uri="{FF2B5EF4-FFF2-40B4-BE49-F238E27FC236}">
                <a16:creationId xmlns:a16="http://schemas.microsoft.com/office/drawing/2014/main" id="{AC1446BA-FDC9-739B-58FF-E53E767EFB42}"/>
              </a:ext>
            </a:extLst>
          </p:cNvPr>
          <p:cNvSpPr txBox="1"/>
          <p:nvPr/>
        </p:nvSpPr>
        <p:spPr>
          <a:xfrm>
            <a:off x="296092" y="101716"/>
            <a:ext cx="9514271" cy="584775"/>
          </a:xfrm>
          <a:prstGeom prst="rect">
            <a:avLst/>
          </a:prstGeom>
          <a:noFill/>
        </p:spPr>
        <p:txBody>
          <a:bodyPr wrap="none" rtlCol="0">
            <a:spAutoFit/>
          </a:bodyPr>
          <a:lstStyle/>
          <a:p>
            <a:r>
              <a:rPr lang="en-US" sz="3200" dirty="0">
                <a:solidFill>
                  <a:schemeClr val="bg1"/>
                </a:solidFill>
              </a:rPr>
              <a:t>Concepts </a:t>
            </a:r>
            <a:r>
              <a:rPr lang="en-US" sz="3200" dirty="0" err="1">
                <a:solidFill>
                  <a:schemeClr val="bg1"/>
                </a:solidFill>
              </a:rPr>
              <a:t>fondamentaux</a:t>
            </a:r>
            <a:r>
              <a:rPr lang="en-US" sz="3200" dirty="0">
                <a:solidFill>
                  <a:schemeClr val="bg1"/>
                </a:solidFill>
              </a:rPr>
              <a:t> de la </a:t>
            </a:r>
            <a:r>
              <a:rPr lang="en-US" sz="3200" dirty="0" err="1">
                <a:solidFill>
                  <a:schemeClr val="bg1"/>
                </a:solidFill>
              </a:rPr>
              <a:t>santé</a:t>
            </a:r>
            <a:r>
              <a:rPr lang="en-US" sz="3200" dirty="0">
                <a:solidFill>
                  <a:schemeClr val="bg1"/>
                </a:solidFill>
              </a:rPr>
              <a:t> </a:t>
            </a:r>
            <a:r>
              <a:rPr lang="en-US" sz="3200" dirty="0" err="1">
                <a:solidFill>
                  <a:schemeClr val="bg1"/>
                </a:solidFill>
              </a:rPr>
              <a:t>environnementale</a:t>
            </a:r>
            <a:endParaRPr lang="en-US" sz="3200" dirty="0">
              <a:solidFill>
                <a:schemeClr val="bg1"/>
              </a:solidFill>
            </a:endParaRPr>
          </a:p>
        </p:txBody>
      </p:sp>
      <p:sp>
        <p:nvSpPr>
          <p:cNvPr id="5" name="Rectangle : coins arrondis 4">
            <a:extLst>
              <a:ext uri="{FF2B5EF4-FFF2-40B4-BE49-F238E27FC236}">
                <a16:creationId xmlns:a16="http://schemas.microsoft.com/office/drawing/2014/main" id="{48281670-A702-48DC-939C-42EA5F795881}"/>
              </a:ext>
            </a:extLst>
          </p:cNvPr>
          <p:cNvSpPr/>
          <p:nvPr/>
        </p:nvSpPr>
        <p:spPr>
          <a:xfrm>
            <a:off x="321726" y="1690745"/>
            <a:ext cx="2503714" cy="3626226"/>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r>
              <a:rPr lang="en-US" dirty="0" err="1"/>
              <a:t>Chimiques</a:t>
            </a:r>
            <a:endParaRPr lang="en-US" dirty="0"/>
          </a:p>
          <a:p>
            <a:pPr algn="ctr"/>
            <a:r>
              <a:rPr lang="en-US" dirty="0" err="1"/>
              <a:t>Biologiques</a:t>
            </a:r>
            <a:r>
              <a:rPr lang="en-US" dirty="0"/>
              <a:t> (</a:t>
            </a:r>
            <a:r>
              <a:rPr lang="en-US" dirty="0" err="1"/>
              <a:t>bioessais</a:t>
            </a:r>
            <a:r>
              <a:rPr lang="en-US" dirty="0"/>
              <a:t>)</a:t>
            </a:r>
          </a:p>
          <a:p>
            <a:pPr algn="ctr"/>
            <a:r>
              <a:rPr lang="en-US" dirty="0" err="1"/>
              <a:t>Microbiologiques</a:t>
            </a:r>
            <a:endParaRPr lang="en-US" dirty="0"/>
          </a:p>
          <a:p>
            <a:pPr algn="ctr"/>
            <a:endParaRPr lang="en-US" dirty="0"/>
          </a:p>
          <a:p>
            <a:pPr algn="ctr"/>
            <a:r>
              <a:rPr lang="en-US" dirty="0" err="1"/>
              <a:t>Progrès</a:t>
            </a:r>
            <a:r>
              <a:rPr lang="en-US" dirty="0"/>
              <a:t> de  </a:t>
            </a:r>
            <a:r>
              <a:rPr lang="en-US" dirty="0" err="1"/>
              <a:t>l’épidemiologie</a:t>
            </a:r>
            <a:endParaRPr lang="en-US" dirty="0"/>
          </a:p>
          <a:p>
            <a:pPr algn="ctr"/>
            <a:endParaRPr lang="en-US" dirty="0"/>
          </a:p>
          <a:p>
            <a:pPr algn="ctr"/>
            <a:endParaRPr lang="en-US" dirty="0"/>
          </a:p>
        </p:txBody>
      </p:sp>
      <p:sp>
        <p:nvSpPr>
          <p:cNvPr id="6" name="ZoneTexte 5">
            <a:extLst>
              <a:ext uri="{FF2B5EF4-FFF2-40B4-BE49-F238E27FC236}">
                <a16:creationId xmlns:a16="http://schemas.microsoft.com/office/drawing/2014/main" id="{07C7E8DE-7ECD-EEF5-D80A-A808401EC4A0}"/>
              </a:ext>
            </a:extLst>
          </p:cNvPr>
          <p:cNvSpPr txBox="1"/>
          <p:nvPr/>
        </p:nvSpPr>
        <p:spPr>
          <a:xfrm>
            <a:off x="1906262" y="5685335"/>
            <a:ext cx="1614609" cy="523220"/>
          </a:xfrm>
          <a:prstGeom prst="rect">
            <a:avLst/>
          </a:prstGeom>
          <a:noFill/>
        </p:spPr>
        <p:txBody>
          <a:bodyPr wrap="none" rtlCol="0">
            <a:spAutoFit/>
          </a:bodyPr>
          <a:lstStyle/>
          <a:p>
            <a:r>
              <a:rPr lang="en-US" sz="2800" dirty="0" err="1"/>
              <a:t>Connaître</a:t>
            </a:r>
            <a:endParaRPr lang="en-US" sz="2800" dirty="0"/>
          </a:p>
        </p:txBody>
      </p:sp>
      <p:sp>
        <p:nvSpPr>
          <p:cNvPr id="7" name="Rectangle : coins arrondis 6">
            <a:extLst>
              <a:ext uri="{FF2B5EF4-FFF2-40B4-BE49-F238E27FC236}">
                <a16:creationId xmlns:a16="http://schemas.microsoft.com/office/drawing/2014/main" id="{8B8F4C5E-6D91-6E08-D123-40D1D2F90506}"/>
              </a:ext>
            </a:extLst>
          </p:cNvPr>
          <p:cNvSpPr/>
          <p:nvPr/>
        </p:nvSpPr>
        <p:spPr>
          <a:xfrm>
            <a:off x="3023560" y="1685496"/>
            <a:ext cx="2503714" cy="3631475"/>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r>
              <a:rPr lang="en-US" dirty="0"/>
              <a:t>Pesticides, </a:t>
            </a:r>
            <a:r>
              <a:rPr lang="en-US" dirty="0" err="1"/>
              <a:t>plastifiants</a:t>
            </a:r>
            <a:r>
              <a:rPr lang="en-US" dirty="0"/>
              <a:t>, </a:t>
            </a:r>
            <a:r>
              <a:rPr lang="en-US" dirty="0" err="1"/>
              <a:t>médicaments</a:t>
            </a:r>
            <a:r>
              <a:rPr lang="en-US" dirty="0"/>
              <a:t>, </a:t>
            </a:r>
            <a:r>
              <a:rPr lang="en-US" dirty="0" err="1"/>
              <a:t>polluants</a:t>
            </a:r>
            <a:r>
              <a:rPr lang="en-US" dirty="0"/>
              <a:t> </a:t>
            </a:r>
            <a:r>
              <a:rPr lang="en-US" dirty="0" err="1"/>
              <a:t>persistants</a:t>
            </a:r>
            <a:r>
              <a:rPr lang="en-US" dirty="0"/>
              <a:t>, </a:t>
            </a:r>
            <a:r>
              <a:rPr lang="en-US" dirty="0" err="1"/>
              <a:t>solvants</a:t>
            </a:r>
            <a:r>
              <a:rPr lang="en-US" dirty="0"/>
              <a:t>, mélanges…</a:t>
            </a:r>
          </a:p>
          <a:p>
            <a:pPr algn="ctr"/>
            <a:endParaRPr lang="en-US" dirty="0"/>
          </a:p>
          <a:p>
            <a:pPr algn="ctr"/>
            <a:r>
              <a:rPr lang="en-US" dirty="0"/>
              <a:t>Bruit, </a:t>
            </a:r>
            <a:r>
              <a:rPr lang="en-US" dirty="0" err="1"/>
              <a:t>chaleur</a:t>
            </a:r>
            <a:r>
              <a:rPr lang="en-US" dirty="0"/>
              <a:t>, </a:t>
            </a:r>
            <a:r>
              <a:rPr lang="en-US" dirty="0" err="1"/>
              <a:t>rayonnements</a:t>
            </a:r>
            <a:r>
              <a:rPr lang="en-US" dirty="0"/>
              <a:t>…</a:t>
            </a:r>
          </a:p>
          <a:p>
            <a:pPr algn="ctr"/>
            <a:endParaRPr lang="en-US" dirty="0"/>
          </a:p>
          <a:p>
            <a:pPr algn="ctr"/>
            <a:r>
              <a:rPr lang="en-US" dirty="0" err="1"/>
              <a:t>Microorganismes</a:t>
            </a:r>
            <a:endParaRPr lang="en-US" dirty="0"/>
          </a:p>
          <a:p>
            <a:pPr algn="ctr"/>
            <a:endParaRPr lang="en-US" dirty="0"/>
          </a:p>
          <a:p>
            <a:pPr algn="ctr"/>
            <a:endParaRPr lang="en-US" dirty="0"/>
          </a:p>
        </p:txBody>
      </p:sp>
      <p:sp>
        <p:nvSpPr>
          <p:cNvPr id="8" name="Rectangle : coins arrondis 7">
            <a:extLst>
              <a:ext uri="{FF2B5EF4-FFF2-40B4-BE49-F238E27FC236}">
                <a16:creationId xmlns:a16="http://schemas.microsoft.com/office/drawing/2014/main" id="{0A36B213-80A6-7503-C6E8-AE35B93A9E1C}"/>
              </a:ext>
            </a:extLst>
          </p:cNvPr>
          <p:cNvSpPr/>
          <p:nvPr/>
        </p:nvSpPr>
        <p:spPr>
          <a:xfrm>
            <a:off x="6215384" y="1682147"/>
            <a:ext cx="2503714" cy="3631475"/>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r>
              <a:rPr lang="en-US" sz="2000" b="1" dirty="0"/>
              <a:t>Air</a:t>
            </a:r>
            <a:r>
              <a:rPr lang="en-US" dirty="0"/>
              <a:t> </a:t>
            </a:r>
          </a:p>
          <a:p>
            <a:pPr algn="ctr"/>
            <a:r>
              <a:rPr lang="en-US" dirty="0"/>
              <a:t>(</a:t>
            </a:r>
            <a:r>
              <a:rPr lang="en-US" dirty="0" err="1"/>
              <a:t>intérieur-extérieur</a:t>
            </a:r>
            <a:r>
              <a:rPr lang="en-US" dirty="0"/>
              <a:t>)</a:t>
            </a:r>
          </a:p>
          <a:p>
            <a:pPr algn="ctr"/>
            <a:r>
              <a:rPr lang="en-US" sz="2000" b="1" dirty="0" err="1">
                <a:solidFill>
                  <a:schemeClr val="bg1"/>
                </a:solidFill>
              </a:rPr>
              <a:t>Eaux</a:t>
            </a:r>
            <a:r>
              <a:rPr lang="en-US" dirty="0"/>
              <a:t> </a:t>
            </a:r>
          </a:p>
          <a:p>
            <a:pPr algn="ctr"/>
            <a:r>
              <a:rPr lang="en-US" dirty="0"/>
              <a:t>(surface-</a:t>
            </a:r>
            <a:r>
              <a:rPr lang="en-US" dirty="0" err="1"/>
              <a:t>souterraines</a:t>
            </a:r>
            <a:r>
              <a:rPr lang="en-US" dirty="0"/>
              <a:t>)</a:t>
            </a:r>
          </a:p>
          <a:p>
            <a:pPr algn="ctr"/>
            <a:r>
              <a:rPr lang="en-US" b="1" dirty="0"/>
              <a:t>Sols </a:t>
            </a:r>
          </a:p>
          <a:p>
            <a:pPr algn="ctr"/>
            <a:r>
              <a:rPr lang="en-US" dirty="0"/>
              <a:t>(agriculture, </a:t>
            </a:r>
            <a:r>
              <a:rPr lang="en-US" dirty="0" err="1"/>
              <a:t>industrie</a:t>
            </a:r>
            <a:r>
              <a:rPr lang="en-US" dirty="0"/>
              <a:t>, mines, </a:t>
            </a:r>
            <a:r>
              <a:rPr lang="en-US" dirty="0" err="1"/>
              <a:t>déchets</a:t>
            </a:r>
            <a:r>
              <a:rPr lang="en-US" dirty="0"/>
              <a:t>…)</a:t>
            </a:r>
          </a:p>
          <a:p>
            <a:pPr algn="ctr"/>
            <a:endParaRPr lang="en-US" dirty="0"/>
          </a:p>
        </p:txBody>
      </p:sp>
      <p:sp>
        <p:nvSpPr>
          <p:cNvPr id="9" name="Rectangle : coins arrondis 8">
            <a:extLst>
              <a:ext uri="{FF2B5EF4-FFF2-40B4-BE49-F238E27FC236}">
                <a16:creationId xmlns:a16="http://schemas.microsoft.com/office/drawing/2014/main" id="{2585ACAB-B16E-590C-FC27-EC72E659F4BC}"/>
              </a:ext>
            </a:extLst>
          </p:cNvPr>
          <p:cNvSpPr/>
          <p:nvPr/>
        </p:nvSpPr>
        <p:spPr>
          <a:xfrm>
            <a:off x="9391470" y="1682147"/>
            <a:ext cx="2060085" cy="3631475"/>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r>
              <a:rPr lang="en-US" dirty="0" err="1"/>
              <a:t>Animaux</a:t>
            </a:r>
            <a:r>
              <a:rPr lang="en-US" dirty="0"/>
              <a:t>/</a:t>
            </a:r>
            <a:r>
              <a:rPr lang="en-US" dirty="0" err="1"/>
              <a:t>plantes</a:t>
            </a:r>
            <a:endParaRPr lang="en-US" dirty="0"/>
          </a:p>
          <a:p>
            <a:pPr algn="ctr"/>
            <a:endParaRPr lang="en-US" dirty="0"/>
          </a:p>
          <a:p>
            <a:pPr algn="ctr"/>
            <a:r>
              <a:rPr lang="en-US" dirty="0" err="1"/>
              <a:t>Humain</a:t>
            </a:r>
            <a:endParaRPr lang="en-US" dirty="0"/>
          </a:p>
          <a:p>
            <a:pPr algn="ctr"/>
            <a:endParaRPr lang="en-US" dirty="0"/>
          </a:p>
          <a:p>
            <a:pPr algn="ctr"/>
            <a:r>
              <a:rPr lang="en-US" dirty="0" err="1"/>
              <a:t>Environnement</a:t>
            </a:r>
            <a:endParaRPr lang="en-US" dirty="0"/>
          </a:p>
          <a:p>
            <a:pPr algn="ctr"/>
            <a:endParaRPr lang="en-US" dirty="0"/>
          </a:p>
        </p:txBody>
      </p:sp>
      <p:sp>
        <p:nvSpPr>
          <p:cNvPr id="10" name="Ellipse 9">
            <a:extLst>
              <a:ext uri="{FF2B5EF4-FFF2-40B4-BE49-F238E27FC236}">
                <a16:creationId xmlns:a16="http://schemas.microsoft.com/office/drawing/2014/main" id="{1985003F-EA93-4742-8CFF-D111E76B1FC3}"/>
              </a:ext>
            </a:extLst>
          </p:cNvPr>
          <p:cNvSpPr/>
          <p:nvPr/>
        </p:nvSpPr>
        <p:spPr>
          <a:xfrm>
            <a:off x="461689" y="1032815"/>
            <a:ext cx="2331229" cy="1138220"/>
          </a:xfrm>
          <a:prstGeom prst="ellipse">
            <a:avLst/>
          </a:prstGeo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err="1">
                <a:solidFill>
                  <a:sysClr val="windowText" lastClr="000000"/>
                </a:solidFill>
              </a:rPr>
              <a:t>Progrès</a:t>
            </a:r>
            <a:r>
              <a:rPr lang="en-US" sz="2400" dirty="0">
                <a:solidFill>
                  <a:sysClr val="windowText" lastClr="000000"/>
                </a:solidFill>
              </a:rPr>
              <a:t> </a:t>
            </a:r>
            <a:r>
              <a:rPr lang="en-US" sz="2400" dirty="0" err="1">
                <a:solidFill>
                  <a:sysClr val="windowText" lastClr="000000"/>
                </a:solidFill>
              </a:rPr>
              <a:t>analytiques</a:t>
            </a:r>
            <a:endParaRPr lang="en-US" sz="2400" dirty="0">
              <a:solidFill>
                <a:sysClr val="windowText" lastClr="000000"/>
              </a:solidFill>
            </a:endParaRPr>
          </a:p>
        </p:txBody>
      </p:sp>
      <p:sp>
        <p:nvSpPr>
          <p:cNvPr id="11" name="Ellipse 10">
            <a:extLst>
              <a:ext uri="{FF2B5EF4-FFF2-40B4-BE49-F238E27FC236}">
                <a16:creationId xmlns:a16="http://schemas.microsoft.com/office/drawing/2014/main" id="{FC757516-C369-2F57-F051-6B766B53D687}"/>
              </a:ext>
            </a:extLst>
          </p:cNvPr>
          <p:cNvSpPr/>
          <p:nvPr/>
        </p:nvSpPr>
        <p:spPr>
          <a:xfrm>
            <a:off x="3252677" y="915230"/>
            <a:ext cx="2107475" cy="1373389"/>
          </a:xfrm>
          <a:prstGeom prst="ellipse">
            <a:avLst/>
          </a:prstGeo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Grande </a:t>
            </a:r>
            <a:r>
              <a:rPr lang="en-US" sz="2400" dirty="0" err="1">
                <a:solidFill>
                  <a:schemeClr val="tx1"/>
                </a:solidFill>
              </a:rPr>
              <a:t>liste</a:t>
            </a:r>
            <a:r>
              <a:rPr lang="en-US" sz="2400" dirty="0">
                <a:solidFill>
                  <a:schemeClr val="tx1"/>
                </a:solidFill>
              </a:rPr>
              <a:t> de dangers</a:t>
            </a:r>
          </a:p>
        </p:txBody>
      </p:sp>
      <p:sp>
        <p:nvSpPr>
          <p:cNvPr id="12" name="Ellipse 11">
            <a:extLst>
              <a:ext uri="{FF2B5EF4-FFF2-40B4-BE49-F238E27FC236}">
                <a16:creationId xmlns:a16="http://schemas.microsoft.com/office/drawing/2014/main" id="{4728C1D6-18F3-F74C-9ACD-7E2478B95BD4}"/>
              </a:ext>
            </a:extLst>
          </p:cNvPr>
          <p:cNvSpPr/>
          <p:nvPr/>
        </p:nvSpPr>
        <p:spPr>
          <a:xfrm>
            <a:off x="5912913" y="955154"/>
            <a:ext cx="3001872" cy="1204570"/>
          </a:xfrm>
          <a:prstGeom prst="ellipse">
            <a:avLst/>
          </a:prstGeo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Inter-</a:t>
            </a:r>
            <a:r>
              <a:rPr lang="en-US" sz="2400" dirty="0" err="1">
                <a:solidFill>
                  <a:schemeClr val="tx1"/>
                </a:solidFill>
              </a:rPr>
              <a:t>compartiments</a:t>
            </a:r>
            <a:endParaRPr lang="en-US" sz="2400" dirty="0">
              <a:solidFill>
                <a:schemeClr val="tx1"/>
              </a:solidFill>
            </a:endParaRPr>
          </a:p>
        </p:txBody>
      </p:sp>
      <p:sp>
        <p:nvSpPr>
          <p:cNvPr id="14" name="Ellipse 13">
            <a:extLst>
              <a:ext uri="{FF2B5EF4-FFF2-40B4-BE49-F238E27FC236}">
                <a16:creationId xmlns:a16="http://schemas.microsoft.com/office/drawing/2014/main" id="{6ED92E5A-C148-69BE-D5E0-EA715557233E}"/>
              </a:ext>
            </a:extLst>
          </p:cNvPr>
          <p:cNvSpPr/>
          <p:nvPr/>
        </p:nvSpPr>
        <p:spPr>
          <a:xfrm>
            <a:off x="9344080" y="939345"/>
            <a:ext cx="2107475" cy="1373389"/>
          </a:xfrm>
          <a:prstGeom prst="ellipse">
            <a:avLst/>
          </a:prstGeo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Une </a:t>
            </a:r>
            <a:r>
              <a:rPr lang="en-US" sz="2400" dirty="0" err="1">
                <a:solidFill>
                  <a:schemeClr val="tx1"/>
                </a:solidFill>
              </a:rPr>
              <a:t>seule</a:t>
            </a:r>
            <a:r>
              <a:rPr lang="en-US" sz="2400" dirty="0">
                <a:solidFill>
                  <a:schemeClr val="tx1"/>
                </a:solidFill>
              </a:rPr>
              <a:t> </a:t>
            </a:r>
            <a:r>
              <a:rPr lang="en-US" sz="2400" dirty="0" err="1">
                <a:solidFill>
                  <a:schemeClr val="tx1"/>
                </a:solidFill>
              </a:rPr>
              <a:t>santé</a:t>
            </a:r>
            <a:endParaRPr lang="en-US" sz="2400" dirty="0">
              <a:solidFill>
                <a:schemeClr val="tx1"/>
              </a:solidFill>
            </a:endParaRPr>
          </a:p>
        </p:txBody>
      </p:sp>
      <p:pic>
        <p:nvPicPr>
          <p:cNvPr id="16" name="Image 15" descr="Une image contenant dessin, croquis, clipart, dessin humoristique&#10;&#10;Description générée automatiquement">
            <a:extLst>
              <a:ext uri="{FF2B5EF4-FFF2-40B4-BE49-F238E27FC236}">
                <a16:creationId xmlns:a16="http://schemas.microsoft.com/office/drawing/2014/main" id="{0F0F1D5E-A701-1BA1-DE8D-EEE7BA7FA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8736" y="5431848"/>
            <a:ext cx="1399526" cy="1399526"/>
          </a:xfrm>
          <a:prstGeom prst="rect">
            <a:avLst/>
          </a:prstGeom>
        </p:spPr>
      </p:pic>
      <p:pic>
        <p:nvPicPr>
          <p:cNvPr id="18" name="Image 17" descr="Une image contenant dessin, Dessin d’enfant, diagramme, carte&#10;&#10;Description générée automatiquement">
            <a:extLst>
              <a:ext uri="{FF2B5EF4-FFF2-40B4-BE49-F238E27FC236}">
                <a16:creationId xmlns:a16="http://schemas.microsoft.com/office/drawing/2014/main" id="{D46AC939-E3B4-E824-8024-855452C1B6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4810" y="5522959"/>
            <a:ext cx="1809480" cy="1248352"/>
          </a:xfrm>
          <a:prstGeom prst="rect">
            <a:avLst/>
          </a:prstGeom>
        </p:spPr>
      </p:pic>
      <p:sp>
        <p:nvSpPr>
          <p:cNvPr id="13" name="ZoneTexte 12">
            <a:extLst>
              <a:ext uri="{FF2B5EF4-FFF2-40B4-BE49-F238E27FC236}">
                <a16:creationId xmlns:a16="http://schemas.microsoft.com/office/drawing/2014/main" id="{8B74E3A5-3448-8A8A-748F-EA829BDFC4B6}"/>
              </a:ext>
            </a:extLst>
          </p:cNvPr>
          <p:cNvSpPr txBox="1"/>
          <p:nvPr/>
        </p:nvSpPr>
        <p:spPr>
          <a:xfrm>
            <a:off x="5555586" y="5656878"/>
            <a:ext cx="2218749" cy="461665"/>
          </a:xfrm>
          <a:prstGeom prst="rect">
            <a:avLst/>
          </a:prstGeom>
          <a:noFill/>
        </p:spPr>
        <p:txBody>
          <a:bodyPr wrap="none" rtlCol="0">
            <a:spAutoFit/>
          </a:bodyPr>
          <a:lstStyle/>
          <a:p>
            <a:r>
              <a:rPr lang="en-US" sz="2400" dirty="0" err="1"/>
              <a:t>Problème</a:t>
            </a:r>
            <a:r>
              <a:rPr lang="en-US" sz="2400" dirty="0"/>
              <a:t> global</a:t>
            </a:r>
          </a:p>
        </p:txBody>
      </p:sp>
      <p:pic>
        <p:nvPicPr>
          <p:cNvPr id="20" name="Image 19" descr="Une image contenant texte, logo, graphisme, Marque&#10;&#10;Description générée automatiquement">
            <a:extLst>
              <a:ext uri="{FF2B5EF4-FFF2-40B4-BE49-F238E27FC236}">
                <a16:creationId xmlns:a16="http://schemas.microsoft.com/office/drawing/2014/main" id="{4AAD2137-B0DD-DB10-E7D3-6148A2EE17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74139" y="5431848"/>
            <a:ext cx="2060085" cy="1373390"/>
          </a:xfrm>
          <a:prstGeom prst="rect">
            <a:avLst/>
          </a:prstGeom>
        </p:spPr>
      </p:pic>
    </p:spTree>
    <p:extLst>
      <p:ext uri="{BB962C8B-B14F-4D97-AF65-F5344CB8AC3E}">
        <p14:creationId xmlns:p14="http://schemas.microsoft.com/office/powerpoint/2010/main" val="754812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 coins arrondis 2">
            <a:extLst>
              <a:ext uri="{FF2B5EF4-FFF2-40B4-BE49-F238E27FC236}">
                <a16:creationId xmlns:a16="http://schemas.microsoft.com/office/drawing/2014/main" id="{8CF902B4-65CB-4D76-9753-ADA829E3A299}"/>
              </a:ext>
            </a:extLst>
          </p:cNvPr>
          <p:cNvSpPr/>
          <p:nvPr/>
        </p:nvSpPr>
        <p:spPr>
          <a:xfrm>
            <a:off x="2064422" y="1002601"/>
            <a:ext cx="1602378" cy="646612"/>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Épidémiologie </a:t>
            </a:r>
          </a:p>
        </p:txBody>
      </p:sp>
      <p:sp>
        <p:nvSpPr>
          <p:cNvPr id="5" name="Rectangle : coins arrondis 4">
            <a:extLst>
              <a:ext uri="{FF2B5EF4-FFF2-40B4-BE49-F238E27FC236}">
                <a16:creationId xmlns:a16="http://schemas.microsoft.com/office/drawing/2014/main" id="{0DDA5831-EA13-49F1-87C0-ABB8D8DBCA60}"/>
              </a:ext>
            </a:extLst>
          </p:cNvPr>
          <p:cNvSpPr/>
          <p:nvPr/>
        </p:nvSpPr>
        <p:spPr>
          <a:xfrm>
            <a:off x="980206" y="1892828"/>
            <a:ext cx="1885405" cy="622662"/>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Chimie analytique</a:t>
            </a:r>
          </a:p>
        </p:txBody>
      </p:sp>
      <p:sp>
        <p:nvSpPr>
          <p:cNvPr id="7" name="Rectangle : coins arrondis 6">
            <a:extLst>
              <a:ext uri="{FF2B5EF4-FFF2-40B4-BE49-F238E27FC236}">
                <a16:creationId xmlns:a16="http://schemas.microsoft.com/office/drawing/2014/main" id="{5818DA49-6BC4-4D48-B20C-66F2A43C6970}"/>
              </a:ext>
            </a:extLst>
          </p:cNvPr>
          <p:cNvSpPr/>
          <p:nvPr/>
        </p:nvSpPr>
        <p:spPr>
          <a:xfrm>
            <a:off x="1067581" y="5371156"/>
            <a:ext cx="1802675" cy="852714"/>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Sciences humaines et sociales</a:t>
            </a:r>
          </a:p>
        </p:txBody>
      </p:sp>
      <p:sp>
        <p:nvSpPr>
          <p:cNvPr id="9" name="Rectangle : coins arrondis 8">
            <a:extLst>
              <a:ext uri="{FF2B5EF4-FFF2-40B4-BE49-F238E27FC236}">
                <a16:creationId xmlns:a16="http://schemas.microsoft.com/office/drawing/2014/main" id="{519E0F0E-B730-4924-9B4A-AA05A0FF2F18}"/>
              </a:ext>
            </a:extLst>
          </p:cNvPr>
          <p:cNvSpPr/>
          <p:nvPr/>
        </p:nvSpPr>
        <p:spPr>
          <a:xfrm>
            <a:off x="899120" y="2902932"/>
            <a:ext cx="1650274" cy="646613"/>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Toxicologie</a:t>
            </a:r>
          </a:p>
        </p:txBody>
      </p:sp>
      <p:sp>
        <p:nvSpPr>
          <p:cNvPr id="11" name="Rectangle : coins arrondis 10">
            <a:extLst>
              <a:ext uri="{FF2B5EF4-FFF2-40B4-BE49-F238E27FC236}">
                <a16:creationId xmlns:a16="http://schemas.microsoft.com/office/drawing/2014/main" id="{FDDC024C-0254-40DF-AFC2-DF3071B999FB}"/>
              </a:ext>
            </a:extLst>
          </p:cNvPr>
          <p:cNvSpPr/>
          <p:nvPr/>
        </p:nvSpPr>
        <p:spPr>
          <a:xfrm>
            <a:off x="7306490" y="788136"/>
            <a:ext cx="1802675" cy="646612"/>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Urbanisme</a:t>
            </a:r>
          </a:p>
          <a:p>
            <a:pPr algn="ctr"/>
            <a:r>
              <a:rPr lang="fr-FR" sz="2000" dirty="0"/>
              <a:t>Paysages</a:t>
            </a:r>
          </a:p>
        </p:txBody>
      </p:sp>
      <p:sp>
        <p:nvSpPr>
          <p:cNvPr id="13" name="Rectangle : coins arrondis 12">
            <a:extLst>
              <a:ext uri="{FF2B5EF4-FFF2-40B4-BE49-F238E27FC236}">
                <a16:creationId xmlns:a16="http://schemas.microsoft.com/office/drawing/2014/main" id="{1574D916-65FF-4101-93AD-4EC9C6FB4DA1}"/>
              </a:ext>
            </a:extLst>
          </p:cNvPr>
          <p:cNvSpPr/>
          <p:nvPr/>
        </p:nvSpPr>
        <p:spPr>
          <a:xfrm>
            <a:off x="9215831" y="1142484"/>
            <a:ext cx="1802675" cy="646612"/>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Matériaux</a:t>
            </a:r>
          </a:p>
        </p:txBody>
      </p:sp>
      <p:sp>
        <p:nvSpPr>
          <p:cNvPr id="15" name="Rectangle : coins arrondis 14">
            <a:extLst>
              <a:ext uri="{FF2B5EF4-FFF2-40B4-BE49-F238E27FC236}">
                <a16:creationId xmlns:a16="http://schemas.microsoft.com/office/drawing/2014/main" id="{56B292C6-0BD5-41B7-A638-CA012821CC35}"/>
              </a:ext>
            </a:extLst>
          </p:cNvPr>
          <p:cNvSpPr/>
          <p:nvPr/>
        </p:nvSpPr>
        <p:spPr>
          <a:xfrm>
            <a:off x="9855913" y="1943464"/>
            <a:ext cx="1802675" cy="646612"/>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Pratiques agricoles</a:t>
            </a:r>
          </a:p>
        </p:txBody>
      </p:sp>
      <p:sp>
        <p:nvSpPr>
          <p:cNvPr id="17" name="Rectangle : coins arrondis 16">
            <a:extLst>
              <a:ext uri="{FF2B5EF4-FFF2-40B4-BE49-F238E27FC236}">
                <a16:creationId xmlns:a16="http://schemas.microsoft.com/office/drawing/2014/main" id="{26D5B13F-FFA1-4C6C-A6DE-FFF1CF9C686A}"/>
              </a:ext>
            </a:extLst>
          </p:cNvPr>
          <p:cNvSpPr/>
          <p:nvPr/>
        </p:nvSpPr>
        <p:spPr>
          <a:xfrm>
            <a:off x="9407433" y="2744444"/>
            <a:ext cx="2625627" cy="646612"/>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Qualité de l’air intérieur et extérieur</a:t>
            </a:r>
          </a:p>
        </p:txBody>
      </p:sp>
      <p:sp>
        <p:nvSpPr>
          <p:cNvPr id="19" name="Rectangle : coins arrondis 18">
            <a:extLst>
              <a:ext uri="{FF2B5EF4-FFF2-40B4-BE49-F238E27FC236}">
                <a16:creationId xmlns:a16="http://schemas.microsoft.com/office/drawing/2014/main" id="{6971110E-72AA-4AC5-A19E-02B48405FF27}"/>
              </a:ext>
            </a:extLst>
          </p:cNvPr>
          <p:cNvSpPr/>
          <p:nvPr/>
        </p:nvSpPr>
        <p:spPr>
          <a:xfrm>
            <a:off x="9059780" y="3463148"/>
            <a:ext cx="2973282" cy="1215785"/>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Prévention des expositions </a:t>
            </a:r>
          </a:p>
          <a:p>
            <a:pPr algn="ctr"/>
            <a:r>
              <a:rPr lang="fr-FR" sz="2000" dirty="0"/>
              <a:t>(population générale et professionnelle)</a:t>
            </a:r>
          </a:p>
        </p:txBody>
      </p:sp>
      <p:sp>
        <p:nvSpPr>
          <p:cNvPr id="21" name="Rectangle : coins arrondis 20">
            <a:extLst>
              <a:ext uri="{FF2B5EF4-FFF2-40B4-BE49-F238E27FC236}">
                <a16:creationId xmlns:a16="http://schemas.microsoft.com/office/drawing/2014/main" id="{B8E53D1F-7E78-4361-8A48-9418790E9D88}"/>
              </a:ext>
            </a:extLst>
          </p:cNvPr>
          <p:cNvSpPr/>
          <p:nvPr/>
        </p:nvSpPr>
        <p:spPr>
          <a:xfrm>
            <a:off x="9684380" y="4848785"/>
            <a:ext cx="1541083" cy="431723"/>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Bruit</a:t>
            </a:r>
          </a:p>
        </p:txBody>
      </p:sp>
      <p:sp>
        <p:nvSpPr>
          <p:cNvPr id="23" name="Rectangle : coins arrondis 22">
            <a:extLst>
              <a:ext uri="{FF2B5EF4-FFF2-40B4-BE49-F238E27FC236}">
                <a16:creationId xmlns:a16="http://schemas.microsoft.com/office/drawing/2014/main" id="{C1905794-5C00-479D-8252-F12F92D37707}"/>
              </a:ext>
            </a:extLst>
          </p:cNvPr>
          <p:cNvSpPr/>
          <p:nvPr/>
        </p:nvSpPr>
        <p:spPr>
          <a:xfrm>
            <a:off x="9485796" y="5423775"/>
            <a:ext cx="1802676" cy="513809"/>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Transports</a:t>
            </a:r>
          </a:p>
        </p:txBody>
      </p:sp>
      <p:sp>
        <p:nvSpPr>
          <p:cNvPr id="25" name="Rectangle : coins arrondis 24">
            <a:extLst>
              <a:ext uri="{FF2B5EF4-FFF2-40B4-BE49-F238E27FC236}">
                <a16:creationId xmlns:a16="http://schemas.microsoft.com/office/drawing/2014/main" id="{8FFDA711-6A34-4627-96BB-7BEB3A6702A3}"/>
              </a:ext>
            </a:extLst>
          </p:cNvPr>
          <p:cNvSpPr/>
          <p:nvPr/>
        </p:nvSpPr>
        <p:spPr>
          <a:xfrm>
            <a:off x="8453658" y="6133588"/>
            <a:ext cx="1802675" cy="438794"/>
          </a:xfrm>
          <a:prstGeom prst="roundRect">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Énergie </a:t>
            </a:r>
          </a:p>
        </p:txBody>
      </p:sp>
      <p:sp>
        <p:nvSpPr>
          <p:cNvPr id="4" name="ZoneTexte 3">
            <a:extLst>
              <a:ext uri="{FF2B5EF4-FFF2-40B4-BE49-F238E27FC236}">
                <a16:creationId xmlns:a16="http://schemas.microsoft.com/office/drawing/2014/main" id="{82FDB694-704F-471B-941B-9D1205589BAB}"/>
              </a:ext>
            </a:extLst>
          </p:cNvPr>
          <p:cNvSpPr txBox="1"/>
          <p:nvPr/>
        </p:nvSpPr>
        <p:spPr>
          <a:xfrm>
            <a:off x="3636207" y="2434024"/>
            <a:ext cx="983026" cy="369332"/>
          </a:xfrm>
          <a:prstGeom prst="rect">
            <a:avLst/>
          </a:prstGeom>
          <a:noFill/>
          <a:ln>
            <a:solidFill>
              <a:schemeClr val="bg2">
                <a:lumMod val="50000"/>
              </a:schemeClr>
            </a:solidFill>
          </a:ln>
        </p:spPr>
        <p:txBody>
          <a:bodyPr wrap="none" rtlCol="0">
            <a:spAutoFit/>
          </a:bodyPr>
          <a:lstStyle/>
          <a:p>
            <a:r>
              <a:rPr lang="fr-FR" dirty="0"/>
              <a:t>Allergies</a:t>
            </a:r>
          </a:p>
        </p:txBody>
      </p:sp>
      <p:sp>
        <p:nvSpPr>
          <p:cNvPr id="6" name="ZoneTexte 5">
            <a:extLst>
              <a:ext uri="{FF2B5EF4-FFF2-40B4-BE49-F238E27FC236}">
                <a16:creationId xmlns:a16="http://schemas.microsoft.com/office/drawing/2014/main" id="{2E97E538-F21A-4837-B38B-AAC0528A8244}"/>
              </a:ext>
            </a:extLst>
          </p:cNvPr>
          <p:cNvSpPr txBox="1"/>
          <p:nvPr/>
        </p:nvSpPr>
        <p:spPr>
          <a:xfrm>
            <a:off x="3373849" y="3262521"/>
            <a:ext cx="919675" cy="369332"/>
          </a:xfrm>
          <a:prstGeom prst="rect">
            <a:avLst/>
          </a:prstGeom>
          <a:noFill/>
          <a:ln>
            <a:solidFill>
              <a:schemeClr val="bg2">
                <a:lumMod val="50000"/>
              </a:schemeClr>
            </a:solidFill>
          </a:ln>
        </p:spPr>
        <p:txBody>
          <a:bodyPr wrap="none" rtlCol="0">
            <a:spAutoFit/>
          </a:bodyPr>
          <a:lstStyle/>
          <a:p>
            <a:r>
              <a:rPr lang="fr-FR" dirty="0"/>
              <a:t>Cancers</a:t>
            </a:r>
          </a:p>
        </p:txBody>
      </p:sp>
      <p:sp>
        <p:nvSpPr>
          <p:cNvPr id="8" name="ZoneTexte 7">
            <a:extLst>
              <a:ext uri="{FF2B5EF4-FFF2-40B4-BE49-F238E27FC236}">
                <a16:creationId xmlns:a16="http://schemas.microsoft.com/office/drawing/2014/main" id="{C525891B-7E80-4AEF-A259-DBDD9D36F621}"/>
              </a:ext>
            </a:extLst>
          </p:cNvPr>
          <p:cNvSpPr txBox="1"/>
          <p:nvPr/>
        </p:nvSpPr>
        <p:spPr>
          <a:xfrm>
            <a:off x="2865611" y="4460351"/>
            <a:ext cx="1792542" cy="369332"/>
          </a:xfrm>
          <a:prstGeom prst="rect">
            <a:avLst/>
          </a:prstGeom>
          <a:noFill/>
          <a:ln>
            <a:solidFill>
              <a:schemeClr val="bg2">
                <a:lumMod val="50000"/>
              </a:schemeClr>
            </a:solidFill>
          </a:ln>
        </p:spPr>
        <p:txBody>
          <a:bodyPr wrap="none" rtlCol="0">
            <a:spAutoFit/>
          </a:bodyPr>
          <a:lstStyle/>
          <a:p>
            <a:r>
              <a:rPr lang="fr-FR" dirty="0"/>
              <a:t>Cardio-vasculaire</a:t>
            </a:r>
          </a:p>
        </p:txBody>
      </p:sp>
      <p:sp>
        <p:nvSpPr>
          <p:cNvPr id="10" name="ZoneTexte 9">
            <a:extLst>
              <a:ext uri="{FF2B5EF4-FFF2-40B4-BE49-F238E27FC236}">
                <a16:creationId xmlns:a16="http://schemas.microsoft.com/office/drawing/2014/main" id="{1E457AE8-F71B-4586-AE91-EB77C376E3B3}"/>
              </a:ext>
            </a:extLst>
          </p:cNvPr>
          <p:cNvSpPr txBox="1"/>
          <p:nvPr/>
        </p:nvSpPr>
        <p:spPr>
          <a:xfrm>
            <a:off x="7261790" y="3666545"/>
            <a:ext cx="1410258" cy="646331"/>
          </a:xfrm>
          <a:prstGeom prst="rect">
            <a:avLst/>
          </a:prstGeom>
          <a:noFill/>
          <a:ln>
            <a:solidFill>
              <a:schemeClr val="bg2">
                <a:lumMod val="50000"/>
              </a:schemeClr>
            </a:solidFill>
          </a:ln>
        </p:spPr>
        <p:txBody>
          <a:bodyPr wrap="none" rtlCol="0">
            <a:spAutoFit/>
          </a:bodyPr>
          <a:lstStyle/>
          <a:p>
            <a:pPr algn="ctr"/>
            <a:r>
              <a:rPr lang="fr-FR" dirty="0"/>
              <a:t>Troubles </a:t>
            </a:r>
          </a:p>
          <a:p>
            <a:pPr algn="ctr"/>
            <a:r>
              <a:rPr lang="fr-FR" dirty="0"/>
              <a:t>respiratoires </a:t>
            </a:r>
          </a:p>
        </p:txBody>
      </p:sp>
      <p:sp>
        <p:nvSpPr>
          <p:cNvPr id="12" name="ZoneTexte 11">
            <a:extLst>
              <a:ext uri="{FF2B5EF4-FFF2-40B4-BE49-F238E27FC236}">
                <a16:creationId xmlns:a16="http://schemas.microsoft.com/office/drawing/2014/main" id="{00FE2982-C1CE-4C10-95B7-1665FF3BA08F}"/>
              </a:ext>
            </a:extLst>
          </p:cNvPr>
          <p:cNvSpPr txBox="1"/>
          <p:nvPr/>
        </p:nvSpPr>
        <p:spPr>
          <a:xfrm>
            <a:off x="6741292" y="4700080"/>
            <a:ext cx="1858586" cy="369332"/>
          </a:xfrm>
          <a:prstGeom prst="rect">
            <a:avLst/>
          </a:prstGeom>
          <a:noFill/>
          <a:ln>
            <a:solidFill>
              <a:schemeClr val="bg2">
                <a:lumMod val="50000"/>
              </a:schemeClr>
            </a:solidFill>
          </a:ln>
        </p:spPr>
        <p:txBody>
          <a:bodyPr wrap="none" rtlCol="0">
            <a:spAutoFit/>
          </a:bodyPr>
          <a:lstStyle/>
          <a:p>
            <a:r>
              <a:rPr lang="fr-FR" dirty="0"/>
              <a:t>Stress-Dépression</a:t>
            </a:r>
          </a:p>
        </p:txBody>
      </p:sp>
      <p:sp>
        <p:nvSpPr>
          <p:cNvPr id="14" name="ZoneTexte 13">
            <a:extLst>
              <a:ext uri="{FF2B5EF4-FFF2-40B4-BE49-F238E27FC236}">
                <a16:creationId xmlns:a16="http://schemas.microsoft.com/office/drawing/2014/main" id="{FCCDE812-353E-4617-9D47-09D8C36D8CC2}"/>
              </a:ext>
            </a:extLst>
          </p:cNvPr>
          <p:cNvSpPr txBox="1"/>
          <p:nvPr/>
        </p:nvSpPr>
        <p:spPr>
          <a:xfrm>
            <a:off x="7055733" y="2735661"/>
            <a:ext cx="1561710" cy="646331"/>
          </a:xfrm>
          <a:prstGeom prst="rect">
            <a:avLst/>
          </a:prstGeom>
          <a:noFill/>
          <a:ln>
            <a:solidFill>
              <a:schemeClr val="bg2">
                <a:lumMod val="50000"/>
              </a:schemeClr>
            </a:solidFill>
          </a:ln>
        </p:spPr>
        <p:txBody>
          <a:bodyPr wrap="none" rtlCol="0">
            <a:spAutoFit/>
          </a:bodyPr>
          <a:lstStyle/>
          <a:p>
            <a:pPr algn="ctr"/>
            <a:r>
              <a:rPr lang="fr-FR" dirty="0"/>
              <a:t>Maladies</a:t>
            </a:r>
          </a:p>
          <a:p>
            <a:pPr algn="ctr"/>
            <a:r>
              <a:rPr lang="fr-FR" dirty="0"/>
              <a:t>transmissibles </a:t>
            </a:r>
          </a:p>
        </p:txBody>
      </p:sp>
      <p:sp>
        <p:nvSpPr>
          <p:cNvPr id="27" name="ZoneTexte 26">
            <a:extLst>
              <a:ext uri="{FF2B5EF4-FFF2-40B4-BE49-F238E27FC236}">
                <a16:creationId xmlns:a16="http://schemas.microsoft.com/office/drawing/2014/main" id="{A8AD8D3C-1266-4CFD-801D-E90658CE559E}"/>
              </a:ext>
            </a:extLst>
          </p:cNvPr>
          <p:cNvSpPr txBox="1"/>
          <p:nvPr/>
        </p:nvSpPr>
        <p:spPr>
          <a:xfrm>
            <a:off x="3838674" y="5270003"/>
            <a:ext cx="1456104" cy="369332"/>
          </a:xfrm>
          <a:prstGeom prst="rect">
            <a:avLst/>
          </a:prstGeom>
          <a:noFill/>
          <a:ln>
            <a:solidFill>
              <a:schemeClr val="bg2">
                <a:lumMod val="50000"/>
              </a:schemeClr>
            </a:solidFill>
          </a:ln>
        </p:spPr>
        <p:txBody>
          <a:bodyPr wrap="none" rtlCol="0">
            <a:spAutoFit/>
          </a:bodyPr>
          <a:lstStyle/>
          <a:p>
            <a:r>
              <a:rPr lang="fr-FR" dirty="0"/>
              <a:t>Reproduction</a:t>
            </a:r>
          </a:p>
        </p:txBody>
      </p:sp>
      <p:sp>
        <p:nvSpPr>
          <p:cNvPr id="29" name="ZoneTexte 28">
            <a:extLst>
              <a:ext uri="{FF2B5EF4-FFF2-40B4-BE49-F238E27FC236}">
                <a16:creationId xmlns:a16="http://schemas.microsoft.com/office/drawing/2014/main" id="{C1622B8C-AF43-4C6B-97EF-495032619E47}"/>
              </a:ext>
            </a:extLst>
          </p:cNvPr>
          <p:cNvSpPr txBox="1"/>
          <p:nvPr/>
        </p:nvSpPr>
        <p:spPr>
          <a:xfrm>
            <a:off x="5892681" y="5348583"/>
            <a:ext cx="1006494" cy="369332"/>
          </a:xfrm>
          <a:prstGeom prst="rect">
            <a:avLst/>
          </a:prstGeom>
          <a:noFill/>
          <a:ln>
            <a:solidFill>
              <a:schemeClr val="bg2">
                <a:lumMod val="50000"/>
              </a:schemeClr>
            </a:solidFill>
          </a:ln>
        </p:spPr>
        <p:txBody>
          <a:bodyPr wrap="none" rtlCol="0">
            <a:spAutoFit/>
          </a:bodyPr>
          <a:lstStyle/>
          <a:p>
            <a:r>
              <a:rPr lang="fr-FR" dirty="0"/>
              <a:t>Diabètes</a:t>
            </a:r>
          </a:p>
        </p:txBody>
      </p:sp>
      <p:sp>
        <p:nvSpPr>
          <p:cNvPr id="31" name="ZoneTexte 30">
            <a:extLst>
              <a:ext uri="{FF2B5EF4-FFF2-40B4-BE49-F238E27FC236}">
                <a16:creationId xmlns:a16="http://schemas.microsoft.com/office/drawing/2014/main" id="{27E8FFD6-A346-4913-B661-2E381506E0CC}"/>
              </a:ext>
            </a:extLst>
          </p:cNvPr>
          <p:cNvSpPr txBox="1"/>
          <p:nvPr/>
        </p:nvSpPr>
        <p:spPr>
          <a:xfrm>
            <a:off x="4826126" y="1787693"/>
            <a:ext cx="1885406" cy="646331"/>
          </a:xfrm>
          <a:prstGeom prst="rect">
            <a:avLst/>
          </a:prstGeom>
          <a:noFill/>
          <a:ln>
            <a:solidFill>
              <a:schemeClr val="bg2">
                <a:lumMod val="50000"/>
              </a:schemeClr>
            </a:solidFill>
          </a:ln>
        </p:spPr>
        <p:txBody>
          <a:bodyPr wrap="square" rtlCol="0">
            <a:spAutoFit/>
          </a:bodyPr>
          <a:lstStyle/>
          <a:p>
            <a:pPr algn="ctr"/>
            <a:r>
              <a:rPr lang="fr-FR" dirty="0"/>
              <a:t>Troubles du développement</a:t>
            </a:r>
          </a:p>
        </p:txBody>
      </p:sp>
      <p:sp>
        <p:nvSpPr>
          <p:cNvPr id="18" name="ZoneTexte 17">
            <a:extLst>
              <a:ext uri="{FF2B5EF4-FFF2-40B4-BE49-F238E27FC236}">
                <a16:creationId xmlns:a16="http://schemas.microsoft.com/office/drawing/2014/main" id="{00EE1E87-EF9F-4220-917A-34F39F5EB4B3}"/>
              </a:ext>
            </a:extLst>
          </p:cNvPr>
          <p:cNvSpPr txBox="1"/>
          <p:nvPr/>
        </p:nvSpPr>
        <p:spPr>
          <a:xfrm>
            <a:off x="766354" y="56939"/>
            <a:ext cx="7797969" cy="523220"/>
          </a:xfrm>
          <a:prstGeom prst="rect">
            <a:avLst/>
          </a:prstGeom>
          <a:noFill/>
        </p:spPr>
        <p:txBody>
          <a:bodyPr wrap="none" rtlCol="0">
            <a:spAutoFit/>
          </a:bodyPr>
          <a:lstStyle/>
          <a:p>
            <a:r>
              <a:rPr lang="fr-FR" sz="2800" dirty="0"/>
              <a:t>Un domaine </a:t>
            </a:r>
            <a:r>
              <a:rPr lang="fr-FR" sz="2800" dirty="0" err="1"/>
              <a:t>pluri-disciplinaire</a:t>
            </a:r>
            <a:r>
              <a:rPr lang="fr-FR" sz="2800" dirty="0"/>
              <a:t> à fort impact sociétal </a:t>
            </a:r>
          </a:p>
        </p:txBody>
      </p:sp>
      <p:sp>
        <p:nvSpPr>
          <p:cNvPr id="20" name="Rectangle : coins arrondis 19">
            <a:extLst>
              <a:ext uri="{FF2B5EF4-FFF2-40B4-BE49-F238E27FC236}">
                <a16:creationId xmlns:a16="http://schemas.microsoft.com/office/drawing/2014/main" id="{18B59E90-AD26-4BB2-8058-8AFF680F9A9A}"/>
              </a:ext>
            </a:extLst>
          </p:cNvPr>
          <p:cNvSpPr/>
          <p:nvPr/>
        </p:nvSpPr>
        <p:spPr>
          <a:xfrm>
            <a:off x="899120" y="4137044"/>
            <a:ext cx="1650274" cy="646613"/>
          </a:xfrm>
          <a:prstGeom prst="roundRect">
            <a:avLst/>
          </a:prstGeom>
          <a:solidFill>
            <a:schemeClr val="tx1">
              <a:lumMod val="65000"/>
              <a:lumOff val="3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Microbiologie</a:t>
            </a:r>
          </a:p>
        </p:txBody>
      </p:sp>
      <p:sp>
        <p:nvSpPr>
          <p:cNvPr id="24" name="Ellipse 23">
            <a:extLst>
              <a:ext uri="{FF2B5EF4-FFF2-40B4-BE49-F238E27FC236}">
                <a16:creationId xmlns:a16="http://schemas.microsoft.com/office/drawing/2014/main" id="{AF6FBC65-4A97-4A0C-826C-A06EC54715D8}"/>
              </a:ext>
            </a:extLst>
          </p:cNvPr>
          <p:cNvSpPr/>
          <p:nvPr/>
        </p:nvSpPr>
        <p:spPr>
          <a:xfrm>
            <a:off x="4566726" y="3020138"/>
            <a:ext cx="2404207" cy="1939147"/>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t>Santé </a:t>
            </a:r>
          </a:p>
          <a:p>
            <a:pPr algn="ctr"/>
            <a:r>
              <a:rPr lang="fr-FR" sz="2000" b="1" dirty="0"/>
              <a:t>des populations et  </a:t>
            </a:r>
          </a:p>
          <a:p>
            <a:pPr algn="ctr"/>
            <a:r>
              <a:rPr lang="fr-FR" sz="2000" b="1" dirty="0"/>
              <a:t>des individus </a:t>
            </a:r>
          </a:p>
        </p:txBody>
      </p:sp>
    </p:spTree>
    <p:extLst>
      <p:ext uri="{BB962C8B-B14F-4D97-AF65-F5344CB8AC3E}">
        <p14:creationId xmlns:p14="http://schemas.microsoft.com/office/powerpoint/2010/main" val="1814931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CBFD50D3-D9CD-E73F-7F19-46476F61B4EA}"/>
              </a:ext>
            </a:extLst>
          </p:cNvPr>
          <p:cNvSpPr txBox="1"/>
          <p:nvPr/>
        </p:nvSpPr>
        <p:spPr>
          <a:xfrm>
            <a:off x="1406377" y="2054901"/>
            <a:ext cx="950901" cy="40011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2000" dirty="0"/>
              <a:t>Médias</a:t>
            </a:r>
          </a:p>
        </p:txBody>
      </p:sp>
      <p:sp>
        <p:nvSpPr>
          <p:cNvPr id="3" name="ZoneTexte 2">
            <a:extLst>
              <a:ext uri="{FF2B5EF4-FFF2-40B4-BE49-F238E27FC236}">
                <a16:creationId xmlns:a16="http://schemas.microsoft.com/office/drawing/2014/main" id="{7E7D246C-B06D-19E7-E85D-EC3DDF7BC61D}"/>
              </a:ext>
            </a:extLst>
          </p:cNvPr>
          <p:cNvSpPr txBox="1"/>
          <p:nvPr/>
        </p:nvSpPr>
        <p:spPr>
          <a:xfrm>
            <a:off x="871454" y="3871220"/>
            <a:ext cx="2587183" cy="40011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2000" dirty="0"/>
              <a:t>Craintes irrationnelles  </a:t>
            </a:r>
          </a:p>
        </p:txBody>
      </p:sp>
      <p:sp>
        <p:nvSpPr>
          <p:cNvPr id="4" name="ZoneTexte 3">
            <a:extLst>
              <a:ext uri="{FF2B5EF4-FFF2-40B4-BE49-F238E27FC236}">
                <a16:creationId xmlns:a16="http://schemas.microsoft.com/office/drawing/2014/main" id="{72BB2CDA-5B19-C18C-584B-0B7B1E7E1F33}"/>
              </a:ext>
            </a:extLst>
          </p:cNvPr>
          <p:cNvSpPr txBox="1"/>
          <p:nvPr/>
        </p:nvSpPr>
        <p:spPr>
          <a:xfrm>
            <a:off x="882123" y="2835601"/>
            <a:ext cx="2332177" cy="707886"/>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2000" dirty="0"/>
              <a:t>Théories du complot</a:t>
            </a:r>
          </a:p>
          <a:p>
            <a:r>
              <a:rPr lang="fr-FR" sz="2000" dirty="0"/>
              <a:t>Réseaux sociaux</a:t>
            </a:r>
          </a:p>
        </p:txBody>
      </p:sp>
      <p:sp>
        <p:nvSpPr>
          <p:cNvPr id="5" name="ZoneTexte 4">
            <a:extLst>
              <a:ext uri="{FF2B5EF4-FFF2-40B4-BE49-F238E27FC236}">
                <a16:creationId xmlns:a16="http://schemas.microsoft.com/office/drawing/2014/main" id="{35E66E04-0E89-6912-357E-9DCEDBDD111C}"/>
              </a:ext>
            </a:extLst>
          </p:cNvPr>
          <p:cNvSpPr txBox="1"/>
          <p:nvPr/>
        </p:nvSpPr>
        <p:spPr>
          <a:xfrm>
            <a:off x="7981022" y="2896946"/>
            <a:ext cx="3786742" cy="707886"/>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2000" dirty="0"/>
              <a:t>Manque de transparence</a:t>
            </a:r>
          </a:p>
          <a:p>
            <a:r>
              <a:rPr lang="fr-FR" sz="2000" dirty="0"/>
              <a:t>(nucléaire, 5G, OGM, pesticides…) </a:t>
            </a:r>
          </a:p>
        </p:txBody>
      </p:sp>
      <p:pic>
        <p:nvPicPr>
          <p:cNvPr id="7" name="Image 6" descr="Une image contenant ciel, extérieur, herbe, nature&#10;&#10;Description générée automatiquement">
            <a:extLst>
              <a:ext uri="{FF2B5EF4-FFF2-40B4-BE49-F238E27FC236}">
                <a16:creationId xmlns:a16="http://schemas.microsoft.com/office/drawing/2014/main" id="{4529B274-ACED-41FC-C1F4-1F628E85BB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6320" y="772885"/>
            <a:ext cx="3335383" cy="1874716"/>
          </a:xfrm>
          <a:prstGeom prst="rect">
            <a:avLst/>
          </a:prstGeom>
        </p:spPr>
      </p:pic>
      <p:sp>
        <p:nvSpPr>
          <p:cNvPr id="9" name="ZoneTexte 8">
            <a:extLst>
              <a:ext uri="{FF2B5EF4-FFF2-40B4-BE49-F238E27FC236}">
                <a16:creationId xmlns:a16="http://schemas.microsoft.com/office/drawing/2014/main" id="{F6E1E4ED-BE93-F2F3-84C6-EAA16AFE1F67}"/>
              </a:ext>
            </a:extLst>
          </p:cNvPr>
          <p:cNvSpPr txBox="1"/>
          <p:nvPr/>
        </p:nvSpPr>
        <p:spPr>
          <a:xfrm>
            <a:off x="4284431" y="2327769"/>
            <a:ext cx="2882727" cy="1015663"/>
          </a:xfrm>
          <a:prstGeom prst="rect">
            <a:avLst/>
          </a:prstGeom>
          <a:solidFill>
            <a:schemeClr val="accent2">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lgn="ctr"/>
            <a:r>
              <a:rPr lang="fr-FR" sz="2000" dirty="0"/>
              <a:t>Besoin d’informations fiables, compréhensibles et crédibles  </a:t>
            </a:r>
          </a:p>
        </p:txBody>
      </p:sp>
      <p:sp>
        <p:nvSpPr>
          <p:cNvPr id="10" name="ZoneTexte 9">
            <a:extLst>
              <a:ext uri="{FF2B5EF4-FFF2-40B4-BE49-F238E27FC236}">
                <a16:creationId xmlns:a16="http://schemas.microsoft.com/office/drawing/2014/main" id="{AFFFEEAF-478D-F322-02C5-744603321C7F}"/>
              </a:ext>
            </a:extLst>
          </p:cNvPr>
          <p:cNvSpPr txBox="1"/>
          <p:nvPr/>
        </p:nvSpPr>
        <p:spPr>
          <a:xfrm>
            <a:off x="8289914" y="4123061"/>
            <a:ext cx="3301738" cy="40011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2000" dirty="0"/>
              <a:t>Motivation environnementale</a:t>
            </a:r>
          </a:p>
        </p:txBody>
      </p:sp>
      <p:sp>
        <p:nvSpPr>
          <p:cNvPr id="11" name="ZoneTexte 10">
            <a:extLst>
              <a:ext uri="{FF2B5EF4-FFF2-40B4-BE49-F238E27FC236}">
                <a16:creationId xmlns:a16="http://schemas.microsoft.com/office/drawing/2014/main" id="{7C64A499-FBCA-670A-2DBC-9CCA6803E497}"/>
              </a:ext>
            </a:extLst>
          </p:cNvPr>
          <p:cNvSpPr txBox="1"/>
          <p:nvPr/>
        </p:nvSpPr>
        <p:spPr>
          <a:xfrm>
            <a:off x="3807916" y="5553045"/>
            <a:ext cx="3835758" cy="1015663"/>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lgn="ctr"/>
            <a:r>
              <a:rPr lang="fr-FR" sz="2000" dirty="0"/>
              <a:t>Fausses bonnes idées (jardin sur sol pollué, eaux non potables, produits air intérieur…) </a:t>
            </a:r>
          </a:p>
        </p:txBody>
      </p:sp>
      <p:sp>
        <p:nvSpPr>
          <p:cNvPr id="12" name="ZoneTexte 11">
            <a:extLst>
              <a:ext uri="{FF2B5EF4-FFF2-40B4-BE49-F238E27FC236}">
                <a16:creationId xmlns:a16="http://schemas.microsoft.com/office/drawing/2014/main" id="{04FAAF2B-A20A-AC09-342B-C1E1E535175B}"/>
              </a:ext>
            </a:extLst>
          </p:cNvPr>
          <p:cNvSpPr txBox="1"/>
          <p:nvPr/>
        </p:nvSpPr>
        <p:spPr>
          <a:xfrm>
            <a:off x="1089473" y="843290"/>
            <a:ext cx="7429134" cy="923330"/>
          </a:xfrm>
          <a:prstGeom prst="rect">
            <a:avLst/>
          </a:prstGeom>
          <a:noFill/>
        </p:spPr>
        <p:txBody>
          <a:bodyPr wrap="square" rtlCol="0">
            <a:spAutoFit/>
          </a:bodyPr>
          <a:lstStyle/>
          <a:p>
            <a:r>
              <a:rPr lang="fr-FR" dirty="0"/>
              <a:t>Des questions très concrètes du locales (mon eau, mon jardin, mon air intérieur, mon voyage…) …. au très général (pollution air, épidémies, climat …) Protéger ma santé et celle de mes proches </a:t>
            </a:r>
          </a:p>
        </p:txBody>
      </p:sp>
      <p:sp>
        <p:nvSpPr>
          <p:cNvPr id="13" name="ZoneTexte 12">
            <a:extLst>
              <a:ext uri="{FF2B5EF4-FFF2-40B4-BE49-F238E27FC236}">
                <a16:creationId xmlns:a16="http://schemas.microsoft.com/office/drawing/2014/main" id="{F144898D-862C-B2F0-AD5A-06C86BCEB13B}"/>
              </a:ext>
            </a:extLst>
          </p:cNvPr>
          <p:cNvSpPr txBox="1"/>
          <p:nvPr/>
        </p:nvSpPr>
        <p:spPr>
          <a:xfrm>
            <a:off x="730798" y="69965"/>
            <a:ext cx="6106543" cy="523220"/>
          </a:xfrm>
          <a:prstGeom prst="rect">
            <a:avLst/>
          </a:prstGeom>
          <a:noFill/>
        </p:spPr>
        <p:txBody>
          <a:bodyPr wrap="none" rtlCol="0">
            <a:spAutoFit/>
          </a:bodyPr>
          <a:lstStyle/>
          <a:p>
            <a:r>
              <a:rPr lang="fr-FR" sz="2800" dirty="0"/>
              <a:t>Une grande préoccupation des citoyens  </a:t>
            </a:r>
          </a:p>
        </p:txBody>
      </p:sp>
      <p:pic>
        <p:nvPicPr>
          <p:cNvPr id="15" name="Image 14">
            <a:extLst>
              <a:ext uri="{FF2B5EF4-FFF2-40B4-BE49-F238E27FC236}">
                <a16:creationId xmlns:a16="http://schemas.microsoft.com/office/drawing/2014/main" id="{6A3FBCAD-C518-A724-7BB3-ADB3286F2018}"/>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27070" y="3395491"/>
            <a:ext cx="1201239" cy="1784018"/>
          </a:xfrm>
          <a:prstGeom prst="rect">
            <a:avLst/>
          </a:prstGeom>
        </p:spPr>
      </p:pic>
      <p:sp>
        <p:nvSpPr>
          <p:cNvPr id="6" name="ZoneTexte 5">
            <a:extLst>
              <a:ext uri="{FF2B5EF4-FFF2-40B4-BE49-F238E27FC236}">
                <a16:creationId xmlns:a16="http://schemas.microsoft.com/office/drawing/2014/main" id="{BDE96E95-1A29-0F90-20F3-AC5A41CDA632}"/>
              </a:ext>
            </a:extLst>
          </p:cNvPr>
          <p:cNvSpPr txBox="1"/>
          <p:nvPr/>
        </p:nvSpPr>
        <p:spPr>
          <a:xfrm>
            <a:off x="8656320" y="5547360"/>
            <a:ext cx="2873829" cy="1015663"/>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fr-FR" sz="2000" dirty="0"/>
              <a:t>Besoin de l’avis du professionnel de santé compétent</a:t>
            </a:r>
          </a:p>
        </p:txBody>
      </p:sp>
      <p:sp>
        <p:nvSpPr>
          <p:cNvPr id="14" name="ZoneTexte 13">
            <a:extLst>
              <a:ext uri="{FF2B5EF4-FFF2-40B4-BE49-F238E27FC236}">
                <a16:creationId xmlns:a16="http://schemas.microsoft.com/office/drawing/2014/main" id="{F0CB5EBE-A638-9044-C69B-1248EA6F547D}"/>
              </a:ext>
            </a:extLst>
          </p:cNvPr>
          <p:cNvSpPr txBox="1"/>
          <p:nvPr/>
        </p:nvSpPr>
        <p:spPr>
          <a:xfrm>
            <a:off x="1073753" y="4595988"/>
            <a:ext cx="1475917" cy="40011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2000" dirty="0"/>
              <a:t>Associations</a:t>
            </a:r>
          </a:p>
        </p:txBody>
      </p:sp>
    </p:spTree>
    <p:extLst>
      <p:ext uri="{BB962C8B-B14F-4D97-AF65-F5344CB8AC3E}">
        <p14:creationId xmlns:p14="http://schemas.microsoft.com/office/powerpoint/2010/main" val="3376900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502B014-5F3C-A790-B113-3602FC6E769A}"/>
              </a:ext>
            </a:extLst>
          </p:cNvPr>
          <p:cNvPicPr>
            <a:picLocks noChangeAspect="1"/>
          </p:cNvPicPr>
          <p:nvPr/>
        </p:nvPicPr>
        <p:blipFill>
          <a:blip r:embed="rId2"/>
          <a:stretch>
            <a:fillRect/>
          </a:stretch>
        </p:blipFill>
        <p:spPr>
          <a:xfrm>
            <a:off x="2305050" y="696484"/>
            <a:ext cx="7859882" cy="6161516"/>
          </a:xfrm>
          <a:prstGeom prst="rect">
            <a:avLst/>
          </a:prstGeom>
        </p:spPr>
      </p:pic>
      <p:sp>
        <p:nvSpPr>
          <p:cNvPr id="4" name="ZoneTexte 3">
            <a:extLst>
              <a:ext uri="{FF2B5EF4-FFF2-40B4-BE49-F238E27FC236}">
                <a16:creationId xmlns:a16="http://schemas.microsoft.com/office/drawing/2014/main" id="{27EC09BD-0356-98B0-86EE-AA963FEC475C}"/>
              </a:ext>
            </a:extLst>
          </p:cNvPr>
          <p:cNvSpPr txBox="1"/>
          <p:nvPr/>
        </p:nvSpPr>
        <p:spPr>
          <a:xfrm>
            <a:off x="1163117" y="79899"/>
            <a:ext cx="3314177" cy="523220"/>
          </a:xfrm>
          <a:prstGeom prst="rect">
            <a:avLst/>
          </a:prstGeom>
          <a:noFill/>
        </p:spPr>
        <p:txBody>
          <a:bodyPr wrap="none" rtlCol="0">
            <a:spAutoFit/>
          </a:bodyPr>
          <a:lstStyle/>
          <a:p>
            <a:r>
              <a:rPr lang="fr-FR" sz="2800" dirty="0"/>
              <a:t>Baromètre IRSN 2024</a:t>
            </a:r>
          </a:p>
        </p:txBody>
      </p:sp>
      <p:sp>
        <p:nvSpPr>
          <p:cNvPr id="2" name="ZoneTexte 1">
            <a:extLst>
              <a:ext uri="{FF2B5EF4-FFF2-40B4-BE49-F238E27FC236}">
                <a16:creationId xmlns:a16="http://schemas.microsoft.com/office/drawing/2014/main" id="{C456850B-2F76-BBA1-03D6-C9FAE8EBB645}"/>
              </a:ext>
            </a:extLst>
          </p:cNvPr>
          <p:cNvSpPr txBox="1"/>
          <p:nvPr/>
        </p:nvSpPr>
        <p:spPr>
          <a:xfrm>
            <a:off x="1260629" y="4810788"/>
            <a:ext cx="1816010" cy="369332"/>
          </a:xfrm>
          <a:prstGeom prst="rect">
            <a:avLst/>
          </a:prstGeom>
          <a:solidFill>
            <a:srgbClr val="FF0000"/>
          </a:solidFill>
        </p:spPr>
        <p:txBody>
          <a:bodyPr wrap="none" rtlCol="0">
            <a:spAutoFit/>
          </a:bodyPr>
          <a:lstStyle/>
          <a:p>
            <a:r>
              <a:rPr lang="fr-FR" dirty="0">
                <a:solidFill>
                  <a:schemeClr val="bg1"/>
                </a:solidFill>
              </a:rPr>
              <a:t>Risque jugé élevé</a:t>
            </a:r>
          </a:p>
        </p:txBody>
      </p:sp>
      <p:cxnSp>
        <p:nvCxnSpPr>
          <p:cNvPr id="6" name="Connecteur droit avec flèche 5">
            <a:extLst>
              <a:ext uri="{FF2B5EF4-FFF2-40B4-BE49-F238E27FC236}">
                <a16:creationId xmlns:a16="http://schemas.microsoft.com/office/drawing/2014/main" id="{E9AFE1B2-255F-F1C6-B5DC-86FE73A232EB}"/>
              </a:ext>
            </a:extLst>
          </p:cNvPr>
          <p:cNvCxnSpPr>
            <a:cxnSpLocks/>
            <a:stCxn id="2" idx="3"/>
          </p:cNvCxnSpPr>
          <p:nvPr/>
        </p:nvCxnSpPr>
        <p:spPr>
          <a:xfrm flipV="1">
            <a:off x="3076639" y="4962617"/>
            <a:ext cx="2125676" cy="32837"/>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A8E1BE8C-9B2D-FFD1-DE78-7F9EF7282B60}"/>
              </a:ext>
            </a:extLst>
          </p:cNvPr>
          <p:cNvSpPr txBox="1"/>
          <p:nvPr/>
        </p:nvSpPr>
        <p:spPr>
          <a:xfrm>
            <a:off x="658124" y="5465062"/>
            <a:ext cx="3021020" cy="369332"/>
          </a:xfrm>
          <a:prstGeom prst="rect">
            <a:avLst/>
          </a:prstGeom>
          <a:solidFill>
            <a:srgbClr val="FF0000"/>
          </a:solidFill>
        </p:spPr>
        <p:txBody>
          <a:bodyPr wrap="none" rtlCol="0">
            <a:spAutoFit/>
          </a:bodyPr>
          <a:lstStyle/>
          <a:p>
            <a:r>
              <a:rPr lang="fr-FR" dirty="0">
                <a:solidFill>
                  <a:schemeClr val="bg1"/>
                </a:solidFill>
              </a:rPr>
              <a:t>Niveau information jugé faible</a:t>
            </a:r>
          </a:p>
        </p:txBody>
      </p:sp>
      <p:cxnSp>
        <p:nvCxnSpPr>
          <p:cNvPr id="11" name="Connecteur droit avec flèche 10">
            <a:extLst>
              <a:ext uri="{FF2B5EF4-FFF2-40B4-BE49-F238E27FC236}">
                <a16:creationId xmlns:a16="http://schemas.microsoft.com/office/drawing/2014/main" id="{23CE6942-BC48-0079-6E87-34249EAFBDDA}"/>
              </a:ext>
            </a:extLst>
          </p:cNvPr>
          <p:cNvCxnSpPr>
            <a:cxnSpLocks/>
          </p:cNvCxnSpPr>
          <p:nvPr/>
        </p:nvCxnSpPr>
        <p:spPr>
          <a:xfrm flipV="1">
            <a:off x="3679144" y="5088819"/>
            <a:ext cx="2574264" cy="594778"/>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3F7F440E-ED0F-7CBE-B05A-2AFFE70CA0F7}"/>
              </a:ext>
            </a:extLst>
          </p:cNvPr>
          <p:cNvSpPr txBox="1"/>
          <p:nvPr/>
        </p:nvSpPr>
        <p:spPr>
          <a:xfrm>
            <a:off x="1163117" y="4348091"/>
            <a:ext cx="1744965" cy="369332"/>
          </a:xfrm>
          <a:prstGeom prst="rect">
            <a:avLst/>
          </a:prstGeom>
          <a:solidFill>
            <a:srgbClr val="FF0000"/>
          </a:solidFill>
        </p:spPr>
        <p:txBody>
          <a:bodyPr wrap="none" rtlCol="0">
            <a:spAutoFit/>
          </a:bodyPr>
          <a:lstStyle/>
          <a:p>
            <a:r>
              <a:rPr lang="fr-FR" dirty="0">
                <a:solidFill>
                  <a:schemeClr val="bg1"/>
                </a:solidFill>
              </a:rPr>
              <a:t>Confiance faible</a:t>
            </a:r>
          </a:p>
        </p:txBody>
      </p:sp>
      <p:cxnSp>
        <p:nvCxnSpPr>
          <p:cNvPr id="14" name="Connecteur droit avec flèche 13">
            <a:extLst>
              <a:ext uri="{FF2B5EF4-FFF2-40B4-BE49-F238E27FC236}">
                <a16:creationId xmlns:a16="http://schemas.microsoft.com/office/drawing/2014/main" id="{03BDE11D-B4B7-5231-1296-326C9D235656}"/>
              </a:ext>
            </a:extLst>
          </p:cNvPr>
          <p:cNvCxnSpPr>
            <a:cxnSpLocks/>
          </p:cNvCxnSpPr>
          <p:nvPr/>
        </p:nvCxnSpPr>
        <p:spPr>
          <a:xfrm>
            <a:off x="2820205" y="4525846"/>
            <a:ext cx="3275795" cy="0"/>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0736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5DE430DC-9E83-ADE4-6980-7AC41B5E0B2E}"/>
              </a:ext>
            </a:extLst>
          </p:cNvPr>
          <p:cNvPicPr>
            <a:picLocks noChangeAspect="1"/>
          </p:cNvPicPr>
          <p:nvPr/>
        </p:nvPicPr>
        <p:blipFill>
          <a:blip r:embed="rId2"/>
          <a:stretch>
            <a:fillRect/>
          </a:stretch>
        </p:blipFill>
        <p:spPr>
          <a:xfrm>
            <a:off x="1442923" y="0"/>
            <a:ext cx="6997959" cy="6858000"/>
          </a:xfrm>
          <a:prstGeom prst="rect">
            <a:avLst/>
          </a:prstGeom>
        </p:spPr>
      </p:pic>
      <p:sp>
        <p:nvSpPr>
          <p:cNvPr id="2" name="Légende : encadrée 1">
            <a:extLst>
              <a:ext uri="{FF2B5EF4-FFF2-40B4-BE49-F238E27FC236}">
                <a16:creationId xmlns:a16="http://schemas.microsoft.com/office/drawing/2014/main" id="{103E6615-66FC-0CC4-B30F-47AAA906BAC3}"/>
              </a:ext>
            </a:extLst>
          </p:cNvPr>
          <p:cNvSpPr/>
          <p:nvPr/>
        </p:nvSpPr>
        <p:spPr>
          <a:xfrm>
            <a:off x="9197266" y="790113"/>
            <a:ext cx="2450237" cy="266329"/>
          </a:xfrm>
          <a:prstGeom prst="borderCallout1">
            <a:avLst>
              <a:gd name="adj1" fmla="val 48750"/>
              <a:gd name="adj2" fmla="val 363"/>
              <a:gd name="adj3" fmla="val 112500"/>
              <a:gd name="adj4" fmla="val -3833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solidFill>
                  <a:sysClr val="windowText" lastClr="000000"/>
                </a:solidFill>
              </a:rPr>
              <a:t>Dérèglement climatique</a:t>
            </a:r>
          </a:p>
        </p:txBody>
      </p:sp>
      <p:sp>
        <p:nvSpPr>
          <p:cNvPr id="4" name="Légende : encadrée 3">
            <a:extLst>
              <a:ext uri="{FF2B5EF4-FFF2-40B4-BE49-F238E27FC236}">
                <a16:creationId xmlns:a16="http://schemas.microsoft.com/office/drawing/2014/main" id="{AE5C9606-82FA-7165-739F-B8DBBD22D44C}"/>
              </a:ext>
            </a:extLst>
          </p:cNvPr>
          <p:cNvSpPr/>
          <p:nvPr/>
        </p:nvSpPr>
        <p:spPr>
          <a:xfrm>
            <a:off x="9197266" y="3348362"/>
            <a:ext cx="2450237" cy="433526"/>
          </a:xfrm>
          <a:prstGeom prst="borderCallout1">
            <a:avLst>
              <a:gd name="adj1" fmla="val 48750"/>
              <a:gd name="adj2" fmla="val 363"/>
              <a:gd name="adj3" fmla="val 112500"/>
              <a:gd name="adj4" fmla="val -3833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solidFill>
                  <a:sysClr val="windowText" lastClr="000000"/>
                </a:solidFill>
              </a:rPr>
              <a:t>Dommages catastrophes naturelles</a:t>
            </a:r>
          </a:p>
        </p:txBody>
      </p:sp>
      <p:sp>
        <p:nvSpPr>
          <p:cNvPr id="5" name="Légende : encadrée 4">
            <a:extLst>
              <a:ext uri="{FF2B5EF4-FFF2-40B4-BE49-F238E27FC236}">
                <a16:creationId xmlns:a16="http://schemas.microsoft.com/office/drawing/2014/main" id="{27288E4A-2B51-8EBB-5128-86A2AF034001}"/>
              </a:ext>
            </a:extLst>
          </p:cNvPr>
          <p:cNvSpPr/>
          <p:nvPr/>
        </p:nvSpPr>
        <p:spPr>
          <a:xfrm>
            <a:off x="9241654" y="4076331"/>
            <a:ext cx="2450237" cy="266329"/>
          </a:xfrm>
          <a:prstGeom prst="borderCallout1">
            <a:avLst>
              <a:gd name="adj1" fmla="val 48750"/>
              <a:gd name="adj2" fmla="val 363"/>
              <a:gd name="adj3" fmla="val 112500"/>
              <a:gd name="adj4" fmla="val -38333"/>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solidFill>
                  <a:sysClr val="windowText" lastClr="000000"/>
                </a:solidFill>
              </a:rPr>
              <a:t>Pollution eau</a:t>
            </a:r>
          </a:p>
        </p:txBody>
      </p:sp>
      <p:sp>
        <p:nvSpPr>
          <p:cNvPr id="6" name="ZoneTexte 5">
            <a:extLst>
              <a:ext uri="{FF2B5EF4-FFF2-40B4-BE49-F238E27FC236}">
                <a16:creationId xmlns:a16="http://schemas.microsoft.com/office/drawing/2014/main" id="{1833697D-5236-3B0E-AE5A-62D7C1B1D124}"/>
              </a:ext>
            </a:extLst>
          </p:cNvPr>
          <p:cNvSpPr txBox="1"/>
          <p:nvPr/>
        </p:nvSpPr>
        <p:spPr>
          <a:xfrm>
            <a:off x="9410330" y="6489577"/>
            <a:ext cx="2195088" cy="369332"/>
          </a:xfrm>
          <a:prstGeom prst="rect">
            <a:avLst/>
          </a:prstGeom>
          <a:noFill/>
        </p:spPr>
        <p:txBody>
          <a:bodyPr wrap="none" rtlCol="0">
            <a:spAutoFit/>
          </a:bodyPr>
          <a:lstStyle/>
          <a:p>
            <a:r>
              <a:rPr lang="fr-FR" dirty="0"/>
              <a:t>Baromètre IRSN 2024</a:t>
            </a:r>
          </a:p>
        </p:txBody>
      </p:sp>
    </p:spTree>
    <p:extLst>
      <p:ext uri="{BB962C8B-B14F-4D97-AF65-F5344CB8AC3E}">
        <p14:creationId xmlns:p14="http://schemas.microsoft.com/office/powerpoint/2010/main" val="356934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disque compact&#10;&#10;Description générée automatiquement">
            <a:extLst>
              <a:ext uri="{FF2B5EF4-FFF2-40B4-BE49-F238E27FC236}">
                <a16:creationId xmlns:a16="http://schemas.microsoft.com/office/drawing/2014/main" id="{C0151B9B-146F-783B-2F58-9DBAA1080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921" y="972573"/>
            <a:ext cx="10690095" cy="5873388"/>
          </a:xfrm>
          <a:prstGeom prst="rect">
            <a:avLst/>
          </a:prstGeom>
        </p:spPr>
      </p:pic>
      <p:pic>
        <p:nvPicPr>
          <p:cNvPr id="2" name="Image 1">
            <a:extLst>
              <a:ext uri="{FF2B5EF4-FFF2-40B4-BE49-F238E27FC236}">
                <a16:creationId xmlns:a16="http://schemas.microsoft.com/office/drawing/2014/main" id="{7D5DD816-79B7-B7DA-A71A-C768E172A8FC}"/>
              </a:ext>
            </a:extLst>
          </p:cNvPr>
          <p:cNvPicPr>
            <a:picLocks noChangeAspect="1"/>
          </p:cNvPicPr>
          <p:nvPr/>
        </p:nvPicPr>
        <p:blipFill>
          <a:blip r:embed="rId3"/>
          <a:stretch>
            <a:fillRect/>
          </a:stretch>
        </p:blipFill>
        <p:spPr>
          <a:xfrm>
            <a:off x="0" y="-1"/>
            <a:ext cx="12192000" cy="870857"/>
          </a:xfrm>
          <a:prstGeom prst="rect">
            <a:avLst/>
          </a:prstGeom>
        </p:spPr>
      </p:pic>
      <p:sp>
        <p:nvSpPr>
          <p:cNvPr id="5" name="ZoneTexte 4">
            <a:extLst>
              <a:ext uri="{FF2B5EF4-FFF2-40B4-BE49-F238E27FC236}">
                <a16:creationId xmlns:a16="http://schemas.microsoft.com/office/drawing/2014/main" id="{377D1B0D-F01F-10B7-4030-EB141DB59953}"/>
              </a:ext>
            </a:extLst>
          </p:cNvPr>
          <p:cNvSpPr txBox="1"/>
          <p:nvPr/>
        </p:nvSpPr>
        <p:spPr>
          <a:xfrm>
            <a:off x="444138" y="113755"/>
            <a:ext cx="5001497" cy="584775"/>
          </a:xfrm>
          <a:prstGeom prst="rect">
            <a:avLst/>
          </a:prstGeom>
          <a:noFill/>
        </p:spPr>
        <p:txBody>
          <a:bodyPr wrap="none" rtlCol="0">
            <a:spAutoFit/>
          </a:bodyPr>
          <a:lstStyle/>
          <a:p>
            <a:r>
              <a:rPr lang="fr-FR" sz="3200" dirty="0">
                <a:solidFill>
                  <a:schemeClr val="bg1"/>
                </a:solidFill>
              </a:rPr>
              <a:t>Une seule santé - One </a:t>
            </a:r>
            <a:r>
              <a:rPr lang="fr-FR" sz="3200" dirty="0" err="1">
                <a:solidFill>
                  <a:schemeClr val="bg1"/>
                </a:solidFill>
              </a:rPr>
              <a:t>health</a:t>
            </a:r>
            <a:endParaRPr lang="fr-FR" sz="3200" dirty="0">
              <a:solidFill>
                <a:schemeClr val="bg1"/>
              </a:solidFill>
            </a:endParaRPr>
          </a:p>
        </p:txBody>
      </p:sp>
      <p:sp>
        <p:nvSpPr>
          <p:cNvPr id="6" name="ZoneTexte 5">
            <a:extLst>
              <a:ext uri="{FF2B5EF4-FFF2-40B4-BE49-F238E27FC236}">
                <a16:creationId xmlns:a16="http://schemas.microsoft.com/office/drawing/2014/main" id="{6B4AA042-04EC-AD22-8EC3-1CD7A9C17E8B}"/>
              </a:ext>
            </a:extLst>
          </p:cNvPr>
          <p:cNvSpPr txBox="1"/>
          <p:nvPr/>
        </p:nvSpPr>
        <p:spPr>
          <a:xfrm>
            <a:off x="1356247" y="1331650"/>
            <a:ext cx="2482924" cy="400110"/>
          </a:xfrm>
          <a:prstGeom prst="rect">
            <a:avLst/>
          </a:prstGeom>
          <a:solidFill>
            <a:schemeClr val="accent1">
              <a:lumMod val="60000"/>
              <a:lumOff val="40000"/>
            </a:schemeClr>
          </a:solidFill>
        </p:spPr>
        <p:txBody>
          <a:bodyPr wrap="none" rtlCol="0">
            <a:spAutoFit/>
          </a:bodyPr>
          <a:lstStyle/>
          <a:p>
            <a:r>
              <a:rPr lang="fr-FR" sz="2000" dirty="0"/>
              <a:t>Secteurs et disciplines</a:t>
            </a:r>
          </a:p>
        </p:txBody>
      </p:sp>
      <p:sp>
        <p:nvSpPr>
          <p:cNvPr id="7" name="ZoneTexte 6">
            <a:extLst>
              <a:ext uri="{FF2B5EF4-FFF2-40B4-BE49-F238E27FC236}">
                <a16:creationId xmlns:a16="http://schemas.microsoft.com/office/drawing/2014/main" id="{969BDA3F-87D5-76C5-518D-392F228F8EB2}"/>
              </a:ext>
            </a:extLst>
          </p:cNvPr>
          <p:cNvSpPr txBox="1"/>
          <p:nvPr/>
        </p:nvSpPr>
        <p:spPr>
          <a:xfrm>
            <a:off x="8636916" y="1331650"/>
            <a:ext cx="1579984" cy="400110"/>
          </a:xfrm>
          <a:prstGeom prst="rect">
            <a:avLst/>
          </a:prstGeom>
          <a:solidFill>
            <a:schemeClr val="accent1">
              <a:lumMod val="60000"/>
              <a:lumOff val="40000"/>
            </a:schemeClr>
          </a:solidFill>
        </p:spPr>
        <p:txBody>
          <a:bodyPr wrap="none" rtlCol="0">
            <a:spAutoFit/>
          </a:bodyPr>
          <a:lstStyle/>
          <a:p>
            <a:r>
              <a:rPr lang="fr-FR" sz="2000" dirty="0"/>
              <a:t>      Société     </a:t>
            </a:r>
          </a:p>
        </p:txBody>
      </p:sp>
      <p:sp>
        <p:nvSpPr>
          <p:cNvPr id="8" name="ZoneTexte 7">
            <a:extLst>
              <a:ext uri="{FF2B5EF4-FFF2-40B4-BE49-F238E27FC236}">
                <a16:creationId xmlns:a16="http://schemas.microsoft.com/office/drawing/2014/main" id="{9FB87935-34C7-1D79-6AA9-4DE68A405D0B}"/>
              </a:ext>
            </a:extLst>
          </p:cNvPr>
          <p:cNvSpPr txBox="1"/>
          <p:nvPr/>
        </p:nvSpPr>
        <p:spPr>
          <a:xfrm>
            <a:off x="5237267" y="3429000"/>
            <a:ext cx="1848263" cy="400110"/>
          </a:xfrm>
          <a:prstGeom prst="rect">
            <a:avLst/>
          </a:prstGeom>
          <a:solidFill>
            <a:schemeClr val="accent1">
              <a:lumMod val="60000"/>
              <a:lumOff val="40000"/>
            </a:schemeClr>
          </a:solidFill>
        </p:spPr>
        <p:txBody>
          <a:bodyPr wrap="none" rtlCol="0">
            <a:spAutoFit/>
          </a:bodyPr>
          <a:lstStyle/>
          <a:p>
            <a:r>
              <a:rPr lang="fr-FR" sz="2000" dirty="0"/>
              <a:t>Une seule santé</a:t>
            </a:r>
          </a:p>
        </p:txBody>
      </p:sp>
      <p:sp>
        <p:nvSpPr>
          <p:cNvPr id="9" name="ZoneTexte 8">
            <a:extLst>
              <a:ext uri="{FF2B5EF4-FFF2-40B4-BE49-F238E27FC236}">
                <a16:creationId xmlns:a16="http://schemas.microsoft.com/office/drawing/2014/main" id="{90F6867D-E5D6-CF8C-DE12-297F6865D30C}"/>
              </a:ext>
            </a:extLst>
          </p:cNvPr>
          <p:cNvSpPr txBox="1"/>
          <p:nvPr/>
        </p:nvSpPr>
        <p:spPr>
          <a:xfrm>
            <a:off x="5344255" y="1162373"/>
            <a:ext cx="1503489" cy="338554"/>
          </a:xfrm>
          <a:prstGeom prst="rect">
            <a:avLst/>
          </a:prstGeom>
          <a:solidFill>
            <a:schemeClr val="bg1"/>
          </a:solidFill>
        </p:spPr>
        <p:txBody>
          <a:bodyPr wrap="none" rtlCol="0">
            <a:spAutoFit/>
          </a:bodyPr>
          <a:lstStyle/>
          <a:p>
            <a:r>
              <a:rPr lang="fr-FR" sz="1600" dirty="0"/>
              <a:t>Communication</a:t>
            </a:r>
          </a:p>
        </p:txBody>
      </p:sp>
      <p:sp>
        <p:nvSpPr>
          <p:cNvPr id="10" name="ZoneTexte 9">
            <a:extLst>
              <a:ext uri="{FF2B5EF4-FFF2-40B4-BE49-F238E27FC236}">
                <a16:creationId xmlns:a16="http://schemas.microsoft.com/office/drawing/2014/main" id="{93257B5B-B3AD-8B7D-3223-41074F11B407}"/>
              </a:ext>
            </a:extLst>
          </p:cNvPr>
          <p:cNvSpPr txBox="1"/>
          <p:nvPr/>
        </p:nvSpPr>
        <p:spPr>
          <a:xfrm>
            <a:off x="4038833" y="2126410"/>
            <a:ext cx="1305422" cy="338554"/>
          </a:xfrm>
          <a:prstGeom prst="rect">
            <a:avLst/>
          </a:prstGeom>
          <a:solidFill>
            <a:schemeClr val="bg1"/>
          </a:solidFill>
        </p:spPr>
        <p:txBody>
          <a:bodyPr wrap="none" rtlCol="0">
            <a:spAutoFit/>
          </a:bodyPr>
          <a:lstStyle/>
          <a:p>
            <a:r>
              <a:rPr lang="fr-FR" sz="1600" dirty="0"/>
              <a:t>Collaboration</a:t>
            </a:r>
          </a:p>
        </p:txBody>
      </p:sp>
      <p:sp>
        <p:nvSpPr>
          <p:cNvPr id="11" name="ZoneTexte 10">
            <a:extLst>
              <a:ext uri="{FF2B5EF4-FFF2-40B4-BE49-F238E27FC236}">
                <a16:creationId xmlns:a16="http://schemas.microsoft.com/office/drawing/2014/main" id="{4F2D4A7C-C0E7-935B-6369-239FB3FF7EF8}"/>
              </a:ext>
            </a:extLst>
          </p:cNvPr>
          <p:cNvSpPr txBox="1"/>
          <p:nvPr/>
        </p:nvSpPr>
        <p:spPr>
          <a:xfrm>
            <a:off x="6847744" y="2031510"/>
            <a:ext cx="1269963" cy="338554"/>
          </a:xfrm>
          <a:prstGeom prst="rect">
            <a:avLst/>
          </a:prstGeom>
          <a:solidFill>
            <a:schemeClr val="bg1"/>
          </a:solidFill>
        </p:spPr>
        <p:txBody>
          <a:bodyPr wrap="none" rtlCol="0">
            <a:spAutoFit/>
          </a:bodyPr>
          <a:lstStyle/>
          <a:p>
            <a:r>
              <a:rPr lang="fr-FR" sz="1600" dirty="0"/>
              <a:t>Coordination</a:t>
            </a:r>
          </a:p>
        </p:txBody>
      </p:sp>
      <p:sp>
        <p:nvSpPr>
          <p:cNvPr id="12" name="ZoneTexte 11">
            <a:extLst>
              <a:ext uri="{FF2B5EF4-FFF2-40B4-BE49-F238E27FC236}">
                <a16:creationId xmlns:a16="http://schemas.microsoft.com/office/drawing/2014/main" id="{10447290-99E5-48DD-EF85-D0FB58F9C1FD}"/>
              </a:ext>
            </a:extLst>
          </p:cNvPr>
          <p:cNvSpPr txBox="1"/>
          <p:nvPr/>
        </p:nvSpPr>
        <p:spPr>
          <a:xfrm>
            <a:off x="5344255" y="2670798"/>
            <a:ext cx="1935851" cy="338554"/>
          </a:xfrm>
          <a:prstGeom prst="rect">
            <a:avLst/>
          </a:prstGeom>
          <a:solidFill>
            <a:schemeClr val="bg1"/>
          </a:solidFill>
        </p:spPr>
        <p:txBody>
          <a:bodyPr wrap="none" rtlCol="0">
            <a:spAutoFit/>
          </a:bodyPr>
          <a:lstStyle/>
          <a:p>
            <a:r>
              <a:rPr lang="fr-FR" sz="1600" dirty="0"/>
              <a:t>Capacité à construire</a:t>
            </a:r>
          </a:p>
        </p:txBody>
      </p:sp>
      <p:sp>
        <p:nvSpPr>
          <p:cNvPr id="13" name="ZoneTexte 12">
            <a:extLst>
              <a:ext uri="{FF2B5EF4-FFF2-40B4-BE49-F238E27FC236}">
                <a16:creationId xmlns:a16="http://schemas.microsoft.com/office/drawing/2014/main" id="{383C02E2-1A61-C378-B19A-47B036ECCA40}"/>
              </a:ext>
            </a:extLst>
          </p:cNvPr>
          <p:cNvSpPr txBox="1"/>
          <p:nvPr/>
        </p:nvSpPr>
        <p:spPr>
          <a:xfrm>
            <a:off x="3300456" y="2670798"/>
            <a:ext cx="835485" cy="338554"/>
          </a:xfrm>
          <a:prstGeom prst="rect">
            <a:avLst/>
          </a:prstGeom>
          <a:solidFill>
            <a:schemeClr val="accent2">
              <a:lumMod val="60000"/>
              <a:lumOff val="40000"/>
            </a:schemeClr>
          </a:solidFill>
        </p:spPr>
        <p:txBody>
          <a:bodyPr wrap="none" rtlCol="0">
            <a:spAutoFit/>
          </a:bodyPr>
          <a:lstStyle/>
          <a:p>
            <a:r>
              <a:rPr lang="fr-FR" sz="1600" dirty="0"/>
              <a:t>Humain</a:t>
            </a:r>
          </a:p>
        </p:txBody>
      </p:sp>
      <p:sp>
        <p:nvSpPr>
          <p:cNvPr id="14" name="ZoneTexte 13">
            <a:extLst>
              <a:ext uri="{FF2B5EF4-FFF2-40B4-BE49-F238E27FC236}">
                <a16:creationId xmlns:a16="http://schemas.microsoft.com/office/drawing/2014/main" id="{641CB95E-C158-A9DA-E0BA-BA3977CC437B}"/>
              </a:ext>
            </a:extLst>
          </p:cNvPr>
          <p:cNvSpPr txBox="1"/>
          <p:nvPr/>
        </p:nvSpPr>
        <p:spPr>
          <a:xfrm>
            <a:off x="1260072" y="4033686"/>
            <a:ext cx="764953" cy="338554"/>
          </a:xfrm>
          <a:prstGeom prst="rect">
            <a:avLst/>
          </a:prstGeom>
          <a:solidFill>
            <a:schemeClr val="accent2">
              <a:lumMod val="50000"/>
            </a:schemeClr>
          </a:solidFill>
        </p:spPr>
        <p:txBody>
          <a:bodyPr wrap="none" rtlCol="0">
            <a:spAutoFit/>
          </a:bodyPr>
          <a:lstStyle/>
          <a:p>
            <a:r>
              <a:rPr lang="fr-FR" sz="1600" dirty="0">
                <a:solidFill>
                  <a:schemeClr val="bg1"/>
                </a:solidFill>
              </a:rPr>
              <a:t>Animal</a:t>
            </a:r>
          </a:p>
        </p:txBody>
      </p:sp>
      <p:sp>
        <p:nvSpPr>
          <p:cNvPr id="15" name="ZoneTexte 14">
            <a:extLst>
              <a:ext uri="{FF2B5EF4-FFF2-40B4-BE49-F238E27FC236}">
                <a16:creationId xmlns:a16="http://schemas.microsoft.com/office/drawing/2014/main" id="{4AC05561-7789-18F0-7D4E-CBEBDBE96899}"/>
              </a:ext>
            </a:extLst>
          </p:cNvPr>
          <p:cNvSpPr txBox="1"/>
          <p:nvPr/>
        </p:nvSpPr>
        <p:spPr>
          <a:xfrm>
            <a:off x="729792" y="2670798"/>
            <a:ext cx="1464825" cy="338554"/>
          </a:xfrm>
          <a:prstGeom prst="rect">
            <a:avLst/>
          </a:prstGeom>
          <a:solidFill>
            <a:schemeClr val="accent6"/>
          </a:solidFill>
        </p:spPr>
        <p:txBody>
          <a:bodyPr wrap="none" rtlCol="0">
            <a:spAutoFit/>
          </a:bodyPr>
          <a:lstStyle/>
          <a:p>
            <a:r>
              <a:rPr lang="fr-FR" sz="1600" dirty="0"/>
              <a:t>Environnement</a:t>
            </a:r>
          </a:p>
        </p:txBody>
      </p:sp>
      <p:sp>
        <p:nvSpPr>
          <p:cNvPr id="16" name="ZoneTexte 15">
            <a:extLst>
              <a:ext uri="{FF2B5EF4-FFF2-40B4-BE49-F238E27FC236}">
                <a16:creationId xmlns:a16="http://schemas.microsoft.com/office/drawing/2014/main" id="{1240E97D-5B00-38F0-E5D5-E85C5830A13A}"/>
              </a:ext>
            </a:extLst>
          </p:cNvPr>
          <p:cNvSpPr txBox="1"/>
          <p:nvPr/>
        </p:nvSpPr>
        <p:spPr>
          <a:xfrm>
            <a:off x="3859743" y="4589102"/>
            <a:ext cx="1582228" cy="338554"/>
          </a:xfrm>
          <a:prstGeom prst="rect">
            <a:avLst/>
          </a:prstGeom>
          <a:solidFill>
            <a:schemeClr val="accent6">
              <a:lumMod val="60000"/>
              <a:lumOff val="40000"/>
            </a:schemeClr>
          </a:solidFill>
        </p:spPr>
        <p:txBody>
          <a:bodyPr wrap="none" rtlCol="0">
            <a:spAutoFit/>
          </a:bodyPr>
          <a:lstStyle/>
          <a:p>
            <a:r>
              <a:rPr lang="fr-FR" sz="1600" dirty="0"/>
              <a:t>Écosystème sain </a:t>
            </a:r>
          </a:p>
        </p:txBody>
      </p:sp>
      <p:sp>
        <p:nvSpPr>
          <p:cNvPr id="17" name="ZoneTexte 16">
            <a:extLst>
              <a:ext uri="{FF2B5EF4-FFF2-40B4-BE49-F238E27FC236}">
                <a16:creationId xmlns:a16="http://schemas.microsoft.com/office/drawing/2014/main" id="{B58403E9-53E8-711D-4E50-521306D489DD}"/>
              </a:ext>
            </a:extLst>
          </p:cNvPr>
          <p:cNvSpPr txBox="1"/>
          <p:nvPr/>
        </p:nvSpPr>
        <p:spPr>
          <a:xfrm>
            <a:off x="3662092" y="5717531"/>
            <a:ext cx="1977529" cy="338554"/>
          </a:xfrm>
          <a:prstGeom prst="rect">
            <a:avLst/>
          </a:prstGeom>
          <a:solidFill>
            <a:schemeClr val="accent2">
              <a:lumMod val="40000"/>
              <a:lumOff val="60000"/>
            </a:schemeClr>
          </a:solidFill>
        </p:spPr>
        <p:txBody>
          <a:bodyPr wrap="none" rtlCol="0">
            <a:spAutoFit/>
          </a:bodyPr>
          <a:lstStyle/>
          <a:p>
            <a:r>
              <a:rPr lang="fr-FR" sz="1600" dirty="0"/>
              <a:t>Bonne santé animale </a:t>
            </a:r>
          </a:p>
        </p:txBody>
      </p:sp>
      <p:sp>
        <p:nvSpPr>
          <p:cNvPr id="18" name="ZoneTexte 17">
            <a:extLst>
              <a:ext uri="{FF2B5EF4-FFF2-40B4-BE49-F238E27FC236}">
                <a16:creationId xmlns:a16="http://schemas.microsoft.com/office/drawing/2014/main" id="{F3D991E3-54B6-1766-2888-0B7CD8722306}"/>
              </a:ext>
            </a:extLst>
          </p:cNvPr>
          <p:cNvSpPr txBox="1"/>
          <p:nvPr/>
        </p:nvSpPr>
        <p:spPr>
          <a:xfrm>
            <a:off x="6410257" y="5443803"/>
            <a:ext cx="2048061" cy="338554"/>
          </a:xfrm>
          <a:prstGeom prst="rect">
            <a:avLst/>
          </a:prstGeom>
          <a:solidFill>
            <a:schemeClr val="accent4">
              <a:lumMod val="60000"/>
              <a:lumOff val="40000"/>
            </a:schemeClr>
          </a:solidFill>
        </p:spPr>
        <p:txBody>
          <a:bodyPr wrap="none" rtlCol="0">
            <a:spAutoFit/>
          </a:bodyPr>
          <a:lstStyle/>
          <a:p>
            <a:r>
              <a:rPr lang="fr-FR" sz="1600" dirty="0"/>
              <a:t>Bonne santé humaine </a:t>
            </a:r>
          </a:p>
        </p:txBody>
      </p:sp>
      <p:sp>
        <p:nvSpPr>
          <p:cNvPr id="19" name="ZoneTexte 18">
            <a:extLst>
              <a:ext uri="{FF2B5EF4-FFF2-40B4-BE49-F238E27FC236}">
                <a16:creationId xmlns:a16="http://schemas.microsoft.com/office/drawing/2014/main" id="{A9D2A31F-9426-9A4A-DF23-CA375FF808B9}"/>
              </a:ext>
            </a:extLst>
          </p:cNvPr>
          <p:cNvSpPr txBox="1"/>
          <p:nvPr/>
        </p:nvSpPr>
        <p:spPr>
          <a:xfrm>
            <a:off x="9426908" y="3686709"/>
            <a:ext cx="1579984" cy="523220"/>
          </a:xfrm>
          <a:prstGeom prst="rect">
            <a:avLst/>
          </a:prstGeom>
          <a:solidFill>
            <a:schemeClr val="accent1">
              <a:lumMod val="75000"/>
            </a:schemeClr>
          </a:solidFill>
        </p:spPr>
        <p:txBody>
          <a:bodyPr wrap="square" rtlCol="0">
            <a:spAutoFit/>
          </a:bodyPr>
          <a:lstStyle/>
          <a:p>
            <a:r>
              <a:rPr lang="fr-FR" sz="1400" dirty="0">
                <a:solidFill>
                  <a:schemeClr val="bg1"/>
                </a:solidFill>
              </a:rPr>
              <a:t>Inclusivité, égalité, succès</a:t>
            </a:r>
          </a:p>
        </p:txBody>
      </p:sp>
      <p:sp>
        <p:nvSpPr>
          <p:cNvPr id="20" name="ZoneTexte 19">
            <a:extLst>
              <a:ext uri="{FF2B5EF4-FFF2-40B4-BE49-F238E27FC236}">
                <a16:creationId xmlns:a16="http://schemas.microsoft.com/office/drawing/2014/main" id="{3A3B8332-C732-23D2-3E6F-FC64294A7643}"/>
              </a:ext>
            </a:extLst>
          </p:cNvPr>
          <p:cNvSpPr txBox="1"/>
          <p:nvPr/>
        </p:nvSpPr>
        <p:spPr>
          <a:xfrm>
            <a:off x="7651401" y="2670798"/>
            <a:ext cx="2727991" cy="307777"/>
          </a:xfrm>
          <a:prstGeom prst="rect">
            <a:avLst/>
          </a:prstGeom>
          <a:solidFill>
            <a:schemeClr val="accent2">
              <a:lumMod val="40000"/>
              <a:lumOff val="60000"/>
            </a:schemeClr>
          </a:solidFill>
        </p:spPr>
        <p:txBody>
          <a:bodyPr wrap="none" rtlCol="0">
            <a:spAutoFit/>
          </a:bodyPr>
          <a:lstStyle/>
          <a:p>
            <a:r>
              <a:rPr lang="fr-FR" sz="1400" dirty="0"/>
              <a:t>Rural, urbain, communités mobiles</a:t>
            </a:r>
          </a:p>
        </p:txBody>
      </p:sp>
      <p:sp>
        <p:nvSpPr>
          <p:cNvPr id="22" name="ZoneTexte 21">
            <a:extLst>
              <a:ext uri="{FF2B5EF4-FFF2-40B4-BE49-F238E27FC236}">
                <a16:creationId xmlns:a16="http://schemas.microsoft.com/office/drawing/2014/main" id="{436EB3DE-7E43-DF47-33B8-4C6B374346D3}"/>
              </a:ext>
            </a:extLst>
          </p:cNvPr>
          <p:cNvSpPr txBox="1"/>
          <p:nvPr/>
        </p:nvSpPr>
        <p:spPr>
          <a:xfrm>
            <a:off x="7870177" y="3346453"/>
            <a:ext cx="1386020" cy="307777"/>
          </a:xfrm>
          <a:prstGeom prst="rect">
            <a:avLst/>
          </a:prstGeom>
          <a:solidFill>
            <a:schemeClr val="accent6">
              <a:lumMod val="20000"/>
              <a:lumOff val="80000"/>
            </a:schemeClr>
          </a:solidFill>
        </p:spPr>
        <p:txBody>
          <a:bodyPr wrap="none" rtlCol="0">
            <a:spAutoFit/>
          </a:bodyPr>
          <a:lstStyle/>
          <a:p>
            <a:r>
              <a:rPr lang="fr-FR" sz="1400" dirty="0"/>
              <a:t>Local et national</a:t>
            </a:r>
          </a:p>
        </p:txBody>
      </p:sp>
      <p:sp>
        <p:nvSpPr>
          <p:cNvPr id="23" name="ZoneTexte 22">
            <a:extLst>
              <a:ext uri="{FF2B5EF4-FFF2-40B4-BE49-F238E27FC236}">
                <a16:creationId xmlns:a16="http://schemas.microsoft.com/office/drawing/2014/main" id="{CD1030D4-0B17-620C-D5DD-7EE76D9B1192}"/>
              </a:ext>
            </a:extLst>
          </p:cNvPr>
          <p:cNvSpPr txBox="1"/>
          <p:nvPr/>
        </p:nvSpPr>
        <p:spPr>
          <a:xfrm>
            <a:off x="8117707" y="4174791"/>
            <a:ext cx="1528688" cy="307777"/>
          </a:xfrm>
          <a:prstGeom prst="rect">
            <a:avLst/>
          </a:prstGeom>
          <a:solidFill>
            <a:schemeClr val="accent6">
              <a:lumMod val="20000"/>
              <a:lumOff val="80000"/>
            </a:schemeClr>
          </a:solidFill>
        </p:spPr>
        <p:txBody>
          <a:bodyPr wrap="none" rtlCol="0">
            <a:spAutoFit/>
          </a:bodyPr>
          <a:lstStyle/>
          <a:p>
            <a:r>
              <a:rPr lang="fr-FR" sz="1400" dirty="0"/>
              <a:t>Régional et global</a:t>
            </a:r>
          </a:p>
        </p:txBody>
      </p:sp>
    </p:spTree>
    <p:extLst>
      <p:ext uri="{BB962C8B-B14F-4D97-AF65-F5344CB8AC3E}">
        <p14:creationId xmlns:p14="http://schemas.microsoft.com/office/powerpoint/2010/main" val="2355486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3CA2C747-4053-E0C3-AD18-ACA672D6F4D8}"/>
              </a:ext>
            </a:extLst>
          </p:cNvPr>
          <p:cNvPicPr>
            <a:picLocks noChangeAspect="1"/>
          </p:cNvPicPr>
          <p:nvPr/>
        </p:nvPicPr>
        <p:blipFill>
          <a:blip r:embed="rId2"/>
          <a:stretch>
            <a:fillRect/>
          </a:stretch>
        </p:blipFill>
        <p:spPr>
          <a:xfrm>
            <a:off x="664328" y="866187"/>
            <a:ext cx="11466744" cy="5410325"/>
          </a:xfrm>
          <a:prstGeom prst="rect">
            <a:avLst/>
          </a:prstGeom>
        </p:spPr>
      </p:pic>
      <p:sp>
        <p:nvSpPr>
          <p:cNvPr id="2" name="ZoneTexte 1">
            <a:extLst>
              <a:ext uri="{FF2B5EF4-FFF2-40B4-BE49-F238E27FC236}">
                <a16:creationId xmlns:a16="http://schemas.microsoft.com/office/drawing/2014/main" id="{D4ABC433-D2B5-B479-14FD-7D7AEB628A87}"/>
              </a:ext>
            </a:extLst>
          </p:cNvPr>
          <p:cNvSpPr txBox="1"/>
          <p:nvPr/>
        </p:nvSpPr>
        <p:spPr>
          <a:xfrm>
            <a:off x="764410" y="75672"/>
            <a:ext cx="7079117" cy="523220"/>
          </a:xfrm>
          <a:prstGeom prst="rect">
            <a:avLst/>
          </a:prstGeom>
          <a:noFill/>
        </p:spPr>
        <p:txBody>
          <a:bodyPr wrap="none" rtlCol="0">
            <a:spAutoFit/>
          </a:bodyPr>
          <a:lstStyle/>
          <a:p>
            <a:r>
              <a:rPr lang="fr-FR" sz="2800" dirty="0" err="1"/>
              <a:t>Exposome</a:t>
            </a:r>
            <a:r>
              <a:rPr lang="fr-FR" sz="2800" dirty="0"/>
              <a:t> : Une ambition et un besoin majeurs</a:t>
            </a:r>
          </a:p>
        </p:txBody>
      </p:sp>
    </p:spTree>
    <p:extLst>
      <p:ext uri="{BB962C8B-B14F-4D97-AF65-F5344CB8AC3E}">
        <p14:creationId xmlns:p14="http://schemas.microsoft.com/office/powerpoint/2010/main" val="43861745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2529</TotalTime>
  <Words>1281</Words>
  <Application>Microsoft Office PowerPoint</Application>
  <PresentationFormat>Grand écran</PresentationFormat>
  <Paragraphs>307</Paragraphs>
  <Slides>26</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26</vt:i4>
      </vt:variant>
    </vt:vector>
  </HeadingPairs>
  <TitlesOfParts>
    <vt:vector size="35" baseType="lpstr">
      <vt:lpstr>AdvTT5235d5a9</vt:lpstr>
      <vt:lpstr>Arial</vt:lpstr>
      <vt:lpstr>BarlowCondensed-Light</vt:lpstr>
      <vt:lpstr>Calibri</vt:lpstr>
      <vt:lpstr>Calibri Light</vt:lpstr>
      <vt:lpstr>Calibri,Bold</vt:lpstr>
      <vt:lpstr>Tahoma</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yves levi</dc:creator>
  <cp:lastModifiedBy>Lisa LE METAYER</cp:lastModifiedBy>
  <cp:revision>136</cp:revision>
  <dcterms:created xsi:type="dcterms:W3CDTF">2019-10-12T09:48:42Z</dcterms:created>
  <dcterms:modified xsi:type="dcterms:W3CDTF">2025-06-27T15:35:47Z</dcterms:modified>
</cp:coreProperties>
</file>