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17120E6-0EB9-4B05-B2F5-AE9E862BCE98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82C1-3090-435C-B063-F92B6D29F549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31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20E6-0EB9-4B05-B2F5-AE9E862BCE98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82C1-3090-435C-B063-F92B6D29F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613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20E6-0EB9-4B05-B2F5-AE9E862BCE98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82C1-3090-435C-B063-F92B6D29F549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43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20E6-0EB9-4B05-B2F5-AE9E862BCE98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82C1-3090-435C-B063-F92B6D29F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8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20E6-0EB9-4B05-B2F5-AE9E862BCE98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82C1-3090-435C-B063-F92B6D29F549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52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20E6-0EB9-4B05-B2F5-AE9E862BCE98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82C1-3090-435C-B063-F92B6D29F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85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20E6-0EB9-4B05-B2F5-AE9E862BCE98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82C1-3090-435C-B063-F92B6D29F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61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20E6-0EB9-4B05-B2F5-AE9E862BCE98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82C1-3090-435C-B063-F92B6D29F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111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20E6-0EB9-4B05-B2F5-AE9E862BCE98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82C1-3090-435C-B063-F92B6D29F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70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20E6-0EB9-4B05-B2F5-AE9E862BCE98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82C1-3090-435C-B063-F92B6D29F5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278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120E6-0EB9-4B05-B2F5-AE9E862BCE98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82C1-3090-435C-B063-F92B6D29F549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63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17120E6-0EB9-4B05-B2F5-AE9E862BCE98}" type="datetimeFigureOut">
              <a:rPr lang="fr-FR" smtClean="0"/>
              <a:t>24/06/2025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3AA82C1-3090-435C-B063-F92B6D29F549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66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Prise en Soin du Patient précaire </a:t>
            </a:r>
            <a:br>
              <a:rPr lang="fr-FR" dirty="0" smtClean="0"/>
            </a:br>
            <a:r>
              <a:rPr lang="fr-FR" dirty="0" smtClean="0"/>
              <a:t>Parcours en soin primaire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DR Maude ROYANT</a:t>
            </a:r>
          </a:p>
          <a:p>
            <a:r>
              <a:rPr lang="fr-FR" dirty="0" smtClean="0"/>
              <a:t>Praticien Hospitalier </a:t>
            </a:r>
          </a:p>
          <a:p>
            <a:r>
              <a:rPr lang="fr-FR" dirty="0" smtClean="0"/>
              <a:t>Permanence d’Accès aux Soins du GHRMSA (PASS)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7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problématiques ciblées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Interprétariat</a:t>
            </a:r>
          </a:p>
          <a:p>
            <a:r>
              <a:rPr lang="fr-FR" dirty="0" smtClean="0"/>
              <a:t>Orientation</a:t>
            </a:r>
          </a:p>
          <a:p>
            <a:r>
              <a:rPr lang="fr-FR" dirty="0" smtClean="0"/>
              <a:t>Bilan du Patient Migrant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960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outil d’orientation sociale et </a:t>
            </a:r>
            <a:r>
              <a:rPr lang="fr-FR" dirty="0" smtClean="0"/>
              <a:t>sanitaire </a:t>
            </a:r>
            <a:br>
              <a:rPr lang="fr-FR" dirty="0" smtClean="0"/>
            </a:br>
            <a:r>
              <a:rPr lang="fr-FR" dirty="0" smtClean="0"/>
              <a:t>Le patient précaire et le « care » libéral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8131" y="1993462"/>
            <a:ext cx="8276253" cy="465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au niveau médical?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Patient </a:t>
            </a:r>
            <a:r>
              <a:rPr lang="fr-FR" sz="3200" b="1" dirty="0" smtClean="0"/>
              <a:t>avec des droits </a:t>
            </a:r>
          </a:p>
          <a:p>
            <a:pPr lvl="1"/>
            <a:r>
              <a:rPr lang="fr-FR" dirty="0" smtClean="0"/>
              <a:t>Médecine générale 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CSNP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SOS médecins 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SAU 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Si absence de logement </a:t>
            </a:r>
            <a:r>
              <a:rPr lang="fr-FR" dirty="0" smtClean="0"/>
              <a:t>:</a:t>
            </a: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SURSO (jeudi après midi)</a:t>
            </a:r>
          </a:p>
          <a:p>
            <a:pPr lvl="1"/>
            <a:endParaRPr lang="fr-FR" dirty="0"/>
          </a:p>
          <a:p>
            <a:pPr lvl="1"/>
            <a:r>
              <a:rPr lang="fr-FR" dirty="0" smtClean="0">
                <a:solidFill>
                  <a:schemeClr val="accent6"/>
                </a:solidFill>
              </a:rPr>
              <a:t>LHSS /</a:t>
            </a:r>
            <a:r>
              <a:rPr lang="fr-FR" dirty="0" smtClean="0">
                <a:solidFill>
                  <a:schemeClr val="accent6"/>
                </a:solidFill>
              </a:rPr>
              <a:t>LAM</a:t>
            </a:r>
          </a:p>
          <a:p>
            <a:pPr lvl="1"/>
            <a:r>
              <a:rPr lang="fr-FR" dirty="0" smtClean="0">
                <a:solidFill>
                  <a:schemeClr val="accent6"/>
                </a:solidFill>
              </a:rPr>
              <a:t>ACT/ HAD</a:t>
            </a:r>
            <a:endParaRPr lang="fr-FR" dirty="0" smtClean="0">
              <a:solidFill>
                <a:schemeClr val="accent6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Patients </a:t>
            </a:r>
            <a:r>
              <a:rPr lang="fr-FR" sz="2800" b="1" dirty="0" smtClean="0"/>
              <a:t>hors du droit commun</a:t>
            </a:r>
          </a:p>
          <a:p>
            <a:pPr lvl="1"/>
            <a:r>
              <a:rPr lang="fr-FR" dirty="0" smtClean="0"/>
              <a:t>PASS</a:t>
            </a:r>
          </a:p>
          <a:p>
            <a:pPr lvl="1"/>
            <a:r>
              <a:rPr lang="fr-FR" dirty="0" smtClean="0"/>
              <a:t>SURSO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SAU</a:t>
            </a:r>
          </a:p>
          <a:p>
            <a:pPr marL="457200" lvl="1" indent="0">
              <a:buNone/>
            </a:pP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smtClean="0">
                <a:solidFill>
                  <a:schemeClr val="accent6"/>
                </a:solidFill>
              </a:rPr>
              <a:t>LHSS /LAM</a:t>
            </a:r>
            <a:endParaRPr lang="fr-F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2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Focus :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sz="3600" dirty="0" smtClean="0"/>
              <a:t>les différentes possibilités en terme de couverture sociale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6"/>
                </a:solidFill>
              </a:rPr>
              <a:t>AME</a:t>
            </a:r>
            <a:r>
              <a:rPr lang="fr-FR" dirty="0" smtClean="0"/>
              <a:t> : patient en irrégularité </a:t>
            </a:r>
          </a:p>
          <a:p>
            <a:r>
              <a:rPr lang="fr-FR" dirty="0" smtClean="0">
                <a:solidFill>
                  <a:schemeClr val="accent6"/>
                </a:solidFill>
              </a:rPr>
              <a:t>CSS: demandeur d’asile </a:t>
            </a:r>
            <a:r>
              <a:rPr lang="fr-FR" dirty="0" smtClean="0"/>
              <a:t>après 3 mois de présence (délais de carence)</a:t>
            </a:r>
          </a:p>
          <a:p>
            <a:r>
              <a:rPr lang="fr-FR" dirty="0" smtClean="0">
                <a:solidFill>
                  <a:schemeClr val="accent6"/>
                </a:solidFill>
              </a:rPr>
              <a:t>Droits de base / droits incomplets </a:t>
            </a:r>
            <a:r>
              <a:rPr lang="fr-FR" dirty="0" smtClean="0"/>
              <a:t>(étudiants, salariés précaires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r>
              <a:rPr lang="fr-FR" dirty="0" smtClean="0"/>
              <a:t>Les demandes de certificats :</a:t>
            </a:r>
          </a:p>
          <a:p>
            <a:pPr lvl="1"/>
            <a:r>
              <a:rPr lang="fr-FR" dirty="0" smtClean="0"/>
              <a:t>Titre de séjour au nom de la santé </a:t>
            </a:r>
          </a:p>
          <a:p>
            <a:pPr lvl="1"/>
            <a:r>
              <a:rPr lang="fr-FR" dirty="0" smtClean="0"/>
              <a:t>Certifica</a:t>
            </a:r>
            <a:r>
              <a:rPr lang="fr-FR" dirty="0" smtClean="0"/>
              <a:t>t de suivi </a:t>
            </a:r>
          </a:p>
          <a:p>
            <a:pPr lvl="1"/>
            <a:r>
              <a:rPr lang="fr-FR" dirty="0" smtClean="0"/>
              <a:t>Dossier médical pour ACT/LAM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412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PASS : </a:t>
            </a:r>
            <a:r>
              <a:rPr lang="fr-FR" dirty="0" err="1" smtClean="0"/>
              <a:t>késako</a:t>
            </a:r>
            <a:r>
              <a:rPr lang="fr-FR" dirty="0" smtClean="0"/>
              <a:t>?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Loi de lutte contre les exclusions (1998) </a:t>
            </a:r>
          </a:p>
          <a:p>
            <a:r>
              <a:rPr lang="fr-FR" dirty="0" smtClean="0"/>
              <a:t>Etablissements hospitaliers </a:t>
            </a:r>
          </a:p>
          <a:p>
            <a:r>
              <a:rPr lang="fr-FR" dirty="0" smtClean="0"/>
              <a:t>Dédiée /transversale (modifié par l’</a:t>
            </a:r>
            <a:r>
              <a:rPr lang="fr-FR" dirty="0" err="1" smtClean="0"/>
              <a:t>arreté</a:t>
            </a:r>
            <a:r>
              <a:rPr lang="fr-FR" dirty="0" smtClean="0"/>
              <a:t> de 2022)</a:t>
            </a:r>
          </a:p>
          <a:p>
            <a:r>
              <a:rPr lang="fr-FR" dirty="0" smtClean="0"/>
              <a:t>Trio médico social (IDE /médecin/ASS + secrétariat)</a:t>
            </a:r>
          </a:p>
          <a:p>
            <a:r>
              <a:rPr lang="fr-FR" dirty="0" smtClean="0"/>
              <a:t>Patient n’ayant pas accès à la sécurité sociale </a:t>
            </a:r>
          </a:p>
          <a:p>
            <a:r>
              <a:rPr lang="fr-FR" dirty="0" smtClean="0">
                <a:solidFill>
                  <a:schemeClr val="accent2"/>
                </a:solidFill>
              </a:rPr>
              <a:t>Soins médicaux / </a:t>
            </a:r>
            <a:r>
              <a:rPr lang="fr-FR" dirty="0" smtClean="0">
                <a:solidFill>
                  <a:schemeClr val="accent2"/>
                </a:solidFill>
              </a:rPr>
              <a:t>IDE/  </a:t>
            </a:r>
            <a:r>
              <a:rPr lang="fr-FR" dirty="0" smtClean="0">
                <a:solidFill>
                  <a:schemeClr val="accent2"/>
                </a:solidFill>
              </a:rPr>
              <a:t>et délivrance médicaments </a:t>
            </a:r>
          </a:p>
          <a:p>
            <a:r>
              <a:rPr lang="fr-FR" dirty="0" smtClean="0"/>
              <a:t>Gestion des sorties d’hospitalisation </a:t>
            </a:r>
          </a:p>
          <a:p>
            <a:endParaRPr lang="fr-FR" dirty="0"/>
          </a:p>
          <a:p>
            <a:r>
              <a:rPr lang="fr-FR" dirty="0" smtClean="0"/>
              <a:t>Partenariat avec la médecine générale en cas de rupture de droits possible:</a:t>
            </a:r>
          </a:p>
          <a:p>
            <a:pPr lvl="1"/>
            <a:r>
              <a:rPr lang="fr-FR" dirty="0" smtClean="0"/>
              <a:t>Lettre médecin généraliste avec résumé clinique</a:t>
            </a:r>
          </a:p>
          <a:p>
            <a:pPr lvl="1"/>
            <a:r>
              <a:rPr lang="fr-FR" dirty="0" smtClean="0"/>
              <a:t>Ordonnance associée</a:t>
            </a:r>
          </a:p>
          <a:p>
            <a:pPr lvl="1"/>
            <a:r>
              <a:rPr lang="fr-FR" dirty="0" smtClean="0"/>
              <a:t>Validation médecin PASS</a:t>
            </a:r>
          </a:p>
          <a:p>
            <a:pPr lvl="1"/>
            <a:r>
              <a:rPr lang="fr-FR" dirty="0" smtClean="0"/>
              <a:t>Commande en pharmacie </a:t>
            </a:r>
            <a:r>
              <a:rPr lang="fr-FR" dirty="0" smtClean="0"/>
              <a:t>Hospitalière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150" y="270588"/>
            <a:ext cx="4225731" cy="451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5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 cas de patient allophone 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sz="2000" dirty="0" smtClean="0"/>
              <a:t>dispositif à destination des professionnels libéraux dans le GE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4237" y="1816294"/>
            <a:ext cx="3461625" cy="4906882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04653" y="1799480"/>
            <a:ext cx="3469365" cy="492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9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0208" y="206504"/>
            <a:ext cx="10515600" cy="1325563"/>
          </a:xfrm>
        </p:spPr>
        <p:txBody>
          <a:bodyPr/>
          <a:lstStyle/>
          <a:p>
            <a:r>
              <a:rPr lang="fr-FR" dirty="0" smtClean="0"/>
              <a:t>Bilan du patient Migrant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9633" y="1229081"/>
            <a:ext cx="4217436" cy="5602726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66563" y="2286000"/>
            <a:ext cx="360071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</TotalTime>
  <Words>262</Words>
  <Application>Microsoft Office PowerPoint</Application>
  <PresentationFormat>Grand écran</PresentationFormat>
  <Paragraphs>52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Tw Cen MT</vt:lpstr>
      <vt:lpstr>Tw Cen MT Condensed</vt:lpstr>
      <vt:lpstr>Wingdings 3</vt:lpstr>
      <vt:lpstr>Intégral</vt:lpstr>
      <vt:lpstr>Prise en Soin du Patient précaire  Parcours en soin primaire </vt:lpstr>
      <vt:lpstr>Les problématiques ciblées </vt:lpstr>
      <vt:lpstr>Un outil d’orientation sociale et sanitaire  Le patient précaire et le « care » libéral </vt:lpstr>
      <vt:lpstr>Et au niveau médical? </vt:lpstr>
      <vt:lpstr>Focus :  les différentes possibilités en terme de couverture sociale </vt:lpstr>
      <vt:lpstr>LA PASS : késako? </vt:lpstr>
      <vt:lpstr>En cas de patient allophone :  dispositif à destination des professionnels libéraux dans le GE</vt:lpstr>
      <vt:lpstr>Bilan du patient Migrant </vt:lpstr>
    </vt:vector>
  </TitlesOfParts>
  <Company>GHRMSA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Prise en Soin du Patient précaire  Parcours en soin primaire</dc:title>
  <dc:creator>ROYANT Maude</dc:creator>
  <cp:lastModifiedBy>ROYANT Maude</cp:lastModifiedBy>
  <cp:revision>5</cp:revision>
  <dcterms:created xsi:type="dcterms:W3CDTF">2025-06-20T10:24:02Z</dcterms:created>
  <dcterms:modified xsi:type="dcterms:W3CDTF">2025-06-24T12:14:22Z</dcterms:modified>
</cp:coreProperties>
</file>