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2"/>
  </p:notesMasterIdLst>
  <p:handoutMasterIdLst>
    <p:handoutMasterId r:id="rId23"/>
  </p:handoutMasterIdLst>
  <p:sldIdLst>
    <p:sldId id="312" r:id="rId5"/>
    <p:sldId id="324" r:id="rId6"/>
    <p:sldId id="282" r:id="rId7"/>
    <p:sldId id="307" r:id="rId8"/>
    <p:sldId id="281" r:id="rId9"/>
    <p:sldId id="338" r:id="rId10"/>
    <p:sldId id="321" r:id="rId11"/>
    <p:sldId id="322" r:id="rId12"/>
    <p:sldId id="330" r:id="rId13"/>
    <p:sldId id="331" r:id="rId14"/>
    <p:sldId id="335" r:id="rId15"/>
    <p:sldId id="332" r:id="rId16"/>
    <p:sldId id="326" r:id="rId17"/>
    <p:sldId id="333" r:id="rId18"/>
    <p:sldId id="336" r:id="rId19"/>
    <p:sldId id="328" r:id="rId20"/>
    <p:sldId id="297" r:id="rId21"/>
  </p:sldIdLst>
  <p:sldSz cx="12192000" cy="6858000"/>
  <p:notesSz cx="6797675" cy="9926638"/>
  <p:defaultTextStyle>
    <a:defPPr rtl="0">
      <a:defRPr lang="fr-FR"/>
    </a:defPPr>
    <a:lvl1pPr marL="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6"/>
    <a:srgbClr val="202C8F"/>
    <a:srgbClr val="CD4805"/>
    <a:srgbClr val="5F0C01"/>
    <a:srgbClr val="AAC4E9"/>
    <a:srgbClr val="F5CDCE"/>
    <a:srgbClr val="DF8C8C"/>
    <a:srgbClr val="D4D593"/>
    <a:srgbClr val="E6F0FE"/>
    <a:srgbClr val="CDB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571" autoAdjust="0"/>
  </p:normalViewPr>
  <p:slideViewPr>
    <p:cSldViewPr snapToGrid="0" snapToObjects="1">
      <p:cViewPr varScale="1">
        <p:scale>
          <a:sx n="88" d="100"/>
          <a:sy n="88" d="100"/>
        </p:scale>
        <p:origin x="1416" y="7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1" d="100"/>
          <a:sy n="31" d="100"/>
        </p:scale>
        <p:origin x="4392" y="1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624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l">
              <a:defRPr lang="fr-FR" sz="5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7624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r">
              <a:defRPr lang="fr-FR" sz="500"/>
            </a:lvl1pPr>
          </a:lstStyle>
          <a:p>
            <a:pPr rtl="0"/>
            <a:fld id="{A7C9947C-0B99-4CC9-AA3C-4A4AC8D4662C}" type="datetimeyyyy">
              <a:rPr lang="fr-FR" smtClean="0"/>
              <a:t>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5659" cy="497624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l">
              <a:defRPr lang="fr-FR" sz="5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429014"/>
            <a:ext cx="2945659" cy="497624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r">
              <a:defRPr lang="fr-FR" sz="500"/>
            </a:lvl1pPr>
          </a:lstStyle>
          <a:p>
            <a:pPr rtl="0"/>
            <a:fld id="{420BD0AB-C59E-4A46-83D3-F07787446BA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fr-FR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83482-9E34-1E13-375C-C16644CF5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CD8A4D9C-65ED-A922-4C7C-3ACE276F0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notes 2">
            <a:extLst>
              <a:ext uri="{FF2B5EF4-FFF2-40B4-BE49-F238E27FC236}">
                <a16:creationId xmlns:a16="http://schemas.microsoft.com/office/drawing/2014/main" id="{6E6335FE-AB0C-D9E7-972D-DECC70C6D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133" tIns="20067" rIns="40133" bIns="20067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7E98C0F2-F1EC-F441-23D8-F5DDBB992C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133" tIns="20067" rIns="40133" bIns="2006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26244" indent="-1254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01914" indent="-10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02679" indent="-10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03444" indent="-10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104210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304975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05741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706506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932E3B-28E2-41FF-9E6C-FE0F5BAA9665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0964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Emmanuelle</a:t>
            </a:r>
          </a:p>
        </p:txBody>
      </p:sp>
    </p:spTree>
    <p:extLst>
      <p:ext uri="{BB962C8B-B14F-4D97-AF65-F5344CB8AC3E}">
        <p14:creationId xmlns:p14="http://schemas.microsoft.com/office/powerpoint/2010/main" val="3267075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4BA37-3DA2-D5EB-6D29-F65112D2E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211BE50-CE5D-54AE-B168-16B1AF2D6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A73074C-BD93-74C5-F6A9-CB3CFAABA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fr-FR"/>
            </a:defPPr>
          </a:lstStyle>
          <a:p>
            <a:pPr rtl="0"/>
            <a:r>
              <a:rPr lang="fr-FR" dirty="0"/>
              <a:t>Yannick</a:t>
            </a:r>
          </a:p>
        </p:txBody>
      </p:sp>
    </p:spTree>
    <p:extLst>
      <p:ext uri="{BB962C8B-B14F-4D97-AF65-F5344CB8AC3E}">
        <p14:creationId xmlns:p14="http://schemas.microsoft.com/office/powerpoint/2010/main" val="2754910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705CD-D12E-0440-ADD8-1B8A1F314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2FB9CD9-9658-94C6-AE1F-4140F404B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A4D7F6D-2E1A-B151-7758-DB66574AE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fr-FR"/>
            </a:defPPr>
          </a:lstStyle>
          <a:p>
            <a:pPr rtl="0"/>
            <a:r>
              <a:rPr lang="fr-FR" dirty="0"/>
              <a:t>Emmanuelle Yannick</a:t>
            </a:r>
          </a:p>
        </p:txBody>
      </p:sp>
    </p:spTree>
    <p:extLst>
      <p:ext uri="{BB962C8B-B14F-4D97-AF65-F5344CB8AC3E}">
        <p14:creationId xmlns:p14="http://schemas.microsoft.com/office/powerpoint/2010/main" val="2726910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F5A66-5139-67DD-309A-BA4C873CA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3D61C4F8-9420-E56E-1C1E-5C90E9B99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notes 2">
            <a:extLst>
              <a:ext uri="{FF2B5EF4-FFF2-40B4-BE49-F238E27FC236}">
                <a16:creationId xmlns:a16="http://schemas.microsoft.com/office/drawing/2014/main" id="{DAF39530-FF25-6994-CDAB-F928F229C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133" tIns="20067" rIns="40133" bIns="20067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/>
              <a:t>Yannick</a:t>
            </a:r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34A7DBE6-C78E-6A1A-8809-CCF55AB96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133" tIns="20067" rIns="40133" bIns="2006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26244" indent="-1254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01914" indent="-10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02679" indent="-10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03444" indent="-10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104210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304975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05741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706506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932E3B-28E2-41FF-9E6C-FE0F5BAA9665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237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FF885-E17A-F440-F6C1-6D8F29A20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57E53FC9-4464-B314-895E-1601ECC7A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notes 2">
            <a:extLst>
              <a:ext uri="{FF2B5EF4-FFF2-40B4-BE49-F238E27FC236}">
                <a16:creationId xmlns:a16="http://schemas.microsoft.com/office/drawing/2014/main" id="{5EB9659F-C732-C9CA-6F6D-D31521E95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133" tIns="20067" rIns="40133" bIns="20067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/>
              <a:t>Yannick</a:t>
            </a:r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8FB714C7-9067-C21B-77F5-4F4A53F07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133" tIns="20067" rIns="40133" bIns="2006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26244" indent="-1254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01914" indent="-10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02679" indent="-10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03444" indent="-10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104210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304975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05741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706506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932E3B-28E2-41FF-9E6C-FE0F5BAA9665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346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CF5BC-0CB4-5227-886D-B454CB7E0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940866E-1A9F-5053-9008-38661D657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3761558-6BD1-57A8-B966-35AA500C0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fr-FR"/>
            </a:defPPr>
          </a:lstStyle>
          <a:p>
            <a:pPr rtl="0"/>
            <a:r>
              <a:rPr lang="fr-FR" dirty="0"/>
              <a:t>Emmanuelle</a:t>
            </a:r>
          </a:p>
        </p:txBody>
      </p:sp>
    </p:spTree>
    <p:extLst>
      <p:ext uri="{BB962C8B-B14F-4D97-AF65-F5344CB8AC3E}">
        <p14:creationId xmlns:p14="http://schemas.microsoft.com/office/powerpoint/2010/main" val="2963877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29D30A3D-DF7A-08CE-5EF3-4F5615B58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notes 2">
            <a:extLst>
              <a:ext uri="{FF2B5EF4-FFF2-40B4-BE49-F238E27FC236}">
                <a16:creationId xmlns:a16="http://schemas.microsoft.com/office/drawing/2014/main" id="{28C2F475-BE35-ED51-CDF2-A2C1113FF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0133" tIns="20067" rIns="40133" bIns="20067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/>
              <a:t>Emmanuelle</a:t>
            </a:r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1FC2959B-33BD-11FF-0812-67DF55244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133" tIns="20067" rIns="40133" bIns="20067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26244" indent="-1254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501914" indent="-10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02679" indent="-10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903444" indent="-10038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104210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304975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05741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706506" indent="-10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932E3B-28E2-41FF-9E6C-FE0F5BAA9665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fr-FR"/>
            </a:defPPr>
          </a:lstStyle>
          <a:p>
            <a:pPr rtl="0"/>
            <a:r>
              <a:rPr lang="fr-FR" dirty="0"/>
              <a:t>Yannick</a:t>
            </a:r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fr-FR"/>
            </a:defPPr>
          </a:lstStyle>
          <a:p>
            <a:pPr rtl="0"/>
            <a:r>
              <a:rPr lang="fr-FR" dirty="0"/>
              <a:t>Emmanuelle</a:t>
            </a:r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fr-FR"/>
            </a:defPPr>
          </a:lstStyle>
          <a:p>
            <a:pPr rtl="0"/>
            <a:r>
              <a:rPr lang="fr-FR" dirty="0"/>
              <a:t>Emmanuelle</a:t>
            </a:r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A1F9-E031-6419-E567-0FBCB13BA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9080CE6-32DF-B13A-AB93-B73ED25CC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189E6CF-9DD1-2B4C-17E3-EC7B4D58C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fr-FR"/>
            </a:defPPr>
          </a:lstStyle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fr-FR" sz="800" dirty="0">
                <a:solidFill>
                  <a:schemeClr val="accent5">
                    <a:lumMod val="75000"/>
                  </a:schemeClr>
                </a:solidFill>
              </a:rPr>
              <a:t>Yannick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fr-FR" sz="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fr-FR" sz="800" dirty="0">
                <a:solidFill>
                  <a:schemeClr val="accent5">
                    <a:lumMod val="75000"/>
                  </a:schemeClr>
                </a:solidFill>
              </a:rPr>
              <a:t>Pour bénéficier d’un accompagnement à la Maison des Adolescents (MDA), il faut être âgé de </a:t>
            </a:r>
            <a:r>
              <a:rPr lang="fr-FR" sz="800" b="1" dirty="0">
                <a:solidFill>
                  <a:schemeClr val="accent5">
                    <a:lumMod val="75000"/>
                  </a:schemeClr>
                </a:solidFill>
              </a:rPr>
              <a:t>12 à 25 ans</a:t>
            </a:r>
            <a:r>
              <a:rPr lang="fr-FR" sz="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fr-FR" sz="800" b="1" dirty="0"/>
              <a:t> </a:t>
            </a:r>
            <a:r>
              <a:rPr lang="fr-FR" sz="800" dirty="0">
                <a:solidFill>
                  <a:schemeClr val="accent5">
                    <a:lumMod val="75000"/>
                  </a:schemeClr>
                </a:solidFill>
              </a:rPr>
              <a:t>L’accueil se fait </a:t>
            </a:r>
            <a:r>
              <a:rPr lang="fr-FR" sz="800" b="1" dirty="0">
                <a:solidFill>
                  <a:schemeClr val="accent5">
                    <a:lumMod val="75000"/>
                  </a:schemeClr>
                </a:solidFill>
              </a:rPr>
              <a:t>uniquement sur rendez-vous</a:t>
            </a:r>
            <a:r>
              <a:rPr lang="fr-FR" sz="800" dirty="0">
                <a:solidFill>
                  <a:schemeClr val="accent5">
                    <a:lumMod val="75000"/>
                  </a:schemeClr>
                </a:solidFill>
              </a:rPr>
              <a:t>, qui peut être pris par téléphone ou directement sur place.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fr-FR" sz="800" dirty="0">
                <a:solidFill>
                  <a:schemeClr val="accent5">
                    <a:lumMod val="75000"/>
                  </a:schemeClr>
                </a:solidFill>
              </a:rPr>
              <a:t>Lors de la prise de rendez-vous, un </a:t>
            </a:r>
            <a:r>
              <a:rPr lang="fr-FR" sz="800" b="1" dirty="0">
                <a:solidFill>
                  <a:schemeClr val="accent5">
                    <a:lumMod val="75000"/>
                  </a:schemeClr>
                </a:solidFill>
              </a:rPr>
              <a:t>premier entretien d’accueil</a:t>
            </a:r>
            <a:r>
              <a:rPr lang="fr-FR" sz="800" dirty="0">
                <a:solidFill>
                  <a:schemeClr val="accent5">
                    <a:lumMod val="75000"/>
                  </a:schemeClr>
                </a:solidFill>
              </a:rPr>
              <a:t> est proposé. Celui-ci est généralement assuré par un </a:t>
            </a:r>
            <a:r>
              <a:rPr lang="fr-FR" sz="800" b="1" dirty="0">
                <a:solidFill>
                  <a:schemeClr val="accent5">
                    <a:lumMod val="75000"/>
                  </a:schemeClr>
                </a:solidFill>
              </a:rPr>
              <a:t>travailleur social</a:t>
            </a:r>
            <a:r>
              <a:rPr lang="fr-FR" sz="800" dirty="0">
                <a:solidFill>
                  <a:schemeClr val="accent5">
                    <a:lumMod val="75000"/>
                  </a:schemeClr>
                </a:solidFill>
              </a:rPr>
              <a:t>. Il permet de faire le point sur la situation du jeune et de déterminer l’accompagnement le plus adapté.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fr-FR" sz="800" dirty="0">
                <a:solidFill>
                  <a:schemeClr val="accent5">
                    <a:lumMod val="75000"/>
                  </a:schemeClr>
                </a:solidFill>
              </a:rPr>
              <a:t>À l’issue de cet entretien, le jeune peut être orienté vers un autre service, ou bien pris en charge au sein de la MDA, pour un </a:t>
            </a:r>
            <a:r>
              <a:rPr lang="fr-FR" sz="800" b="1" dirty="0">
                <a:solidFill>
                  <a:schemeClr val="accent5">
                    <a:lumMod val="75000"/>
                  </a:schemeClr>
                </a:solidFill>
              </a:rPr>
              <a:t>suivi éducatif et/ou psychologique</a:t>
            </a:r>
            <a:r>
              <a:rPr lang="fr-FR" sz="8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fr-FR" sz="800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16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fr-FR"/>
            </a:defPPr>
          </a:lstStyle>
          <a:p>
            <a:pPr rtl="0"/>
            <a:r>
              <a:rPr lang="fr-FR" dirty="0"/>
              <a:t>Emmanuelle</a:t>
            </a:r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40133" tIns="20067" rIns="40133" bIns="20067" rtlCol="0"/>
          <a:lstStyle>
            <a:defPPr>
              <a:defRPr lang="fr-FR"/>
            </a:defPPr>
          </a:lstStyle>
          <a:p>
            <a:pPr rtl="0"/>
            <a:r>
              <a:rPr lang="fr-FR" dirty="0"/>
              <a:t>Yannick</a:t>
            </a:r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Emmanuelle</a:t>
            </a:r>
          </a:p>
        </p:txBody>
      </p:sp>
    </p:spTree>
    <p:extLst>
      <p:ext uri="{BB962C8B-B14F-4D97-AF65-F5344CB8AC3E}">
        <p14:creationId xmlns:p14="http://schemas.microsoft.com/office/powerpoint/2010/main" val="360980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0" name="Freeform: Forme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reeform: Form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Image 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fr-F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4" name="Espace réservé du texte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fr-FR" sz="1800"/>
            </a:lvl1pPr>
          </a:lstStyle>
          <a:p>
            <a:pPr rtl="0"/>
            <a:r>
              <a:rPr lang="fr-FR"/>
              <a:t>Cliquez pour ajouter un sous-titre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fr-FR" sz="1800"/>
            </a:lvl1pPr>
            <a:lvl2pPr>
              <a:defRPr lang="fr-FR" sz="1800"/>
            </a:lvl2pPr>
            <a:lvl3pPr>
              <a:defRPr lang="fr-FR" sz="18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sme 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 b="1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49" name="Forme libre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fr-FR" sz="1800"/>
            </a:lvl1pPr>
            <a:lvl2pPr>
              <a:spcBef>
                <a:spcPts val="1000"/>
              </a:spcBef>
              <a:defRPr lang="fr-FR" sz="1800"/>
            </a:lvl2pPr>
            <a:lvl3pPr>
              <a:spcBef>
                <a:spcPts val="1000"/>
              </a:spcBef>
              <a:defRPr lang="fr-FR" sz="1800"/>
            </a:lvl3pPr>
            <a:lvl4pPr>
              <a:spcBef>
                <a:spcPts val="1000"/>
              </a:spcBef>
              <a:defRPr lang="fr-FR" sz="1800"/>
            </a:lvl4pPr>
            <a:lvl5pPr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fr-FR" sz="1800"/>
            </a:lvl1pPr>
            <a:lvl2pPr>
              <a:spcBef>
                <a:spcPts val="1000"/>
              </a:spcBef>
              <a:defRPr lang="fr-FR" sz="1800"/>
            </a:lvl2pPr>
            <a:lvl3pPr>
              <a:spcBef>
                <a:spcPts val="1000"/>
              </a:spcBef>
              <a:defRPr lang="fr-FR" sz="1800"/>
            </a:lvl3pPr>
            <a:lvl4pPr>
              <a:spcBef>
                <a:spcPts val="1000"/>
              </a:spcBef>
              <a:defRPr lang="fr-FR" sz="1800"/>
            </a:lvl4pPr>
            <a:lvl5pPr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7" name="Espace réservé du numéro de diapositive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3" name="Graphisme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sme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 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fr-F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fr-FR" sz="1800"/>
            </a:lvl1pPr>
            <a:lvl2pPr>
              <a:spcBef>
                <a:spcPts val="1000"/>
              </a:spcBef>
              <a:defRPr lang="fr-FR" sz="1800"/>
            </a:lvl2pPr>
            <a:lvl3pPr>
              <a:spcBef>
                <a:spcPts val="1000"/>
              </a:spcBef>
              <a:defRPr lang="fr-FR" sz="1800"/>
            </a:lvl3pPr>
            <a:lvl4pPr>
              <a:spcBef>
                <a:spcPts val="1000"/>
              </a:spcBef>
              <a:defRPr lang="fr-FR" sz="1800"/>
            </a:lvl4pPr>
            <a:lvl5pPr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Forme 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9" name="Image 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fr-FR" sz="2400"/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Forme libre : Forme 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fr-FR"/>
            </a:def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latin typeface="+mn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Forme libre : Forme 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latin typeface="+mn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Forme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fr-FR" sz="32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latin typeface="+mn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Forme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fr-FR" sz="32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latin typeface="+mn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fr-FR" sz="28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0E661E-90D2-B411-BB88-30D855C9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D6FFB6-060D-145B-8BB0-BD7EC7D1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376459-D8DF-CE79-BD79-0DEAAA8E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B4A8-FB43-664F-BEEF-8B6F99A1A44F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003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orme libre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" name="Forme libre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orme libre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1" name="Forme libre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14" name="Image 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fr-FR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fr-FR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fr-FR" sz="1800"/>
            </a:lvl3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Forme 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/>
            </a:p>
          </p:txBody>
        </p:sp>
        <p:sp>
          <p:nvSpPr>
            <p:cNvPr id="15" name="Freeform: Forme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 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fr-FR" sz="3600" b="1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fr-FR" sz="1800"/>
            </a:lvl1pPr>
          </a:lstStyle>
          <a:p>
            <a:pPr lvl="0"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sp>
        <p:nvSpPr>
          <p:cNvPr id="36" name="Forme libre 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Forme libre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lvl="0" algn="ctr" rtl="0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Cliquer pour ajouter du texte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fr-F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fr-FR" sz="2400"/>
            </a:lvl3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  <p:sp>
        <p:nvSpPr>
          <p:cNvPr id="52" name="Espace réservé d’image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fr-FR" sz="1800"/>
            </a:lvl1pPr>
          </a:lstStyle>
          <a:p>
            <a:pPr lvl="0"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 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3" name="Freeform: Forme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9" name="Forme libre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31" name="Forme libre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33" name="Image 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fr-FR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fr-FR" sz="1800"/>
            </a:lvl1pPr>
            <a:lvl2pPr>
              <a:spcBef>
                <a:spcPts val="1000"/>
              </a:spcBef>
              <a:defRPr lang="fr-FR" sz="1800"/>
            </a:lvl2pPr>
            <a:lvl3pPr>
              <a:spcBef>
                <a:spcPts val="1000"/>
              </a:spcBef>
              <a:defRPr lang="fr-FR" sz="1800"/>
            </a:lvl3pPr>
            <a:lvl4pPr>
              <a:spcBef>
                <a:spcPts val="1000"/>
              </a:spcBef>
              <a:defRPr lang="fr-FR" sz="1800"/>
            </a:lvl4pPr>
            <a:lvl5pPr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13" name="Image 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Forme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7" name="Image 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19" name="Image 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fr-F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fr-FR" sz="2400"/>
            </a:lvl3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 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orme libre 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Forme libre 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lvl="0" rt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9" name="Espace réservé du numéro de diapositive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/>
            </a:lvl1pPr>
            <a:lvl2pPr marL="283464" indent="-283464">
              <a:spcBef>
                <a:spcPts val="1000"/>
              </a:spcBef>
              <a:defRPr lang="fr-FR" sz="1800"/>
            </a:lvl2pPr>
            <a:lvl3pPr marL="283464" indent="-283464">
              <a:spcBef>
                <a:spcPts val="1000"/>
              </a:spcBef>
              <a:defRPr lang="fr-FR" sz="1800"/>
            </a:lvl3pPr>
            <a:lvl4pPr marL="283464" indent="-283464">
              <a:spcBef>
                <a:spcPts val="1000"/>
              </a:spcBef>
              <a:defRPr lang="fr-FR" sz="1800"/>
            </a:lvl4pPr>
            <a:lvl5pPr marL="283464" indent="-283464"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5" name="Espace réservé du contenu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/>
            </a:lvl1pPr>
            <a:lvl2pPr marL="283464" indent="-283464">
              <a:spcBef>
                <a:spcPts val="1000"/>
              </a:spcBef>
              <a:defRPr lang="fr-FR" sz="1800"/>
            </a:lvl2pPr>
            <a:lvl3pPr marL="283464" indent="-283464">
              <a:spcBef>
                <a:spcPts val="1000"/>
              </a:spcBef>
              <a:defRPr lang="fr-FR" sz="1800"/>
            </a:lvl3pPr>
            <a:lvl4pPr marL="283464" indent="-283464">
              <a:spcBef>
                <a:spcPts val="1000"/>
              </a:spcBef>
              <a:defRPr lang="fr-FR" sz="1800"/>
            </a:lvl4pPr>
            <a:lvl5pPr marL="283464" indent="-283464"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16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fr-F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fr-FR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fr-FR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fr-FR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fr-FR" sz="1800"/>
            </a:lvl4pPr>
            <a:lvl5pPr indent="-283464"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/>
            </a:lvl1pPr>
            <a:lvl2pPr indent="-283464">
              <a:spcBef>
                <a:spcPts val="1000"/>
              </a:spcBef>
              <a:defRPr lang="fr-FR" sz="1800"/>
            </a:lvl2pPr>
            <a:lvl3pPr indent="-283464">
              <a:spcBef>
                <a:spcPts val="1000"/>
              </a:spcBef>
              <a:defRPr lang="fr-FR" sz="1800"/>
            </a:lvl3pPr>
            <a:lvl4pPr indent="-283464">
              <a:spcBef>
                <a:spcPts val="1000"/>
              </a:spcBef>
              <a:defRPr lang="fr-FR" sz="1800"/>
            </a:lvl4pPr>
            <a:lvl5pPr indent="-283464">
              <a:spcBef>
                <a:spcPts val="10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31" name="Espace réservé d’image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fr-FR" sz="1800"/>
            </a:lvl1pPr>
          </a:lstStyle>
          <a:p>
            <a:pPr lvl="0" rtl="0"/>
            <a:r>
              <a:rPr lang="fr-FR"/>
              <a:t>Cliquez ici pour ajouter une image.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Forme 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/>
            </a:p>
          </p:txBody>
        </p:sp>
        <p:sp>
          <p:nvSpPr>
            <p:cNvPr id="21" name="Forme libre : Forme 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Forme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lvl="0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 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44" name="Espace réservé du numéro de diapositive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6" name="Image 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21" name="Image 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orme libre 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fr-FR" sz="3600" b="1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fr-F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fr-FR" sz="2400"/>
            </a:lvl3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fr-F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fr-FR"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  <p:sldLayoutId id="2147483693" r:id="rId18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fr-FR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fr-FR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isondesados.haut-rhin.fr/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crips@alsace.eu" TargetMode="Externa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413" y="0"/>
            <a:ext cx="8197174" cy="3831221"/>
          </a:xfrm>
        </p:spPr>
        <p:txBody>
          <a:bodyPr rtlCol="0" anchor="ctr"/>
          <a:lstStyle>
            <a:defPPr>
              <a:defRPr lang="fr-FR"/>
            </a:defPPr>
          </a:lstStyle>
          <a:p>
            <a:pPr algn="ctr">
              <a:defRPr/>
            </a:pPr>
            <a:r>
              <a:rPr lang="fr-FR" sz="3600" cap="none" dirty="0">
                <a:ln w="0"/>
                <a:solidFill>
                  <a:srgbClr val="CD48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Colloque Pluriprofessionnel</a:t>
            </a:r>
            <a:br>
              <a:rPr lang="fr-FR" sz="3600" cap="none" dirty="0">
                <a:ln w="0"/>
                <a:solidFill>
                  <a:srgbClr val="CD48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fr-FR" sz="3600" cap="none" dirty="0">
                <a:ln w="0"/>
                <a:solidFill>
                  <a:srgbClr val="CD48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fr-FR" sz="3600" i="1" cap="none" dirty="0">
                <a:ln w="0"/>
                <a:solidFill>
                  <a:srgbClr val="CD48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Trajectoires Santé</a:t>
            </a:r>
            <a:br>
              <a:rPr lang="fr-FR" sz="3600" i="1" cap="none" dirty="0">
                <a:ln w="0"/>
                <a:solidFill>
                  <a:srgbClr val="CD48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fr-FR" sz="3600" i="1" cap="none" dirty="0">
                <a:ln w="0"/>
                <a:solidFill>
                  <a:srgbClr val="CD48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fr-FR" sz="3500" i="1" cap="none" dirty="0">
                <a:ln w="0"/>
                <a:solidFill>
                  <a:srgbClr val="CD48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CPTS Mulhouse Agglomération</a:t>
            </a:r>
            <a:br>
              <a:rPr lang="fr-FR" sz="3600" i="1" cap="none" dirty="0">
                <a:ln w="0"/>
                <a:solidFill>
                  <a:srgbClr val="CD48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fr-FR" sz="3600" i="1" cap="none" dirty="0">
                <a:ln w="0"/>
                <a:solidFill>
                  <a:srgbClr val="CD48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fr-FR" sz="3600" cap="none" dirty="0">
                <a:ln w="0"/>
                <a:solidFill>
                  <a:srgbClr val="CD480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26 et 27 juin 2025</a:t>
            </a:r>
          </a:p>
        </p:txBody>
      </p:sp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AC279588-949D-07C9-7AFA-EBE0E834495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1" y="0"/>
            <a:ext cx="2485455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39D02B-5CD0-A9F4-1292-E807961AD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E35FE9-AA14-86E3-A458-28696ED1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1656" y="6309768"/>
            <a:ext cx="2057400" cy="365125"/>
          </a:xfrm>
        </p:spPr>
        <p:txBody>
          <a:bodyPr/>
          <a:lstStyle/>
          <a:p>
            <a:pPr>
              <a:defRPr/>
            </a:pPr>
            <a:fld id="{F2E7B6B0-6E1C-4246-A7F6-70A4757748F1}" type="slidenum">
              <a:rPr lang="fr-FR" altLang="fr-FR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6147" name="ZoneTexte 13">
            <a:extLst>
              <a:ext uri="{FF2B5EF4-FFF2-40B4-BE49-F238E27FC236}">
                <a16:creationId xmlns:a16="http://schemas.microsoft.com/office/drawing/2014/main" id="{044BDC3F-EDA2-A6ED-6C39-190832C66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3316289"/>
            <a:ext cx="462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148" name="ZoneTexte 15">
            <a:extLst>
              <a:ext uri="{FF2B5EF4-FFF2-40B4-BE49-F238E27FC236}">
                <a16:creationId xmlns:a16="http://schemas.microsoft.com/office/drawing/2014/main" id="{F81FBE91-EB9B-C254-D922-517ADEEF5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3316289"/>
            <a:ext cx="462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A7B8B4-4AF3-65EF-2879-2E21D2231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52" y="892909"/>
            <a:ext cx="3806516" cy="563398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D5CA8950-A12B-AFEF-88D9-B81ED135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797" y="-511850"/>
            <a:ext cx="6429163" cy="1215538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800" dirty="0"/>
              <a:t>Focus sur les territoires</a:t>
            </a:r>
          </a:p>
        </p:txBody>
      </p:sp>
    </p:spTree>
    <p:extLst>
      <p:ext uri="{BB962C8B-B14F-4D97-AF65-F5344CB8AC3E}">
        <p14:creationId xmlns:p14="http://schemas.microsoft.com/office/powerpoint/2010/main" val="22322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1B0D1-7B27-B646-F958-B8ECAFA2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456" y="0"/>
            <a:ext cx="7829476" cy="1055978"/>
          </a:xfrm>
        </p:spPr>
        <p:txBody>
          <a:bodyPr/>
          <a:lstStyle/>
          <a:p>
            <a:r>
              <a:rPr lang="fr-FR" sz="2800" dirty="0"/>
              <a:t>Mulhouse</a:t>
            </a:r>
            <a:r>
              <a:rPr lang="fr-FR" dirty="0"/>
              <a:t> </a:t>
            </a:r>
            <a:r>
              <a:rPr lang="fr-FR" sz="2800" dirty="0"/>
              <a:t>alsace agglomération  m2A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C25537-1E61-D38D-0AB2-8A8E88452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187" y="181136"/>
            <a:ext cx="1079445" cy="6777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550C94-4F8F-669E-9783-3676BD42B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565" y="858927"/>
            <a:ext cx="6318769" cy="572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2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73C27-AB8A-5A78-CDB7-0C569B792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87DBD-E9BC-A714-8B1A-2881B589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021" y="20570"/>
            <a:ext cx="7508631" cy="994164"/>
          </a:xfrm>
        </p:spPr>
        <p:txBody>
          <a:bodyPr rtlCol="0"/>
          <a:lstStyle>
            <a:defPPr>
              <a:defRPr lang="fr-FR"/>
            </a:defPPr>
          </a:lstStyle>
          <a:p>
            <a:pPr algn="ctr" rtl="0"/>
            <a:r>
              <a:rPr lang="fr-FR" sz="2800" dirty="0"/>
              <a:t>Les autres dispositifs spécifiques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D68490-F599-4760-5B7F-ACF9FC932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8650" y="2090362"/>
            <a:ext cx="7965460" cy="1136415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50 rdv de 1</a:t>
            </a:r>
            <a:r>
              <a:rPr lang="fr-FR" baseline="30000" dirty="0"/>
              <a:t>er</a:t>
            </a:r>
            <a:r>
              <a:rPr lang="fr-FR" dirty="0"/>
              <a:t> accueil en 2024</a:t>
            </a:r>
          </a:p>
          <a:p>
            <a:pPr rtl="0"/>
            <a:r>
              <a:rPr lang="fr-FR" dirty="0"/>
              <a:t>26 consultations spécifiques (dont 2 entretiens d’information et 24 consultations médicales)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41DAC05-AF9D-89D0-01D0-E417ACA125EF}"/>
              </a:ext>
            </a:extLst>
          </p:cNvPr>
          <p:cNvSpPr txBox="1">
            <a:spLocks/>
          </p:cNvSpPr>
          <p:nvPr/>
        </p:nvSpPr>
        <p:spPr>
          <a:xfrm>
            <a:off x="3218651" y="1359826"/>
            <a:ext cx="8207375" cy="4714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Font typeface="Wingdings 2" panose="05020102010507070707" pitchFamily="18" charset="2"/>
              <a:buNone/>
              <a:defRPr/>
            </a:pPr>
            <a:r>
              <a:rPr lang="fr-FR" altLang="fr-FR" sz="1800" dirty="0">
                <a:latin typeface="Candara" panose="020E0502030303020204" pitchFamily="34" charset="0"/>
              </a:rPr>
              <a:t>Consultations de la sage-femme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D88A551-74A4-D5DF-8D54-F7B6EA10FAA0}"/>
              </a:ext>
            </a:extLst>
          </p:cNvPr>
          <p:cNvSpPr txBox="1"/>
          <p:nvPr/>
        </p:nvSpPr>
        <p:spPr>
          <a:xfrm>
            <a:off x="3218651" y="3264638"/>
            <a:ext cx="8207375" cy="1069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marL="36512" inden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 sz="1800">
                <a:latin typeface="Candara" panose="020E0502030303020204" pitchFamily="34" charset="0"/>
                <a:ea typeface="+mn-ea"/>
              </a:defRPr>
            </a:lvl1pPr>
            <a:lvl2pPr marL="722313" indent="-2730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latin typeface="+mn-lt"/>
                <a:ea typeface="+mn-ea"/>
              </a:defRPr>
            </a:lvl2pPr>
            <a:lvl3pPr marL="1004888" indent="-255588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latin typeface="+mn-lt"/>
                <a:ea typeface="+mn-ea"/>
              </a:defRPr>
            </a:lvl3pPr>
            <a:lvl4pPr marL="1279525" indent="-236538">
              <a:spcBef>
                <a:spcPct val="20000"/>
              </a:spcBef>
              <a:buClr>
                <a:srgbClr val="9C007F"/>
              </a:buClr>
              <a:buSzPct val="90000"/>
              <a:buFont typeface="Wingdings 2" panose="05020102010507070707" pitchFamily="18" charset="2"/>
              <a:buChar char=""/>
              <a:defRPr sz="2000">
                <a:latin typeface="+mn-lt"/>
                <a:ea typeface="+mn-ea"/>
              </a:defRPr>
            </a:lvl4pPr>
            <a:lvl5pPr marL="1489075" indent="-182563">
              <a:spcBef>
                <a:spcPct val="20000"/>
              </a:spcBef>
              <a:buClr>
                <a:srgbClr val="68007F"/>
              </a:buClr>
              <a:buSzPct val="100000"/>
              <a:buFont typeface="Arial" panose="020B0604020202020204" pitchFamily="34" charset="0"/>
              <a:buChar char="-"/>
              <a:defRPr sz="2000">
                <a:latin typeface="+mn-lt"/>
                <a:ea typeface="+mn-ea"/>
              </a:defRPr>
            </a:lvl5pPr>
            <a:lvl6pPr marL="1700784" indent="-182880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baseline="0">
                <a:latin typeface="+mn-lt"/>
                <a:ea typeface="+mn-ea"/>
              </a:defRPr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baseline="0">
                <a:latin typeface="+mn-lt"/>
                <a:ea typeface="+mn-ea"/>
              </a:defRPr>
            </a:lvl7pPr>
            <a:lvl8pPr marL="2139696" indent="-182880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>
                <a:latin typeface="+mn-lt"/>
                <a:ea typeface="+mn-ea"/>
              </a:defRPr>
            </a:lvl8pPr>
            <a:lvl9pPr marL="2331720" indent="-18288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>
                <a:latin typeface="+mn-lt"/>
                <a:ea typeface="+mn-ea"/>
              </a:defRPr>
            </a:lvl9pPr>
          </a:lstStyle>
          <a:p>
            <a:pPr marL="36512" indent="0">
              <a:buFont typeface="Wingdings 2" panose="05020102010507070707" pitchFamily="18" charset="2"/>
              <a:buNone/>
              <a:defRPr/>
            </a:pPr>
            <a:r>
              <a:rPr lang="fr-FR" altLang="fr-FR" dirty="0">
                <a:solidFill>
                  <a:schemeClr val="accent6"/>
                </a:solidFill>
              </a:rPr>
              <a:t>Consultations Jeunes Consommateurs (CJC)</a:t>
            </a:r>
          </a:p>
          <a:p>
            <a:pPr>
              <a:defRPr/>
            </a:pPr>
            <a:r>
              <a:rPr lang="fr-FR" sz="1400" dirty="0">
                <a:solidFill>
                  <a:schemeClr val="accent6"/>
                </a:solidFill>
              </a:rPr>
              <a:t>Proposent un accompagnement aux jeunes confrontés à des addictions avec produit (alcool, cannabis, cocaïne, tabac…) ou sans produit (jeux vidéo et d’argent, internet…) ainsi qu’à leur entourage.</a:t>
            </a:r>
          </a:p>
          <a:p>
            <a:pPr marL="36512" indent="0">
              <a:buFont typeface="Wingdings 2" panose="05020102010507070707" pitchFamily="18" charset="2"/>
              <a:buNone/>
              <a:defRPr/>
            </a:pPr>
            <a:endParaRPr lang="fr-FR" altLang="fr-FR" sz="1800" dirty="0">
              <a:latin typeface="Candara" panose="020E0502030303020204" pitchFamily="34" charset="0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734458-6C91-CD33-BE3D-B6B39D14A470}"/>
              </a:ext>
            </a:extLst>
          </p:cNvPr>
          <p:cNvSpPr txBox="1">
            <a:spLocks/>
          </p:cNvSpPr>
          <p:nvPr/>
        </p:nvSpPr>
        <p:spPr>
          <a:xfrm>
            <a:off x="3218651" y="4573548"/>
            <a:ext cx="7965460" cy="46742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defPPr>
              <a:defRPr lang="fr-FR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137 rendez-vous (225 en 2023)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248BC-94DF-7742-AD95-1A325C0D9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34" y="649300"/>
            <a:ext cx="1758081" cy="172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490591-A492-91C1-E736-5A63C40CE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41" y="4706892"/>
            <a:ext cx="2130824" cy="18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0AF9262-EE62-D8C0-6166-F1295163F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463" y="5621736"/>
            <a:ext cx="3855917" cy="5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4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2E35B-A66C-A810-F4D0-9F102ED36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FA0FD-7B58-1122-0CAB-BBA35243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61" y="481896"/>
            <a:ext cx="5259554" cy="503053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800" dirty="0"/>
              <a:t>Soutien des parents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3D1DC1-A0D5-184C-306D-4437E478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47" y="1405525"/>
            <a:ext cx="7093820" cy="1399735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225 parents et 427 jeunes vus en moyenne chaque mois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2000" b="1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b="1" dirty="0"/>
              <a:t>Magazine Parents d’ados </a:t>
            </a:r>
            <a:r>
              <a:rPr lang="fr-FR" sz="2000" dirty="0"/>
              <a:t>2 publications/an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41452C2-ED2C-E06A-6343-233350C0E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28" y="3147955"/>
            <a:ext cx="2303583" cy="32281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6D829C8-8DF5-C0CA-F312-6FA833F13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701" y="3183509"/>
            <a:ext cx="2278212" cy="31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9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CBF5C9-50C5-5D56-7304-020B737B5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F6A818-7500-3167-90D0-614FCA8D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1656" y="6309768"/>
            <a:ext cx="2057400" cy="365125"/>
          </a:xfrm>
        </p:spPr>
        <p:txBody>
          <a:bodyPr/>
          <a:lstStyle/>
          <a:p>
            <a:pPr>
              <a:defRPr/>
            </a:pPr>
            <a:fld id="{F2E7B6B0-6E1C-4246-A7F6-70A4757748F1}" type="slidenum">
              <a:rPr lang="fr-FR" altLang="fr-FR"/>
              <a:pPr>
                <a:defRPr/>
              </a:pPr>
              <a:t>14</a:t>
            </a:fld>
            <a:endParaRPr lang="fr-FR" altLang="fr-FR" dirty="0"/>
          </a:p>
        </p:txBody>
      </p:sp>
      <p:sp>
        <p:nvSpPr>
          <p:cNvPr id="6147" name="ZoneTexte 13">
            <a:extLst>
              <a:ext uri="{FF2B5EF4-FFF2-40B4-BE49-F238E27FC236}">
                <a16:creationId xmlns:a16="http://schemas.microsoft.com/office/drawing/2014/main" id="{E415B437-5582-0290-4795-7BCBC5849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3316289"/>
            <a:ext cx="462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148" name="ZoneTexte 15">
            <a:extLst>
              <a:ext uri="{FF2B5EF4-FFF2-40B4-BE49-F238E27FC236}">
                <a16:creationId xmlns:a16="http://schemas.microsoft.com/office/drawing/2014/main" id="{932EF7AC-6F97-2675-C4C0-E4B2BFE99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3316289"/>
            <a:ext cx="462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427F1B6-77D6-81C5-4737-B5510E6D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797" y="183106"/>
            <a:ext cx="6429163" cy="520581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altLang="fr-FR" sz="2800" dirty="0">
                <a:cs typeface="Arial" panose="020B0604020202020204" pitchFamily="34" charset="0"/>
              </a:rPr>
              <a:t>L’atelier</a:t>
            </a:r>
            <a:r>
              <a:rPr lang="fr-FR" altLang="fr-FR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r-FR" altLang="fr-FR" sz="2800" dirty="0">
                <a:cs typeface="Arial" panose="020B0604020202020204" pitchFamily="34" charset="0"/>
              </a:rPr>
              <a:t>du</a:t>
            </a:r>
            <a:r>
              <a:rPr lang="fr-FR" altLang="fr-FR" sz="2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fr-FR" altLang="fr-FR" sz="2800" dirty="0">
                <a:cs typeface="Arial" panose="020B0604020202020204" pitchFamily="34" charset="0"/>
              </a:rPr>
              <a:t>mois</a:t>
            </a:r>
            <a:endParaRPr lang="fr-FR" sz="2800" dirty="0"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36F08E-374D-6C2E-3F70-1813D95AA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78" y="964030"/>
            <a:ext cx="9144000" cy="23632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AB7988-37ED-C20A-D2F4-D64DE9E08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28" y="3686176"/>
            <a:ext cx="7886700" cy="25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25961D-7B86-58E3-27B4-111F420E8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669A1647-5556-18F1-4CDD-A8F8D242EE52}"/>
              </a:ext>
            </a:extLst>
          </p:cNvPr>
          <p:cNvSpPr txBox="1">
            <a:spLocks/>
          </p:cNvSpPr>
          <p:nvPr/>
        </p:nvSpPr>
        <p:spPr>
          <a:xfrm>
            <a:off x="3928776" y="5424809"/>
            <a:ext cx="5619670" cy="3485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Font typeface="Wingdings 2" panose="05020102010507070707" pitchFamily="18" charset="2"/>
              <a:buNone/>
              <a:defRPr/>
            </a:pPr>
            <a:endParaRPr lang="fr-FR" altLang="fr-FR" sz="1800" dirty="0">
              <a:highlight>
                <a:srgbClr val="202C8F"/>
              </a:highlight>
              <a:latin typeface="Candara" panose="020E0502030303020204" pitchFamily="34" charset="0"/>
            </a:endParaRP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4D3F8B1A-9F09-F73E-2709-5AA8216800B2}"/>
              </a:ext>
            </a:extLst>
          </p:cNvPr>
          <p:cNvSpPr txBox="1">
            <a:spLocks/>
          </p:cNvSpPr>
          <p:nvPr/>
        </p:nvSpPr>
        <p:spPr>
          <a:xfrm>
            <a:off x="2596599" y="4409259"/>
            <a:ext cx="5984693" cy="3485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Font typeface="Wingdings 2" panose="05020102010507070707" pitchFamily="18" charset="2"/>
              <a:buNone/>
              <a:defRPr/>
            </a:pPr>
            <a:endParaRPr lang="fr-FR" altLang="fr-FR" sz="1800" dirty="0">
              <a:highlight>
                <a:srgbClr val="202C8F"/>
              </a:highlight>
              <a:latin typeface="Candara" panose="020E0502030303020204" pitchFamily="34" charset="0"/>
            </a:endParaRP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FA82F75A-6408-7A4E-1E46-0422EACE4C33}"/>
              </a:ext>
            </a:extLst>
          </p:cNvPr>
          <p:cNvSpPr txBox="1">
            <a:spLocks/>
          </p:cNvSpPr>
          <p:nvPr/>
        </p:nvSpPr>
        <p:spPr>
          <a:xfrm>
            <a:off x="1882058" y="3341282"/>
            <a:ext cx="5951888" cy="3485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Font typeface="Wingdings 2" panose="05020102010507070707" pitchFamily="18" charset="2"/>
              <a:buNone/>
              <a:defRPr/>
            </a:pPr>
            <a:endParaRPr lang="fr-FR" altLang="fr-FR" sz="1800" dirty="0">
              <a:highlight>
                <a:srgbClr val="202C8F"/>
              </a:highlight>
              <a:latin typeface="Candara" panose="020E0502030303020204" pitchFamily="34" charset="0"/>
            </a:endParaRP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381E8BA-BBF5-AEFB-3346-44374CA22AE2}"/>
              </a:ext>
            </a:extLst>
          </p:cNvPr>
          <p:cNvSpPr txBox="1">
            <a:spLocks/>
          </p:cNvSpPr>
          <p:nvPr/>
        </p:nvSpPr>
        <p:spPr>
          <a:xfrm>
            <a:off x="1299058" y="2287481"/>
            <a:ext cx="6042519" cy="3485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Font typeface="Wingdings 2" panose="05020102010507070707" pitchFamily="18" charset="2"/>
              <a:buNone/>
              <a:defRPr/>
            </a:pPr>
            <a:endParaRPr lang="fr-FR" altLang="fr-FR" sz="1800" dirty="0">
              <a:highlight>
                <a:srgbClr val="202C8F"/>
              </a:highlight>
              <a:latin typeface="Candara" panose="020E0502030303020204" pitchFamily="34" charset="0"/>
            </a:endParaRP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6F73824C-A5FE-C601-ED2A-01FAECECF3D1}"/>
              </a:ext>
            </a:extLst>
          </p:cNvPr>
          <p:cNvSpPr txBox="1">
            <a:spLocks/>
          </p:cNvSpPr>
          <p:nvPr/>
        </p:nvSpPr>
        <p:spPr>
          <a:xfrm>
            <a:off x="181753" y="1165795"/>
            <a:ext cx="5733714" cy="3485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Font typeface="Wingdings 2" panose="05020102010507070707" pitchFamily="18" charset="2"/>
              <a:buNone/>
              <a:defRPr/>
            </a:pPr>
            <a:endParaRPr lang="fr-FR" altLang="fr-FR" sz="1800" dirty="0">
              <a:highlight>
                <a:srgbClr val="202C8F"/>
              </a:highlight>
              <a:latin typeface="Candara" panose="020E050203030302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EA40B49-BED6-687F-FBEF-FB2119AD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911" y="153753"/>
            <a:ext cx="8269987" cy="52058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altLang="fr-FR" sz="2800" dirty="0">
                <a:cs typeface="Arial" panose="020B0604020202020204" pitchFamily="34" charset="0"/>
              </a:rPr>
              <a:t>Les interventions collectives</a:t>
            </a:r>
            <a:endParaRPr lang="fr-FR" sz="2800" dirty="0">
              <a:cs typeface="Arial" panose="020B0604020202020204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8F52F62-077F-2734-6C09-03B81337574A}"/>
              </a:ext>
            </a:extLst>
          </p:cNvPr>
          <p:cNvSpPr txBox="1">
            <a:spLocks/>
          </p:cNvSpPr>
          <p:nvPr/>
        </p:nvSpPr>
        <p:spPr>
          <a:xfrm>
            <a:off x="139548" y="1154759"/>
            <a:ext cx="7965460" cy="1136415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fr-FR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b="1" dirty="0">
                <a:solidFill>
                  <a:schemeClr val="bg1"/>
                </a:solidFill>
              </a:rPr>
              <a:t>INTERVENTIONS SUR LE CONSENTEMENT</a:t>
            </a:r>
          </a:p>
          <a:p>
            <a:pPr marL="0" indent="0">
              <a:buNone/>
            </a:pPr>
            <a:r>
              <a:rPr lang="fr-FR" sz="1600" b="1" dirty="0"/>
              <a:t>Interventions auprès de toutes les classes de 1ère du lycée Don Bosco à LANDSER, et auprès des jeunes du Sémaphore. Animées par la Directrice et la Sage-Femme.</a:t>
            </a:r>
            <a:endParaRPr lang="fr-FR" sz="1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B8C81F-9C39-136E-2FCE-E1082D4C5FFB}"/>
              </a:ext>
            </a:extLst>
          </p:cNvPr>
          <p:cNvSpPr txBox="1">
            <a:spLocks/>
          </p:cNvSpPr>
          <p:nvPr/>
        </p:nvSpPr>
        <p:spPr>
          <a:xfrm>
            <a:off x="1231173" y="2325732"/>
            <a:ext cx="7965460" cy="1136415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fr-FR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bg1"/>
                </a:solidFill>
              </a:rPr>
              <a:t>TEMPS D'ECHANGES SUR LES RESEAUX SOCIAUX</a:t>
            </a:r>
          </a:p>
          <a:p>
            <a:pPr marL="0" indent="0">
              <a:buNone/>
            </a:pPr>
            <a:r>
              <a:rPr lang="fr-FR" sz="1600" b="1" dirty="0"/>
              <a:t>Intervention auprès des parents d'élèves du Collège PFEFFEL de Colmar. Animée une Assistante Sociale et le Référent Numérique.</a:t>
            </a:r>
            <a:endParaRPr lang="fr-FR" sz="11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3649A49-71CC-FBAE-3D03-ABED1C44EEB4}"/>
              </a:ext>
            </a:extLst>
          </p:cNvPr>
          <p:cNvSpPr txBox="1">
            <a:spLocks/>
          </p:cNvSpPr>
          <p:nvPr/>
        </p:nvSpPr>
        <p:spPr>
          <a:xfrm>
            <a:off x="1812359" y="3341282"/>
            <a:ext cx="7965460" cy="1136415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fr-FR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bg1"/>
                </a:solidFill>
              </a:rPr>
              <a:t>ANIMATION D'UN DINER QUIZZ </a:t>
            </a: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600" b="1" dirty="0"/>
              <a:t>Dîner quizz parents / adolescents au CSC du Pays de Thann. Animé par le Référent Numérique.</a:t>
            </a:r>
            <a:endParaRPr lang="fr-FR" sz="1100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578BC09-05EA-0749-6865-9C87648F91EB}"/>
              </a:ext>
            </a:extLst>
          </p:cNvPr>
          <p:cNvSpPr txBox="1">
            <a:spLocks/>
          </p:cNvSpPr>
          <p:nvPr/>
        </p:nvSpPr>
        <p:spPr>
          <a:xfrm>
            <a:off x="2596599" y="4394530"/>
            <a:ext cx="7965460" cy="1136415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fr-FR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bg1"/>
                </a:solidFill>
              </a:rPr>
              <a:t>SENSIBILISATION A L'USAGE DES ECRANS </a:t>
            </a:r>
          </a:p>
          <a:p>
            <a:pPr marL="0" indent="0">
              <a:buNone/>
            </a:pPr>
            <a:r>
              <a:rPr lang="fr-FR" sz="1600" b="1" dirty="0"/>
              <a:t>Intervention du Référent Numérique auprès d'adolescentes du foyer PEAN à Mulhouse sur l'utilisation des réseaux sociaux (</a:t>
            </a:r>
            <a:r>
              <a:rPr lang="fr-FR" sz="1600" b="1" dirty="0" err="1"/>
              <a:t>snapchat</a:t>
            </a:r>
            <a:r>
              <a:rPr lang="fr-FR" sz="1600" b="1" dirty="0"/>
              <a:t>, </a:t>
            </a:r>
            <a:r>
              <a:rPr lang="fr-FR" sz="1600" b="1" dirty="0" err="1"/>
              <a:t>instagram</a:t>
            </a:r>
            <a:r>
              <a:rPr lang="fr-FR" sz="1600" b="1" dirty="0"/>
              <a:t>...)</a:t>
            </a:r>
            <a:endParaRPr lang="fr-FR" sz="4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88CD121-2791-D5F6-FE7C-EE56D35B86A2}"/>
              </a:ext>
            </a:extLst>
          </p:cNvPr>
          <p:cNvSpPr txBox="1">
            <a:spLocks/>
          </p:cNvSpPr>
          <p:nvPr/>
        </p:nvSpPr>
        <p:spPr>
          <a:xfrm>
            <a:off x="3866906" y="5515908"/>
            <a:ext cx="7965460" cy="1038241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defPPr>
              <a:defRPr lang="fr-FR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PARTENARIAT CLOUS</a:t>
            </a:r>
          </a:p>
          <a:p>
            <a:pPr marL="0" indent="0">
              <a:buNone/>
            </a:pPr>
            <a:r>
              <a:rPr lang="fr-FR" sz="2600" b="1" dirty="0"/>
              <a:t>Tenue d'un stand MDA par 2 Psychologues dans les restaurants universitaires du CLOUS (Centre Local des Œuvres Universitaires et Scolaires) de Mulhouse et Colmar pendant le pauses déjeuner. </a:t>
            </a:r>
            <a:endParaRPr lang="fr-FR" sz="8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A4B6282-506D-E13B-943B-E04963A10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391" y="625023"/>
            <a:ext cx="2909061" cy="24700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666FABC-9F68-F343-683D-AC907A33C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477" y="3765254"/>
            <a:ext cx="2505523" cy="17506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DF61A87-F951-9661-E75C-BE17BA6FD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48" y="4501917"/>
            <a:ext cx="2319020" cy="22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3FA4-F3B2-9C03-0E44-611ECB277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3C5A8-DA3E-ADA8-BE94-6C7C8AF4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87" y="421637"/>
            <a:ext cx="11848699" cy="522204"/>
          </a:xfrm>
        </p:spPr>
        <p:txBody>
          <a:bodyPr rtlCol="0"/>
          <a:lstStyle>
            <a:defPPr>
              <a:defRPr lang="fr-FR"/>
            </a:defPPr>
          </a:lstStyle>
          <a:p>
            <a:pPr algn="ctr" rtl="0"/>
            <a:r>
              <a:rPr lang="fr-FR" sz="2800" dirty="0"/>
              <a:t>Les</a:t>
            </a:r>
            <a:r>
              <a:rPr lang="fr-FR" sz="36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fr-FR" sz="2800" dirty="0"/>
              <a:t>actions</a:t>
            </a:r>
            <a:r>
              <a:rPr lang="fr-FR" sz="36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fr-FR" sz="2800" dirty="0"/>
              <a:t>à destination du réseau partenarial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AF7449-5191-D699-CCEF-291A8AE62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950" y="1446068"/>
            <a:ext cx="5475109" cy="3376189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sz="1800" b="1" dirty="0"/>
              <a:t> Les Cafés-Infos </a:t>
            </a:r>
            <a:r>
              <a:rPr lang="fr-FR" sz="1800" dirty="0"/>
              <a:t>: 9 cafés-infos au bénéfice de  650 professionnels (258 en présentiel et 392 en visioconférence)</a:t>
            </a:r>
          </a:p>
          <a:p>
            <a:pPr>
              <a:defRPr/>
            </a:pPr>
            <a:endParaRPr lang="fr-FR" sz="18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sz="1800" b="1" dirty="0"/>
              <a:t> 3 lettres d’information </a:t>
            </a:r>
            <a:r>
              <a:rPr lang="fr-FR" sz="1800" dirty="0"/>
              <a:t>« le Courrier du </a:t>
            </a:r>
            <a:r>
              <a:rPr lang="fr-FR" sz="1800" dirty="0" err="1"/>
              <a:t>Résoado</a:t>
            </a:r>
            <a:r>
              <a:rPr lang="fr-FR" sz="1800" dirty="0"/>
              <a:t> » plus de 2 000 professionnels destinataires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sz="1800" b="1" dirty="0"/>
              <a:t> 169 participations extérieures </a:t>
            </a:r>
            <a:r>
              <a:rPr lang="fr-FR" sz="1800" dirty="0"/>
              <a:t>à la structure, dont aux réunions du CLSM, CPTS, SISM…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r-FR" sz="1800" dirty="0"/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fr-FR" sz="1800" dirty="0"/>
              <a:t>  </a:t>
            </a:r>
            <a:r>
              <a:rPr lang="fr-FR" sz="1800" b="1" dirty="0"/>
              <a:t>4 023 personnes rencontrées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F32F7A1-8868-59C7-BDFE-9CE07421E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793" y="4867596"/>
            <a:ext cx="5199422" cy="199040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FC87F2E-E102-3D2F-60B6-9510F5A16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800" y="1779510"/>
            <a:ext cx="1822644" cy="258073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0E7FEC2-102B-2E66-34D0-9A8975696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765" y="4336416"/>
            <a:ext cx="1825249" cy="252158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4F771DA-CE99-47A5-7752-7ACA6F72D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551" y="991075"/>
            <a:ext cx="1825249" cy="26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632" y="933652"/>
            <a:ext cx="3570973" cy="864748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3200" dirty="0" err="1"/>
              <a:t>Mda</a:t>
            </a:r>
            <a:r>
              <a:rPr lang="fr-FR" sz="3200" dirty="0"/>
              <a:t> </a:t>
            </a:r>
            <a:r>
              <a:rPr lang="fr-FR" sz="3200" dirty="0" err="1"/>
              <a:t>medias</a:t>
            </a:r>
            <a:endParaRPr lang="fr-FR" sz="3200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734DAF7-3E30-0350-0632-4025F9F09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D4D36C7-AC5E-8C3D-B46F-39E75E1EE86D}"/>
              </a:ext>
            </a:extLst>
          </p:cNvPr>
          <p:cNvSpPr txBox="1"/>
          <p:nvPr/>
        </p:nvSpPr>
        <p:spPr>
          <a:xfrm>
            <a:off x="319238" y="2454500"/>
            <a:ext cx="609760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FR" b="1" i="0" dirty="0">
                <a:solidFill>
                  <a:schemeClr val="accent2">
                    <a:lumMod val="75000"/>
                  </a:schemeClr>
                </a:solidFill>
                <a:effectLst/>
              </a:rPr>
              <a:t>https://maisondesados68.alsace.eu</a:t>
            </a:r>
            <a:r>
              <a:rPr lang="fr-FR" sz="2000" b="1" i="0" dirty="0">
                <a:solidFill>
                  <a:srgbClr val="FCFEFD"/>
                </a:solidFill>
                <a:effectLst/>
              </a:rPr>
              <a:t>/</a:t>
            </a:r>
            <a:endParaRPr lang="fr-FR" sz="2000" b="1" dirty="0">
              <a:effectLst/>
            </a:endParaRPr>
          </a:p>
          <a:p>
            <a:pPr marL="285750" indent="-285750" algn="ctr" rtl="0">
              <a:buFont typeface="Symbol" panose="05050102010706020507" pitchFamily="18" charset="2"/>
              <a:buChar char="Þ"/>
            </a:pPr>
            <a:r>
              <a:rPr lang="fr-FR" sz="1400" b="1" dirty="0">
                <a:solidFill>
                  <a:srgbClr val="011647"/>
                </a:solidFill>
                <a:effectLst/>
              </a:rPr>
              <a:t>pour retrouver les derniers numéros du </a:t>
            </a:r>
            <a:r>
              <a:rPr lang="fr-FR" sz="1400" b="1" dirty="0" err="1">
                <a:solidFill>
                  <a:srgbClr val="011647"/>
                </a:solidFill>
                <a:effectLst/>
              </a:rPr>
              <a:t>Resoado</a:t>
            </a:r>
            <a:r>
              <a:rPr lang="fr-FR" sz="1400" b="1" dirty="0">
                <a:solidFill>
                  <a:srgbClr val="011647"/>
                </a:solidFill>
                <a:effectLst/>
              </a:rPr>
              <a:t>, du magazine parents, des ressources suite aux Cafés-Infos, les ateliers en cours...</a:t>
            </a:r>
          </a:p>
          <a:p>
            <a:pPr algn="ctr" rtl="0"/>
            <a:endParaRPr lang="fr-FR" sz="1400" b="1" dirty="0">
              <a:solidFill>
                <a:srgbClr val="011647"/>
              </a:solidFill>
              <a:effectLst/>
            </a:endParaRPr>
          </a:p>
          <a:p>
            <a:pPr algn="ctr" rtl="0"/>
            <a:endParaRPr lang="fr-FR" sz="1600" dirty="0">
              <a:effectLst/>
            </a:endParaRPr>
          </a:p>
          <a:p>
            <a:pPr algn="ctr" rtl="0">
              <a:buNone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fr-FR" b="1" i="0" dirty="0">
                <a:solidFill>
                  <a:schemeClr val="accent2">
                    <a:lumMod val="75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aison des adolescents du Haut-Rhin 68</a:t>
            </a:r>
            <a:endParaRPr lang="fr-FR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285750" indent="-285750" algn="ctr" rtl="0">
              <a:buFont typeface="Symbol" panose="05050102010706020507" pitchFamily="18" charset="2"/>
              <a:buChar char="Þ"/>
            </a:pPr>
            <a:r>
              <a:rPr lang="fr-FR" sz="1400" b="1" dirty="0">
                <a:solidFill>
                  <a:srgbClr val="011647"/>
                </a:solidFill>
                <a:effectLst/>
              </a:rPr>
              <a:t>pour rester informé sur les derniers évènements, des post sur l'actualité, des sujets qui parlent aux ados...</a:t>
            </a:r>
          </a:p>
          <a:p>
            <a:pPr algn="ctr" rtl="0"/>
            <a:endParaRPr lang="fr-FR" sz="1600" b="1" i="1" dirty="0">
              <a:solidFill>
                <a:srgbClr val="011647"/>
              </a:solidFill>
              <a:effectLst/>
            </a:endParaRPr>
          </a:p>
          <a:p>
            <a:pPr algn="ctr" rtl="0"/>
            <a:endParaRPr lang="fr-FR" sz="1600" dirty="0">
              <a:effectLst/>
            </a:endParaRPr>
          </a:p>
          <a:p>
            <a:pPr algn="ctr" rtl="0">
              <a:buNone/>
            </a:pPr>
            <a:r>
              <a:rPr lang="fr-FR" b="1" i="0" dirty="0">
                <a:solidFill>
                  <a:srgbClr val="FFFFFF"/>
                </a:solidFill>
                <a:effectLst/>
              </a:rPr>
              <a:t>@</a:t>
            </a:r>
            <a:r>
              <a:rPr lang="fr-FR" b="1" i="0" dirty="0">
                <a:solidFill>
                  <a:schemeClr val="accent2">
                    <a:lumMod val="75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maisondesados68</a:t>
            </a:r>
            <a:endParaRPr lang="fr-FR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 rtl="0"/>
            <a:r>
              <a:rPr lang="fr-FR" sz="1600" b="1" i="1" dirty="0">
                <a:solidFill>
                  <a:srgbClr val="011647"/>
                </a:solidFill>
                <a:effectLst/>
              </a:rPr>
              <a:t>=&gt; </a:t>
            </a:r>
            <a:r>
              <a:rPr lang="fr-FR" sz="1400" b="1" dirty="0">
                <a:solidFill>
                  <a:srgbClr val="011647"/>
                </a:solidFill>
                <a:effectLst/>
              </a:rPr>
              <a:t>les mêmes sujets sont diffusés sur Instagram pour toucher un public différent de celui des autres réseaux</a:t>
            </a:r>
            <a:endParaRPr lang="fr-FR" sz="1600" dirty="0">
              <a:effectLst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D872CAF-D189-8B79-B1B0-9A40873BE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995" y="4728345"/>
            <a:ext cx="1000125" cy="1019175"/>
          </a:xfrm>
          <a:prstGeom prst="rect">
            <a:avLst/>
          </a:prstGeom>
        </p:spPr>
      </p:pic>
      <p:pic>
        <p:nvPicPr>
          <p:cNvPr id="2048" name="Image 2047">
            <a:extLst>
              <a:ext uri="{FF2B5EF4-FFF2-40B4-BE49-F238E27FC236}">
                <a16:creationId xmlns:a16="http://schemas.microsoft.com/office/drawing/2014/main" id="{FE7A7595-5169-A269-5AC5-8179EABD5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665" y="3471633"/>
            <a:ext cx="1000125" cy="944563"/>
          </a:xfrm>
          <a:prstGeom prst="rect">
            <a:avLst/>
          </a:prstGeom>
        </p:spPr>
      </p:pic>
      <p:pic>
        <p:nvPicPr>
          <p:cNvPr id="2050" name="Image 2049">
            <a:extLst>
              <a:ext uri="{FF2B5EF4-FFF2-40B4-BE49-F238E27FC236}">
                <a16:creationId xmlns:a16="http://schemas.microsoft.com/office/drawing/2014/main" id="{A317F3A7-22DF-0550-C690-1438DB56E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267" y="2125217"/>
            <a:ext cx="1017550" cy="10281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AB60272-447C-54E5-9FE2-A679AEF7C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6290" y="467572"/>
            <a:ext cx="8114873" cy="54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5AAEB5-A15A-6889-A01C-D356A13BF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1656" y="6309768"/>
            <a:ext cx="2057400" cy="365125"/>
          </a:xfrm>
        </p:spPr>
        <p:txBody>
          <a:bodyPr/>
          <a:lstStyle/>
          <a:p>
            <a:pPr>
              <a:defRPr/>
            </a:pPr>
            <a:fld id="{F2E7B6B0-6E1C-4246-A7F6-70A4757748F1}" type="slidenum">
              <a:rPr lang="fr-FR" altLang="fr-FR"/>
              <a:pPr>
                <a:defRPr/>
              </a:pPr>
              <a:t>2</a:t>
            </a:fld>
            <a:endParaRPr lang="fr-FR" altLang="fr-FR" dirty="0"/>
          </a:p>
        </p:txBody>
      </p:sp>
      <p:sp>
        <p:nvSpPr>
          <p:cNvPr id="6147" name="ZoneTexte 13">
            <a:extLst>
              <a:ext uri="{FF2B5EF4-FFF2-40B4-BE49-F238E27FC236}">
                <a16:creationId xmlns:a16="http://schemas.microsoft.com/office/drawing/2014/main" id="{75BBF32F-2242-D030-8EEE-F45C5B3E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3316289"/>
            <a:ext cx="462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148" name="ZoneTexte 15">
            <a:extLst>
              <a:ext uri="{FF2B5EF4-FFF2-40B4-BE49-F238E27FC236}">
                <a16:creationId xmlns:a16="http://schemas.microsoft.com/office/drawing/2014/main" id="{7B0158C8-C2DB-7E5F-245B-475662CE8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3316289"/>
            <a:ext cx="462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6149" name="Image 16">
            <a:extLst>
              <a:ext uri="{FF2B5EF4-FFF2-40B4-BE49-F238E27FC236}">
                <a16:creationId xmlns:a16="http://schemas.microsoft.com/office/drawing/2014/main" id="{FAF1AFBF-CF5F-ECD1-DCD1-82BDFFEC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45" y="262772"/>
            <a:ext cx="908367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MSA - iMSA - DocDoku">
            <a:extLst>
              <a:ext uri="{FF2B5EF4-FFF2-40B4-BE49-F238E27FC236}">
                <a16:creationId xmlns:a16="http://schemas.microsoft.com/office/drawing/2014/main" id="{DD7387F2-A800-F690-61C4-91187599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16" y="5702562"/>
            <a:ext cx="710026" cy="7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F1A1E38B-9135-FCA9-716F-5F07DFCE8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32" y="5721751"/>
            <a:ext cx="936104" cy="6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LOGO-PJJ">
            <a:extLst>
              <a:ext uri="{FF2B5EF4-FFF2-40B4-BE49-F238E27FC236}">
                <a16:creationId xmlns:a16="http://schemas.microsoft.com/office/drawing/2014/main" id="{E6053C1D-6843-42E6-EB5D-D84AC02D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1" y="5616813"/>
            <a:ext cx="781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1" descr="Description : Résultat de recherche d'images pour &quot;ugecam roggenberg altkirch&quot;">
            <a:extLst>
              <a:ext uri="{FF2B5EF4-FFF2-40B4-BE49-F238E27FC236}">
                <a16:creationId xmlns:a16="http://schemas.microsoft.com/office/drawing/2014/main" id="{F7631E57-B2ED-2708-4704-91347EDD5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36" y="5707742"/>
            <a:ext cx="1241414" cy="7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EMPLOI ET FORMATION DES JEUNES. Saint-Louis/Altkirch: la Mission locale ...">
            <a:extLst>
              <a:ext uri="{FF2B5EF4-FFF2-40B4-BE49-F238E27FC236}">
                <a16:creationId xmlns:a16="http://schemas.microsoft.com/office/drawing/2014/main" id="{CA8593A2-4CE9-475C-52F8-7738D73D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51" y="5729611"/>
            <a:ext cx="896805" cy="68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lle d'Altkirch - Mairie d'Altkirch – Site Officiel de la mairie d ...">
            <a:extLst>
              <a:ext uri="{FF2B5EF4-FFF2-40B4-BE49-F238E27FC236}">
                <a16:creationId xmlns:a16="http://schemas.microsoft.com/office/drawing/2014/main" id="{9480F96F-82CF-2ED3-5602-93715311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28" y="5616813"/>
            <a:ext cx="831374" cy="8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F7FDB66-8794-D548-4173-44641D9AE3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0103" y="5735209"/>
            <a:ext cx="661605" cy="6873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D10155-2B02-F8E6-4889-7924D2E76C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042" y="5720257"/>
            <a:ext cx="991421" cy="674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083" y="63109"/>
            <a:ext cx="7965461" cy="99416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800" dirty="0"/>
              <a:t>Les missions de la mda68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Accueil</a:t>
            </a:r>
          </a:p>
          <a:p>
            <a:pPr rtl="0"/>
            <a:r>
              <a:rPr lang="fr-FR" dirty="0"/>
              <a:t>Information</a:t>
            </a:r>
          </a:p>
          <a:p>
            <a:pPr rtl="0"/>
            <a:r>
              <a:rPr lang="fr-FR" dirty="0"/>
              <a:t>Ecoute</a:t>
            </a:r>
          </a:p>
          <a:p>
            <a:pPr rtl="0"/>
            <a:r>
              <a:rPr lang="fr-FR" dirty="0"/>
              <a:t>Evaluation</a:t>
            </a:r>
          </a:p>
          <a:p>
            <a:pPr rtl="0"/>
            <a:r>
              <a:rPr lang="fr-FR" dirty="0"/>
              <a:t>Prévention et promotion de la santé</a:t>
            </a:r>
          </a:p>
          <a:p>
            <a:pPr rtl="0"/>
            <a:r>
              <a:rPr lang="fr-FR" dirty="0"/>
              <a:t>Accompagnement et prise en charge multidisciplinaire de courte durée, 6 mois environ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B7B88AF-0F81-DEBE-E926-FC5FEF4ECCC0}"/>
              </a:ext>
            </a:extLst>
          </p:cNvPr>
          <p:cNvSpPr txBox="1">
            <a:spLocks/>
          </p:cNvSpPr>
          <p:nvPr/>
        </p:nvSpPr>
        <p:spPr>
          <a:xfrm>
            <a:off x="3218650" y="1422335"/>
            <a:ext cx="8207375" cy="739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  <a:defRPr/>
            </a:pPr>
            <a:r>
              <a:rPr lang="fr-FR" altLang="fr-FR" sz="1800" dirty="0"/>
              <a:t>La MDA68 intervient en faveur des jeunes de 12 à 25 ans du Haut-Rhin, leurs parents, mais aussi auprès des professionnels les accompagnant.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E560C5-9E8E-23F7-1F47-F808FC8755FF}"/>
              </a:ext>
            </a:extLst>
          </p:cNvPr>
          <p:cNvSpPr txBox="1"/>
          <p:nvPr/>
        </p:nvSpPr>
        <p:spPr>
          <a:xfrm>
            <a:off x="3218651" y="5091113"/>
            <a:ext cx="8207375" cy="1309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marL="36512" inden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 sz="1800">
                <a:latin typeface="Candara" panose="020E0502030303020204" pitchFamily="34" charset="0"/>
                <a:ea typeface="+mn-ea"/>
              </a:defRPr>
            </a:lvl1pPr>
            <a:lvl2pPr marL="722313" indent="-2730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latin typeface="+mn-lt"/>
                <a:ea typeface="+mn-ea"/>
              </a:defRPr>
            </a:lvl2pPr>
            <a:lvl3pPr marL="1004888" indent="-255588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latin typeface="+mn-lt"/>
                <a:ea typeface="+mn-ea"/>
              </a:defRPr>
            </a:lvl3pPr>
            <a:lvl4pPr marL="1279525" indent="-236538">
              <a:spcBef>
                <a:spcPct val="20000"/>
              </a:spcBef>
              <a:buClr>
                <a:srgbClr val="9C007F"/>
              </a:buClr>
              <a:buSzPct val="90000"/>
              <a:buFont typeface="Wingdings 2" panose="05020102010507070707" pitchFamily="18" charset="2"/>
              <a:buChar char=""/>
              <a:defRPr sz="2000">
                <a:latin typeface="+mn-lt"/>
                <a:ea typeface="+mn-ea"/>
              </a:defRPr>
            </a:lvl4pPr>
            <a:lvl5pPr marL="1489075" indent="-182563">
              <a:spcBef>
                <a:spcPct val="20000"/>
              </a:spcBef>
              <a:buClr>
                <a:srgbClr val="68007F"/>
              </a:buClr>
              <a:buSzPct val="100000"/>
              <a:buFont typeface="Arial" panose="020B0604020202020204" pitchFamily="34" charset="0"/>
              <a:buChar char="-"/>
              <a:defRPr sz="2000">
                <a:latin typeface="+mn-lt"/>
                <a:ea typeface="+mn-ea"/>
              </a:defRPr>
            </a:lvl5pPr>
            <a:lvl6pPr marL="1700784" indent="-182880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baseline="0">
                <a:latin typeface="+mn-lt"/>
                <a:ea typeface="+mn-ea"/>
              </a:defRPr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baseline="0">
                <a:latin typeface="+mn-lt"/>
                <a:ea typeface="+mn-ea"/>
              </a:defRPr>
            </a:lvl7pPr>
            <a:lvl8pPr marL="2139696" indent="-182880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>
                <a:latin typeface="+mn-lt"/>
                <a:ea typeface="+mn-ea"/>
              </a:defRPr>
            </a:lvl8pPr>
            <a:lvl9pPr marL="2331720" indent="-18288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>
                <a:latin typeface="+mn-lt"/>
                <a:ea typeface="+mn-ea"/>
              </a:defRPr>
            </a:lvl9pPr>
          </a:lstStyle>
          <a:p>
            <a:pPr marL="0" defTabSz="914400">
              <a:spcBef>
                <a:spcPts val="1000"/>
              </a:spcBef>
              <a:defRPr/>
            </a:pPr>
            <a:r>
              <a:rPr lang="fr-FR" dirty="0">
                <a:solidFill>
                  <a:schemeClr val="accent6"/>
                </a:solidFill>
                <a:latin typeface="+mn-lt"/>
              </a:rPr>
              <a:t>Les rendez-vous sont proposés soit à </a:t>
            </a:r>
            <a:r>
              <a:rPr lang="fr-FR" b="1" dirty="0">
                <a:solidFill>
                  <a:schemeClr val="accent6"/>
                </a:solidFill>
                <a:latin typeface="+mn-lt"/>
              </a:rPr>
              <a:t>Mulhouse </a:t>
            </a:r>
            <a:r>
              <a:rPr lang="fr-FR" dirty="0">
                <a:solidFill>
                  <a:schemeClr val="accent6"/>
                </a:solidFill>
                <a:latin typeface="+mn-lt"/>
              </a:rPr>
              <a:t>(siège) du lundi au vendredi, soit au sein des antennes implantées à </a:t>
            </a:r>
            <a:r>
              <a:rPr lang="fr-FR" b="1" dirty="0">
                <a:solidFill>
                  <a:schemeClr val="accent6"/>
                </a:solidFill>
                <a:latin typeface="+mn-lt"/>
              </a:rPr>
              <a:t>Colmar</a:t>
            </a:r>
            <a:r>
              <a:rPr lang="fr-FR" dirty="0">
                <a:solidFill>
                  <a:schemeClr val="accent6"/>
                </a:solidFill>
                <a:latin typeface="+mn-lt"/>
              </a:rPr>
              <a:t> et </a:t>
            </a:r>
            <a:r>
              <a:rPr lang="fr-FR" b="1" dirty="0">
                <a:solidFill>
                  <a:schemeClr val="accent6"/>
                </a:solidFill>
                <a:latin typeface="+mn-lt"/>
              </a:rPr>
              <a:t>Guebwiller </a:t>
            </a:r>
            <a:r>
              <a:rPr lang="fr-FR" dirty="0">
                <a:solidFill>
                  <a:schemeClr val="accent6"/>
                </a:solidFill>
                <a:latin typeface="+mn-lt"/>
              </a:rPr>
              <a:t>les mercredis, et </a:t>
            </a:r>
            <a:r>
              <a:rPr lang="fr-FR" b="1" dirty="0">
                <a:solidFill>
                  <a:schemeClr val="accent6"/>
                </a:solidFill>
                <a:latin typeface="+mn-lt"/>
              </a:rPr>
              <a:t>Altkirch</a:t>
            </a:r>
            <a:r>
              <a:rPr lang="fr-FR" dirty="0">
                <a:solidFill>
                  <a:schemeClr val="accent6"/>
                </a:solidFill>
                <a:latin typeface="+mn-lt"/>
              </a:rPr>
              <a:t> les mercredis et jeudis matin une semaine sur deux.</a:t>
            </a:r>
          </a:p>
          <a:p>
            <a:pPr marL="0" defTabSz="914400">
              <a:spcBef>
                <a:spcPts val="1000"/>
              </a:spcBef>
              <a:defRPr/>
            </a:pPr>
            <a:r>
              <a:rPr lang="fr-FR" dirty="0">
                <a:solidFill>
                  <a:schemeClr val="accent6"/>
                </a:solidFill>
                <a:latin typeface="+mn-lt"/>
              </a:rPr>
              <a:t>Permanences de 1er accueil à Ferrette, Dannemarie et Seppois-le-Bas.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5BC4AD-A16C-AD6F-6480-D0695EE92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94" y="2434690"/>
            <a:ext cx="6255068" cy="3903894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7F03E98C-06FB-C036-823D-E2B174C5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380" y="-17595"/>
            <a:ext cx="9904395" cy="877404"/>
          </a:xfrm>
        </p:spPr>
        <p:txBody>
          <a:bodyPr rtlCol="0"/>
          <a:lstStyle>
            <a:defPPr>
              <a:defRPr lang="fr-FR"/>
            </a:defPPr>
          </a:lstStyle>
          <a:p>
            <a:pPr algn="ctr" rtl="0"/>
            <a:r>
              <a:rPr lang="fr-FR" sz="2800" dirty="0"/>
              <a:t>Les ressources humaines au 31.12.2024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DC5C44CE-B453-7E2A-40E5-8C116F65E366}"/>
              </a:ext>
            </a:extLst>
          </p:cNvPr>
          <p:cNvSpPr txBox="1">
            <a:spLocks/>
          </p:cNvSpPr>
          <p:nvPr/>
        </p:nvSpPr>
        <p:spPr>
          <a:xfrm>
            <a:off x="4238927" y="1352470"/>
            <a:ext cx="2758639" cy="739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fr-FR" sz="1800" dirty="0">
                <a:solidFill>
                  <a:srgbClr val="002060"/>
                </a:solidFill>
                <a:ea typeface="ＭＳ Ｐゴシック" charset="-128"/>
              </a:rPr>
              <a:t> </a:t>
            </a:r>
            <a:r>
              <a:rPr lang="fr-FR" sz="1800" b="1" dirty="0">
                <a:solidFill>
                  <a:srgbClr val="002060"/>
                </a:solidFill>
                <a:ea typeface="ＭＳ Ｐゴシック" charset="-128"/>
              </a:rPr>
              <a:t>27 professionnels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FR" sz="1800" b="1" dirty="0">
                <a:solidFill>
                  <a:srgbClr val="002060"/>
                </a:solidFill>
                <a:ea typeface="ＭＳ Ｐゴシック" charset="-128"/>
              </a:rPr>
              <a:t> 15,02 ETP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EDBDC20-2DAB-35BE-B8FD-26E003A44C5F}"/>
              </a:ext>
            </a:extLst>
          </p:cNvPr>
          <p:cNvSpPr txBox="1"/>
          <p:nvPr/>
        </p:nvSpPr>
        <p:spPr>
          <a:xfrm>
            <a:off x="6848901" y="3462310"/>
            <a:ext cx="4730291" cy="12348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marL="36512" inden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 sz="1800">
                <a:latin typeface="Candara" panose="020E0502030303020204" pitchFamily="34" charset="0"/>
                <a:ea typeface="+mn-ea"/>
              </a:defRPr>
            </a:lvl1pPr>
            <a:lvl2pPr marL="722313" indent="-2730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latin typeface="+mn-lt"/>
                <a:ea typeface="+mn-ea"/>
              </a:defRPr>
            </a:lvl2pPr>
            <a:lvl3pPr marL="1004888" indent="-255588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latin typeface="+mn-lt"/>
                <a:ea typeface="+mn-ea"/>
              </a:defRPr>
            </a:lvl3pPr>
            <a:lvl4pPr marL="1279525" indent="-236538">
              <a:spcBef>
                <a:spcPct val="20000"/>
              </a:spcBef>
              <a:buClr>
                <a:srgbClr val="9C007F"/>
              </a:buClr>
              <a:buSzPct val="90000"/>
              <a:buFont typeface="Wingdings 2" panose="05020102010507070707" pitchFamily="18" charset="2"/>
              <a:buChar char=""/>
              <a:defRPr sz="2000">
                <a:latin typeface="+mn-lt"/>
                <a:ea typeface="+mn-ea"/>
              </a:defRPr>
            </a:lvl4pPr>
            <a:lvl5pPr marL="1489075" indent="-182563">
              <a:spcBef>
                <a:spcPct val="20000"/>
              </a:spcBef>
              <a:buClr>
                <a:srgbClr val="68007F"/>
              </a:buClr>
              <a:buSzPct val="100000"/>
              <a:buFont typeface="Arial" panose="020B0604020202020204" pitchFamily="34" charset="0"/>
              <a:buChar char="-"/>
              <a:defRPr sz="2000">
                <a:latin typeface="+mn-lt"/>
                <a:ea typeface="+mn-ea"/>
              </a:defRPr>
            </a:lvl5pPr>
            <a:lvl6pPr marL="1700784" indent="-182880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baseline="0">
                <a:latin typeface="+mn-lt"/>
                <a:ea typeface="+mn-ea"/>
              </a:defRPr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baseline="0">
                <a:latin typeface="+mn-lt"/>
                <a:ea typeface="+mn-ea"/>
              </a:defRPr>
            </a:lvl7pPr>
            <a:lvl8pPr marL="2139696" indent="-182880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>
                <a:latin typeface="+mn-lt"/>
                <a:ea typeface="+mn-ea"/>
              </a:defRPr>
            </a:lvl8pPr>
            <a:lvl9pPr marL="2331720" indent="-18288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>
                <a:latin typeface="+mn-lt"/>
                <a:ea typeface="+mn-ea"/>
              </a:defRPr>
            </a:lvl9pPr>
          </a:lstStyle>
          <a:p>
            <a:pPr marL="0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altLang="fr-FR" dirty="0">
                <a:solidFill>
                  <a:schemeClr val="accent6"/>
                </a:solidFill>
                <a:latin typeface="+mn-lt"/>
              </a:rPr>
              <a:t>Mulhouse : 20 professionnels – 12,5 ETP</a:t>
            </a:r>
          </a:p>
          <a:p>
            <a:pPr marL="0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altLang="fr-FR" dirty="0">
                <a:solidFill>
                  <a:schemeClr val="accent6"/>
                </a:solidFill>
                <a:latin typeface="+mn-lt"/>
              </a:rPr>
              <a:t>Colmar : 4 professionnels – 0,8 ETP</a:t>
            </a:r>
          </a:p>
          <a:p>
            <a:pPr marL="0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fr-FR" altLang="fr-FR" dirty="0">
                <a:solidFill>
                  <a:schemeClr val="accent6"/>
                </a:solidFill>
                <a:latin typeface="+mn-lt"/>
              </a:rPr>
              <a:t>Sundgau : 7 professionnels – 1,72 ETP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834" y="180459"/>
            <a:ext cx="5259554" cy="1271116"/>
          </a:xfrm>
        </p:spPr>
        <p:txBody>
          <a:bodyPr rtlCol="0"/>
          <a:lstStyle>
            <a:defPPr>
              <a:defRPr lang="fr-FR"/>
            </a:defPPr>
          </a:lstStyle>
          <a:p>
            <a:pPr algn="ctr" rtl="0"/>
            <a:r>
              <a:rPr lang="fr-FR" sz="2800" dirty="0"/>
              <a:t>Public et activité en 2024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752" y="1478612"/>
            <a:ext cx="3397717" cy="338724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sz="1800" i="1" dirty="0"/>
              <a:t>Durée moyenne du suivi : 6 mois</a:t>
            </a:r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1DF55BC9-76C5-6BA6-69D7-44CB3B3735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r="27534"/>
          <a:stretch>
            <a:fillRect/>
          </a:stretch>
        </p:blipFill>
        <p:spPr bwMode="auto">
          <a:xfrm>
            <a:off x="9692641" y="411163"/>
            <a:ext cx="2030930" cy="301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1F488FA-511F-50F2-AA56-9C9952419D1D}"/>
              </a:ext>
            </a:extLst>
          </p:cNvPr>
          <p:cNvSpPr/>
          <p:nvPr/>
        </p:nvSpPr>
        <p:spPr>
          <a:xfrm>
            <a:off x="1041842" y="2475727"/>
            <a:ext cx="3061109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/>
              <a:t>60,5 % Filles</a:t>
            </a:r>
          </a:p>
          <a:p>
            <a:pPr algn="ctr">
              <a:defRPr/>
            </a:pPr>
            <a:r>
              <a:rPr lang="fr-FR" sz="2000" dirty="0"/>
              <a:t>39,3 % Garçons</a:t>
            </a:r>
          </a:p>
          <a:p>
            <a:pPr algn="ctr">
              <a:defRPr/>
            </a:pPr>
            <a:r>
              <a:rPr lang="fr-FR" dirty="0"/>
              <a:t>0,2% </a:t>
            </a:r>
            <a:r>
              <a:rPr lang="fr-FR" sz="2000" dirty="0"/>
              <a:t>Indéterminés</a:t>
            </a:r>
            <a:endParaRPr lang="fr-FR" dirty="0"/>
          </a:p>
        </p:txBody>
      </p:sp>
      <p:sp>
        <p:nvSpPr>
          <p:cNvPr id="9" name="Flèche droite 11">
            <a:extLst>
              <a:ext uri="{FF2B5EF4-FFF2-40B4-BE49-F238E27FC236}">
                <a16:creationId xmlns:a16="http://schemas.microsoft.com/office/drawing/2014/main" id="{14F2740E-3712-0A42-6153-49078F8F8012}"/>
              </a:ext>
            </a:extLst>
          </p:cNvPr>
          <p:cNvSpPr/>
          <p:nvPr/>
        </p:nvSpPr>
        <p:spPr>
          <a:xfrm>
            <a:off x="4775384" y="2871014"/>
            <a:ext cx="1008062" cy="433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46ACF3F-50E2-767C-FC37-E320956346C7}"/>
              </a:ext>
            </a:extLst>
          </p:cNvPr>
          <p:cNvSpPr/>
          <p:nvPr/>
        </p:nvSpPr>
        <p:spPr>
          <a:xfrm>
            <a:off x="6330834" y="2475726"/>
            <a:ext cx="3095625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/>
              <a:t>Age moyen</a:t>
            </a:r>
          </a:p>
          <a:p>
            <a:pPr algn="ctr">
              <a:defRPr/>
            </a:pPr>
            <a:r>
              <a:rPr lang="fr-FR" sz="2000" b="1" dirty="0"/>
              <a:t>14,7 ans </a:t>
            </a:r>
          </a:p>
        </p:txBody>
      </p:sp>
      <p:sp>
        <p:nvSpPr>
          <p:cNvPr id="11" name="Rectangle à coins arrondis 9">
            <a:extLst>
              <a:ext uri="{FF2B5EF4-FFF2-40B4-BE49-F238E27FC236}">
                <a16:creationId xmlns:a16="http://schemas.microsoft.com/office/drawing/2014/main" id="{B4E4DB88-99C7-AF83-8587-C148E11322CB}"/>
              </a:ext>
            </a:extLst>
          </p:cNvPr>
          <p:cNvSpPr/>
          <p:nvPr/>
        </p:nvSpPr>
        <p:spPr>
          <a:xfrm>
            <a:off x="1136842" y="4183902"/>
            <a:ext cx="2694013" cy="228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7 620 rendez-vous fixés</a:t>
            </a:r>
          </a:p>
          <a:p>
            <a:pPr algn="ctr">
              <a:defRPr/>
            </a:pPr>
            <a:r>
              <a:rPr lang="fr-FR" sz="2000" b="1" dirty="0"/>
              <a:t>5 286 rendez-vous réalisés</a:t>
            </a:r>
          </a:p>
          <a:p>
            <a:pPr algn="ctr">
              <a:defRPr/>
            </a:pPr>
            <a:r>
              <a:rPr lang="fr-FR" sz="2000" dirty="0"/>
              <a:t>2 334 rendez-vous non honorés (31 %)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endParaRPr lang="fr-FR" sz="2000" dirty="0"/>
          </a:p>
        </p:txBody>
      </p:sp>
      <p:sp>
        <p:nvSpPr>
          <p:cNvPr id="12" name="Rectangle à coins arrondis 9">
            <a:extLst>
              <a:ext uri="{FF2B5EF4-FFF2-40B4-BE49-F238E27FC236}">
                <a16:creationId xmlns:a16="http://schemas.microsoft.com/office/drawing/2014/main" id="{FD8521A6-CD37-2C70-D826-DD87A686D368}"/>
              </a:ext>
            </a:extLst>
          </p:cNvPr>
          <p:cNvSpPr/>
          <p:nvPr/>
        </p:nvSpPr>
        <p:spPr>
          <a:xfrm>
            <a:off x="4620418" y="4197526"/>
            <a:ext cx="2951163" cy="228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 3 264 RDV psychologiques </a:t>
            </a:r>
          </a:p>
          <a:p>
            <a:pPr algn="ctr">
              <a:defRPr/>
            </a:pPr>
            <a:r>
              <a:rPr lang="fr-FR" sz="2000" dirty="0"/>
              <a:t> 1 822 RDV médico-social</a:t>
            </a:r>
          </a:p>
          <a:p>
            <a:pPr algn="ctr">
              <a:defRPr/>
            </a:pPr>
            <a:r>
              <a:rPr lang="fr-FR" sz="2000" dirty="0"/>
              <a:t>287 RDV médicaux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endParaRPr lang="fr-FR" sz="2000" dirty="0"/>
          </a:p>
        </p:txBody>
      </p:sp>
      <p:sp>
        <p:nvSpPr>
          <p:cNvPr id="13" name="Rectangle à coins arrondis 10">
            <a:extLst>
              <a:ext uri="{FF2B5EF4-FFF2-40B4-BE49-F238E27FC236}">
                <a16:creationId xmlns:a16="http://schemas.microsoft.com/office/drawing/2014/main" id="{D3EC918A-FDE4-D6A7-9366-8445FF92CCC7}"/>
              </a:ext>
            </a:extLst>
          </p:cNvPr>
          <p:cNvSpPr/>
          <p:nvPr/>
        </p:nvSpPr>
        <p:spPr>
          <a:xfrm>
            <a:off x="8361148" y="4183902"/>
            <a:ext cx="2784907" cy="2283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/>
              <a:t>Délai moyen d’attente tous sites confondus : </a:t>
            </a:r>
          </a:p>
          <a:p>
            <a:pPr algn="ctr">
              <a:defRPr/>
            </a:pPr>
            <a:endParaRPr lang="fr-FR" sz="2000" b="1" dirty="0"/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fr-FR" sz="2000" b="1" dirty="0"/>
              <a:t>33 jours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3908783-E487-84CC-67D9-06B215977840}"/>
              </a:ext>
            </a:extLst>
          </p:cNvPr>
          <p:cNvSpPr txBox="1"/>
          <p:nvPr/>
        </p:nvSpPr>
        <p:spPr>
          <a:xfrm>
            <a:off x="1277427" y="1908081"/>
            <a:ext cx="6112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fr-FR" sz="2800" dirty="0">
                <a:solidFill>
                  <a:schemeClr val="accent6"/>
                </a:solidFill>
              </a:rPr>
              <a:t>2 182 jeunes accompagnés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72F5C-912B-288E-957F-980111579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181AF0E-016D-A258-ACD4-215CB7A99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18" y="455052"/>
            <a:ext cx="8287714" cy="559443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7B85EA5-9090-F32C-F908-6FDFE562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27" y="509954"/>
            <a:ext cx="10298536" cy="941871"/>
          </a:xfrm>
        </p:spPr>
        <p:txBody>
          <a:bodyPr rtlCol="0" anchor="t"/>
          <a:lstStyle>
            <a:defPPr>
              <a:defRPr lang="fr-FR"/>
            </a:defPPr>
          </a:lstStyle>
          <a:p>
            <a:pPr algn="ctr"/>
            <a:r>
              <a:rPr lang="fr-FR" sz="2200" dirty="0"/>
              <a:t>Accueil et prise en charge à la Maison des Adolescents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50DF919-9E56-BC5D-BEEF-E8B272E0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382" y="6110560"/>
            <a:ext cx="980928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Le suivi proposé dure en moyenne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6 mois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, à raison d’un à deux rendez-vous par mois.</a:t>
            </a:r>
            <a:br>
              <a:rPr lang="fr-FR" sz="1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Le jeune reste libre de revenir à la MDA à tout moment s’il en ressent à nouveau le besoin.</a:t>
            </a:r>
            <a:endParaRPr lang="fr-FR" alt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6AD3CF27-C099-E9D7-A0B2-C0500C10B3DC}"/>
              </a:ext>
            </a:extLst>
          </p:cNvPr>
          <p:cNvSpPr txBox="1">
            <a:spLocks/>
          </p:cNvSpPr>
          <p:nvPr/>
        </p:nvSpPr>
        <p:spPr>
          <a:xfrm>
            <a:off x="424808" y="1768356"/>
            <a:ext cx="5475109" cy="3376189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fr-FR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endParaRPr lang="fr-FR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1000"/>
              </a:spcBef>
              <a:buClr>
                <a:schemeClr val="accent1"/>
              </a:buClr>
              <a:buSzPct val="80000"/>
              <a:buNone/>
              <a:defRPr/>
            </a:pPr>
            <a:endParaRPr lang="fr-FR" altLang="fr-FR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4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464" y="638732"/>
            <a:ext cx="9875463" cy="57991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800" dirty="0"/>
              <a:t>Qui oriente les jeunes vers la mda68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CD69A5-CCE4-6B1B-12E2-B5F01CEF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606" y="1276275"/>
            <a:ext cx="6516777" cy="3760645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06C50403-34CB-7CE4-4697-060CE1D3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27" y="5339756"/>
            <a:ext cx="820962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fr-FR" altLang="fr-FR" dirty="0">
                <a:solidFill>
                  <a:schemeClr val="accent6"/>
                </a:solidFill>
              </a:rPr>
              <a:t>La part d’orientation issue de l’initiative de la famille  est désormais majoritaire, soit 74,8 %  ; il y a 10 ans, elle représentait 22 %.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C35954A-C9DF-108C-5AD4-892F11C54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826" y="6077635"/>
            <a:ext cx="829554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fr-FR" dirty="0">
                <a:solidFill>
                  <a:schemeClr val="accent6"/>
                </a:solidFill>
              </a:rPr>
              <a:t>25% des adolescents restent orientés par le réseau professionnel, dont principalement l’Education Nationale et les médecins généralistes.</a:t>
            </a:r>
            <a:endParaRPr lang="fr-FR" alt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4" y="588251"/>
            <a:ext cx="10511627" cy="68087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800" dirty="0"/>
              <a:t>Motifs de consultation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A23DC2-CCB7-4441-727B-3A156A385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619" y="1498260"/>
            <a:ext cx="9259982" cy="48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9B6D8B2-C9F0-0953-D04F-276831E75D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9267386" y="481440"/>
            <a:ext cx="2071091" cy="300348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9E12804-ECE3-2D97-6630-CD49D6A2A4F2}"/>
              </a:ext>
            </a:extLst>
          </p:cNvPr>
          <p:cNvSpPr txBox="1">
            <a:spLocks/>
          </p:cNvSpPr>
          <p:nvPr/>
        </p:nvSpPr>
        <p:spPr>
          <a:xfrm>
            <a:off x="2283129" y="317022"/>
            <a:ext cx="6804888" cy="569385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defPPr>
              <a:defRPr lang="fr-FR"/>
            </a:defPPr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dirty="0"/>
              <a:t>Protection</a:t>
            </a:r>
            <a:r>
              <a:rPr lang="fr-FR" altLang="fr-FR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fr-FR" altLang="fr-FR" sz="2800" dirty="0"/>
              <a:t>de</a:t>
            </a:r>
            <a:r>
              <a:rPr lang="fr-FR" altLang="fr-FR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fr-FR" altLang="fr-FR" sz="2800" dirty="0"/>
              <a:t>l'Enfance</a:t>
            </a:r>
            <a:endParaRPr lang="fr-FR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E18D1E-3DE6-A174-405D-5267A61E28D7}"/>
              </a:ext>
            </a:extLst>
          </p:cNvPr>
          <p:cNvSpPr txBox="1"/>
          <p:nvPr/>
        </p:nvSpPr>
        <p:spPr>
          <a:xfrm>
            <a:off x="704463" y="1045510"/>
            <a:ext cx="6110654" cy="1646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i="1" dirty="0">
              <a:solidFill>
                <a:srgbClr val="00B0F0"/>
              </a:solidFill>
            </a:endParaRPr>
          </a:p>
          <a:p>
            <a:pPr marL="285750" lvl="1" indent="-285750" defTabSz="9144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solidFill>
                  <a:schemeClr val="accent6"/>
                </a:solidFill>
              </a:rPr>
              <a:t>33 FRIP en 2024 sur 2 182 jeunes suivis </a:t>
            </a:r>
          </a:p>
          <a:p>
            <a:pPr marL="285750" lvl="1" indent="-285750" defTabSz="9144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solidFill>
                  <a:schemeClr val="accent6"/>
                </a:solidFill>
              </a:rPr>
              <a:t>2 RPE </a:t>
            </a:r>
          </a:p>
          <a:p>
            <a:pPr marL="0" lvl="1"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dirty="0">
                <a:solidFill>
                  <a:schemeClr val="accent6"/>
                </a:solidFill>
              </a:rPr>
              <a:t>Importance du travail de prévention que réalise la MDA et adhésion des parents, une ressource précieuse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784026-2FD6-149F-33BF-3BF668717C24}"/>
              </a:ext>
            </a:extLst>
          </p:cNvPr>
          <p:cNvSpPr txBox="1">
            <a:spLocks/>
          </p:cNvSpPr>
          <p:nvPr/>
        </p:nvSpPr>
        <p:spPr>
          <a:xfrm>
            <a:off x="675822" y="2899872"/>
            <a:ext cx="5009751" cy="311019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defPPr>
              <a:defRPr lang="fr-FR"/>
            </a:defPPr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cap="none" dirty="0"/>
              <a:t>Les motifs les plus courants des </a:t>
            </a:r>
            <a:r>
              <a:rPr lang="fr-FR" sz="1800" cap="none" dirty="0" err="1"/>
              <a:t>frip</a:t>
            </a:r>
            <a:r>
              <a:rPr lang="fr-FR" sz="1800" cap="none" dirty="0"/>
              <a:t>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51977D-4A96-219E-D895-874EF5D35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42" y="3452054"/>
            <a:ext cx="6523556" cy="316994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C9997F4-2E7B-483E-9791-64B9DBCDE8CA}"/>
              </a:ext>
            </a:extLst>
          </p:cNvPr>
          <p:cNvSpPr txBox="1"/>
          <p:nvPr/>
        </p:nvSpPr>
        <p:spPr>
          <a:xfrm>
            <a:off x="7249898" y="3955096"/>
            <a:ext cx="4942101" cy="2092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6"/>
                </a:solidFill>
              </a:rPr>
              <a:t>Collectivité européenne d’Alsace</a:t>
            </a:r>
          </a:p>
          <a:p>
            <a:pPr marL="0" lvl="1"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6"/>
                </a:solidFill>
              </a:rPr>
              <a:t>Cellule de Recueil des Informations Préoccupantes ( CRIP)</a:t>
            </a:r>
          </a:p>
          <a:p>
            <a:pPr marL="0" lvl="1"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6"/>
                </a:solidFill>
              </a:rPr>
              <a:t>Unité Sud</a:t>
            </a:r>
          </a:p>
          <a:p>
            <a:pPr marL="0" lvl="1"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6"/>
                </a:solidFill>
              </a:rPr>
              <a:t>Direction de l’Aide Sociales à l’Enfance</a:t>
            </a:r>
          </a:p>
          <a:p>
            <a:pPr marL="0" lvl="1"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6"/>
                </a:solidFill>
              </a:rPr>
              <a:t>Tél : 03 89 30 66 94</a:t>
            </a:r>
          </a:p>
          <a:p>
            <a:pPr marL="0" lvl="1"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6"/>
                </a:solidFill>
                <a:hlinkClick r:id="rId5"/>
              </a:rPr>
              <a:t>crips@alsace.eu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lvl="1" defTabSz="9144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6"/>
                </a:solidFill>
              </a:rPr>
              <a:t>www.alsace.eu</a:t>
            </a:r>
          </a:p>
          <a:p>
            <a:pPr marL="0" lvl="1" defTabSz="914400" fontAlgn="auto">
              <a:lnSpc>
                <a:spcPct val="120000"/>
              </a:lnSpc>
              <a:spcAft>
                <a:spcPts val="0"/>
              </a:spcAft>
              <a:defRPr/>
            </a:pPr>
            <a:endParaRPr lang="fr-FR" sz="1100" dirty="0">
              <a:solidFill>
                <a:schemeClr val="accent6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F8F6AEF-7826-F9A5-F92A-7CE20601BB5A}"/>
              </a:ext>
            </a:extLst>
          </p:cNvPr>
          <p:cNvSpPr txBox="1"/>
          <p:nvPr/>
        </p:nvSpPr>
        <p:spPr>
          <a:xfrm>
            <a:off x="2421894" y="791214"/>
            <a:ext cx="6110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800" i="1" dirty="0">
                <a:solidFill>
                  <a:schemeClr val="accent3">
                    <a:lumMod val="75000"/>
                  </a:schemeClr>
                </a:solidFill>
              </a:rPr>
              <a:t>« Accompagner, c’est déjà protéger »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0674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Personnalisé 4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C1321F"/>
      </a:accent1>
      <a:accent2>
        <a:srgbClr val="DE8C8C"/>
      </a:accent2>
      <a:accent3>
        <a:srgbClr val="AAC3E8"/>
      </a:accent3>
      <a:accent4>
        <a:srgbClr val="598AD4"/>
      </a:accent4>
      <a:accent5>
        <a:srgbClr val="1F2C8F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5_TF78438558_Win32" id="{3A360CBA-99A0-49ED-B63F-2D1627BB2518}" vid="{56FFFEFC-6F1D-4078-81C7-9B5A182BBA3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sharepoint/v3"/>
    <ds:schemaRef ds:uri="http://schemas.microsoft.com/office/infopath/2007/PartnerControls"/>
    <ds:schemaRef ds:uri="230e9df3-be65-4c73-a93b-d1236ebd677e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{460ED8D1-9C57-4C4C-BBBE-A9D8D43A2C5D}tf78438558_win32</Template>
  <TotalTime>525</TotalTime>
  <Words>950</Words>
  <Application>Microsoft Office PowerPoint</Application>
  <PresentationFormat>Grand écran</PresentationFormat>
  <Paragraphs>126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ＭＳ Ｐゴシック</vt:lpstr>
      <vt:lpstr>Arial</vt:lpstr>
      <vt:lpstr>Arial Black</vt:lpstr>
      <vt:lpstr>Arial Unicode MS</vt:lpstr>
      <vt:lpstr>Calibri</vt:lpstr>
      <vt:lpstr>Candara</vt:lpstr>
      <vt:lpstr>Georgia</vt:lpstr>
      <vt:lpstr>Sabon Next LT</vt:lpstr>
      <vt:lpstr>Symbol</vt:lpstr>
      <vt:lpstr>Wingdings</vt:lpstr>
      <vt:lpstr>Wingdings 2</vt:lpstr>
      <vt:lpstr>Personnalisé</vt:lpstr>
      <vt:lpstr>Colloque Pluriprofessionnel  Trajectoires Santé  CPTS Mulhouse Agglomération  26 et 27 juin 2025</vt:lpstr>
      <vt:lpstr>Présentation PowerPoint</vt:lpstr>
      <vt:lpstr>Les missions de la mda68</vt:lpstr>
      <vt:lpstr>Les ressources humaines au 31.12.2024</vt:lpstr>
      <vt:lpstr>Public et activité en 2024 </vt:lpstr>
      <vt:lpstr>Accueil et prise en charge à la Maison des Adolescents</vt:lpstr>
      <vt:lpstr>Qui oriente les jeunes vers la mda68 ?</vt:lpstr>
      <vt:lpstr>Motifs de consultation</vt:lpstr>
      <vt:lpstr>Présentation PowerPoint</vt:lpstr>
      <vt:lpstr>Focus sur les territoires</vt:lpstr>
      <vt:lpstr>Mulhouse alsace agglomération  m2A</vt:lpstr>
      <vt:lpstr>Les autres dispositifs spécifiques</vt:lpstr>
      <vt:lpstr>Soutien des parents</vt:lpstr>
      <vt:lpstr>L’atelier du mois</vt:lpstr>
      <vt:lpstr>Les interventions collectives</vt:lpstr>
      <vt:lpstr>Les actions à destination du réseau partenarial</vt:lpstr>
      <vt:lpstr>Mda medias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Karla GRIMEAU</dc:creator>
  <cp:lastModifiedBy>Yannick CLAUDE</cp:lastModifiedBy>
  <cp:revision>10</cp:revision>
  <cp:lastPrinted>2025-05-15T07:31:39Z</cp:lastPrinted>
  <dcterms:created xsi:type="dcterms:W3CDTF">2025-05-06T09:55:57Z</dcterms:created>
  <dcterms:modified xsi:type="dcterms:W3CDTF">2025-06-19T14:44:04Z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