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71"/>
          </p14:sldIdLst>
        </p14:section>
        <p14:section name="Slides génériques" id="{AF974EF0-0F4D-465A-BF26-A8C9F9292B5D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74" autoAdjust="0"/>
  </p:normalViewPr>
  <p:slideViewPr>
    <p:cSldViewPr snapToGrid="0" showGuides="1">
      <p:cViewPr>
        <p:scale>
          <a:sx n="60" d="100"/>
          <a:sy n="60" d="100"/>
        </p:scale>
        <p:origin x="-918" y="-882"/>
      </p:cViewPr>
      <p:guideLst>
        <p:guide orient="horz" pos="2160"/>
        <p:guide orient="horz" pos="3719"/>
        <p:guide pos="3840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9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=""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15/11/2023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6"/>
            <a:ext cx="7772400" cy="1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  <a:endParaRPr lang="fr-FR" dirty="0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15/11/2023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6"/>
            <a:ext cx="7772400" cy="1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15/11/2023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6"/>
            <a:ext cx="7772400" cy="1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=""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=""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xmlns="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=""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=""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xmlns="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xmlns="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=""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=""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xmlns="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72" y="5867400"/>
            <a:ext cx="4235390" cy="100590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3226" y="6226351"/>
            <a:ext cx="923924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15/11/2023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8" y="6210597"/>
            <a:ext cx="1452381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DRSM Grand Est</a:t>
            </a:r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 userDrawn="1"/>
        </p:nvSpPr>
        <p:spPr>
          <a:xfrm>
            <a:off x="5215118" y="6263702"/>
            <a:ext cx="1452381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-Restreint-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  <p:sldLayoutId id="2147483768" r:id="rId53"/>
    <p:sldLayoutId id="2147483769" r:id="rId5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r="35010"/>
          <a:stretch>
            <a:fillRect/>
          </a:stretch>
        </p:blipFill>
        <p:spPr/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506800" y="2188868"/>
            <a:ext cx="11178400" cy="4157999"/>
          </a:xfrm>
          <a:solidFill>
            <a:schemeClr val="tx1"/>
          </a:solidFill>
        </p:spPr>
        <p:txBody>
          <a:bodyPr/>
          <a:lstStyle/>
          <a:p>
            <a:r>
              <a:rPr lang="fr-FR" sz="3200" dirty="0"/>
              <a:t>Déploiement du parcours insuffisance cardiaque 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quel </a:t>
            </a:r>
            <a:r>
              <a:rPr lang="fr-FR" sz="3200" dirty="0"/>
              <a:t>positionnement pour les CPTS ? Diagnostic territorial et enjeux</a:t>
            </a:r>
            <a:r>
              <a:rPr lang="fr-FR" dirty="0"/>
              <a:t> 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A0E943-307B-42C4-AE1B-713F360505C0}" type="datetime1">
              <a:rPr lang="fr-FR" smtClean="0"/>
              <a:t>15/11/2023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721134" y="5215372"/>
            <a:ext cx="5724394" cy="752475"/>
          </a:xfrm>
        </p:spPr>
        <p:txBody>
          <a:bodyPr/>
          <a:lstStyle/>
          <a:p>
            <a:r>
              <a:rPr lang="fr-FR" dirty="0"/>
              <a:t>Docteur Hélène PERIN</a:t>
            </a:r>
          </a:p>
          <a:p>
            <a:r>
              <a:rPr lang="fr-FR" dirty="0"/>
              <a:t>Médecin-Conseil à l’Assurance Maladie</a:t>
            </a:r>
          </a:p>
          <a:p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08000" y="6396038"/>
            <a:ext cx="2501899" cy="315912"/>
          </a:xfrm>
        </p:spPr>
        <p:txBody>
          <a:bodyPr>
            <a:norm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DRSM Grand Est – Mission GDR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0" name="Espace réservé pour une image  1"/>
          <p:cNvPicPr>
            <a:picLocks noGrp="1" noChangeAspect="1"/>
          </p:cNvPicPr>
          <p:nvPr>
            <p:ph type="pic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 b="1995"/>
          <a:stretch>
            <a:fillRect/>
          </a:stretch>
        </p:blipFill>
        <p:spPr>
          <a:xfrm>
            <a:off x="1976" y="232108"/>
            <a:ext cx="7385915" cy="1684421"/>
          </a:xfrm>
        </p:spPr>
      </p:pic>
      <p:sp>
        <p:nvSpPr>
          <p:cNvPr id="8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470526" y="6396038"/>
            <a:ext cx="1568450" cy="315912"/>
          </a:xfrm>
        </p:spPr>
        <p:txBody>
          <a:bodyPr>
            <a:normAutofit/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-Restreint-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470571" y="6277272"/>
            <a:ext cx="395106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 smtClean="0"/>
              <a:t>Campagnes nationales de communication </a:t>
            </a:r>
            <a:r>
              <a:rPr lang="fr-FR" dirty="0"/>
              <a:t>EPOF/EPON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40000" y="1440000"/>
            <a:ext cx="5050904" cy="4525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u="sng" dirty="0" smtClean="0">
              <a:solidFill>
                <a:schemeClr val="tx1"/>
              </a:solidFill>
            </a:endParaRPr>
          </a:p>
          <a:p>
            <a:pPr algn="ctr"/>
            <a:endParaRPr lang="fr-FR" sz="2400" b="1" u="sng" dirty="0">
              <a:solidFill>
                <a:schemeClr val="tx1"/>
              </a:solidFill>
            </a:endParaRPr>
          </a:p>
          <a:p>
            <a:pPr algn="ctr"/>
            <a:r>
              <a:rPr lang="fr-FR" sz="2400" b="1" u="sng" dirty="0" smtClean="0">
                <a:solidFill>
                  <a:schemeClr val="tx1"/>
                </a:solidFill>
              </a:rPr>
              <a:t>2023: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 campagnes nationales EPOF</a:t>
            </a:r>
          </a:p>
          <a:p>
            <a:pPr algn="ctr"/>
            <a:endParaRPr lang="fr-FR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u="sng" dirty="0" smtClean="0">
                <a:solidFill>
                  <a:schemeClr val="tx1"/>
                </a:solidFill>
              </a:rPr>
              <a:t>2024: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 campagne nationale EPON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54" y="1260000"/>
            <a:ext cx="286304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7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470570" y="6289344"/>
            <a:ext cx="395107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/>
              <a:t>Trophées OUTIL’IC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0000" y="1440001"/>
            <a:ext cx="5169684" cy="39719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fr-FR" dirty="0" smtClean="0">
                <a:solidFill>
                  <a:schemeClr val="tx1"/>
                </a:solidFill>
              </a:rPr>
              <a:t>2</a:t>
            </a:r>
            <a:r>
              <a:rPr lang="fr-FR" baseline="30000" dirty="0" smtClean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 édition s’est terminée le 31 octobre</a:t>
            </a:r>
          </a:p>
          <a:p>
            <a:pPr algn="ctr">
              <a:buClr>
                <a:schemeClr val="tx1"/>
              </a:buClr>
            </a:pPr>
            <a:r>
              <a:rPr lang="fr-FR" dirty="0" smtClean="0">
                <a:solidFill>
                  <a:schemeClr val="tx1"/>
                </a:solidFill>
              </a:rPr>
              <a:t>Trophées remis en mai 2024</a:t>
            </a:r>
          </a:p>
          <a:p>
            <a:pPr algn="ctr">
              <a:buClr>
                <a:schemeClr val="tx1"/>
              </a:buClr>
            </a:pPr>
            <a:endParaRPr lang="fr-FR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fr-FR" u="sng" dirty="0" smtClean="0">
                <a:solidFill>
                  <a:schemeClr val="tx1"/>
                </a:solidFill>
              </a:rPr>
              <a:t>En attente d’une 3</a:t>
            </a:r>
            <a:r>
              <a:rPr lang="fr-FR" u="sng" baseline="30000" dirty="0" smtClean="0">
                <a:solidFill>
                  <a:schemeClr val="tx1"/>
                </a:solidFill>
              </a:rPr>
              <a:t>e</a:t>
            </a:r>
            <a:r>
              <a:rPr lang="fr-FR" u="sng" dirty="0" smtClean="0">
                <a:solidFill>
                  <a:schemeClr val="tx1"/>
                </a:solidFill>
              </a:rPr>
              <a:t> édition !</a:t>
            </a: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33" y="1809299"/>
            <a:ext cx="5340599" cy="33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9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>
          <a:xfrm>
            <a:off x="11465810" y="6287922"/>
            <a:ext cx="430916" cy="285453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8"/>
          </p:nvPr>
        </p:nvSpPr>
        <p:spPr>
          <a:xfrm>
            <a:off x="927301" y="2618961"/>
            <a:ext cx="50599" cy="134343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35"/>
          </p:nvPr>
        </p:nvSpPr>
        <p:spPr>
          <a:xfrm>
            <a:off x="1116013" y="2924175"/>
            <a:ext cx="7156450" cy="1343025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+mj-lt"/>
              </a:rPr>
              <a:t>Merci de votre attention</a:t>
            </a:r>
            <a:endParaRPr lang="fr-FR" sz="3200" dirty="0">
              <a:latin typeface="+mj-lt"/>
            </a:endParaRP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3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606394" y="6343947"/>
            <a:ext cx="423682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pPr algn="ctr"/>
            <a:r>
              <a:rPr lang="fr-FR" dirty="0"/>
              <a:t>Prévalence départementale de l’insuffisance </a:t>
            </a:r>
            <a:r>
              <a:rPr lang="fr-FR" dirty="0" smtClean="0"/>
              <a:t>cardiaque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2015 vs 2021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6" y="1261178"/>
            <a:ext cx="3888748" cy="423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0" y="1261177"/>
            <a:ext cx="3671839" cy="423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89638" y="549592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2015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625664" y="551722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2021</a:t>
            </a:r>
            <a:endParaRPr lang="fr-FR" sz="3200" b="1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269063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8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557496" y="6345072"/>
            <a:ext cx="357007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/>
              <a:t>Etat des lieux </a:t>
            </a:r>
          </a:p>
        </p:txBody>
      </p:sp>
      <p:sp>
        <p:nvSpPr>
          <p:cNvPr id="2" name="Rectangle 1"/>
          <p:cNvSpPr/>
          <p:nvPr/>
        </p:nvSpPr>
        <p:spPr>
          <a:xfrm>
            <a:off x="540000" y="1440000"/>
            <a:ext cx="111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/>
              <a:t>En France</a:t>
            </a:r>
            <a:r>
              <a:rPr lang="fr-FR" sz="2000" b="1" u="sng" dirty="0" smtClean="0"/>
              <a:t>:</a:t>
            </a:r>
          </a:p>
          <a:p>
            <a:endParaRPr lang="fr-FR" sz="2000" b="1" u="sng" dirty="0" smtClean="0"/>
          </a:p>
          <a:p>
            <a:r>
              <a:rPr lang="fr-FR" sz="2000" b="1" dirty="0" smtClean="0"/>
              <a:t> </a:t>
            </a:r>
            <a:r>
              <a:rPr lang="fr-FR" sz="2000" dirty="0"/>
              <a:t>485 CPTS couvrant 40 millions d’assurés sociaux et 17827 </a:t>
            </a:r>
            <a:r>
              <a:rPr lang="fr-FR" sz="2000" dirty="0" smtClean="0"/>
              <a:t>communes.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25%</a:t>
            </a:r>
            <a:r>
              <a:rPr lang="fr-FR" sz="2000" b="1" dirty="0" smtClean="0"/>
              <a:t> </a:t>
            </a:r>
            <a:r>
              <a:rPr lang="fr-FR" sz="2000" dirty="0" smtClean="0"/>
              <a:t>des </a:t>
            </a:r>
            <a:r>
              <a:rPr lang="fr-FR" sz="2000" dirty="0"/>
              <a:t>CPTS ont intégré le parcours IC dans leur </a:t>
            </a:r>
            <a:r>
              <a:rPr lang="fr-FR" sz="2000" dirty="0" smtClean="0"/>
              <a:t>ACI</a:t>
            </a:r>
            <a:endParaRPr lang="fr-FR" sz="2000" dirty="0"/>
          </a:p>
          <a:p>
            <a:pPr lvl="1"/>
            <a:endParaRPr lang="fr-FR" sz="2000" dirty="0"/>
          </a:p>
          <a:p>
            <a:r>
              <a:rPr lang="fr-FR" sz="2000" b="1" u="sng" dirty="0"/>
              <a:t>En région Grand-Est</a:t>
            </a:r>
            <a:r>
              <a:rPr lang="fr-FR" sz="2000" b="1" u="sng" dirty="0" smtClean="0"/>
              <a:t>:</a:t>
            </a:r>
          </a:p>
          <a:p>
            <a:endParaRPr lang="fr-FR" sz="2000" b="1" u="sng" dirty="0" smtClean="0"/>
          </a:p>
          <a:p>
            <a:r>
              <a:rPr lang="fr-FR" sz="2000" b="1" dirty="0" smtClean="0"/>
              <a:t> </a:t>
            </a:r>
            <a:r>
              <a:rPr lang="fr-FR" sz="2000" dirty="0"/>
              <a:t>39 CPTS couvrant 3,2 millions d’assurés sociaux et 3041 </a:t>
            </a:r>
            <a:r>
              <a:rPr lang="fr-FR" sz="2000" dirty="0" smtClean="0"/>
              <a:t>communes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44% </a:t>
            </a:r>
            <a:r>
              <a:rPr lang="fr-FR" sz="2000" dirty="0" smtClean="0"/>
              <a:t>des </a:t>
            </a:r>
            <a:r>
              <a:rPr lang="fr-FR" sz="2000" dirty="0"/>
              <a:t>CPTS ont intégré le parcours IC dans leur </a:t>
            </a:r>
            <a:r>
              <a:rPr lang="fr-FR" sz="2000" dirty="0" smtClean="0"/>
              <a:t>ACI</a:t>
            </a:r>
          </a:p>
          <a:p>
            <a:endParaRPr lang="fr-FR" sz="2000" dirty="0"/>
          </a:p>
          <a:p>
            <a:r>
              <a:rPr lang="fr-FR" sz="2000" b="1" u="sng" dirty="0" smtClean="0"/>
              <a:t>Dans le </a:t>
            </a:r>
            <a:r>
              <a:rPr lang="fr-FR" sz="2000" b="1" u="sng" dirty="0" err="1"/>
              <a:t>H</a:t>
            </a:r>
            <a:r>
              <a:rPr lang="fr-FR" sz="2000" b="1" u="sng" dirty="0" err="1" smtClean="0"/>
              <a:t>aut-rhin</a:t>
            </a:r>
            <a:r>
              <a:rPr lang="fr-FR" sz="2000" b="1" u="sng" dirty="0" smtClean="0"/>
              <a:t>: </a:t>
            </a:r>
          </a:p>
          <a:p>
            <a:endParaRPr lang="fr-FR" sz="2000" b="1" u="sng" dirty="0" smtClean="0"/>
          </a:p>
          <a:p>
            <a:r>
              <a:rPr lang="fr-FR" sz="2000" dirty="0" smtClean="0"/>
              <a:t>4 </a:t>
            </a:r>
            <a:r>
              <a:rPr lang="fr-FR" sz="2000" dirty="0"/>
              <a:t>CPTS couvrant 500000 assurés sociaux et  146 communes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100% </a:t>
            </a:r>
            <a:r>
              <a:rPr lang="fr-FR" sz="2000" dirty="0"/>
              <a:t>des CPTS ont intégré le parcours IC dans leur ACI</a:t>
            </a:r>
          </a:p>
          <a:p>
            <a:pPr lvl="1"/>
            <a:endParaRPr lang="fr-FR" sz="2000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2900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544899" y="6297403"/>
            <a:ext cx="391363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 smtClean="0"/>
              <a:t>Enjeux </a:t>
            </a:r>
            <a:r>
              <a:rPr lang="fr-FR" dirty="0"/>
              <a:t>médico-économique (1)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40000" y="1440000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chemeClr val="tx1"/>
                </a:solidFill>
              </a:rPr>
              <a:t>Médical: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Corriger les points de rupture au service des professionnels et des usagers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84" y="1835994"/>
            <a:ext cx="7640141" cy="415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532483" y="6289344"/>
            <a:ext cx="271282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 smtClean="0"/>
              <a:t>Enjeux </a:t>
            </a:r>
            <a:r>
              <a:rPr lang="fr-FR" dirty="0"/>
              <a:t>médico-économique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0000" y="1440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chemeClr val="tx1"/>
                </a:solidFill>
              </a:rPr>
              <a:t>Economique: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outenir notre système de santé</a:t>
            </a:r>
          </a:p>
          <a:p>
            <a:endParaRPr lang="fr-FR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56876"/>
            <a:ext cx="3393011" cy="40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27" y="1956876"/>
            <a:ext cx="5819673" cy="416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3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552553" y="6298869"/>
            <a:ext cx="376056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 smtClean="0"/>
              <a:t>Agir ensemble sur le parcours de soins IC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40000" y="1440000"/>
            <a:ext cx="11200581" cy="4640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u="sng" dirty="0" smtClean="0">
                <a:solidFill>
                  <a:schemeClr val="tx1"/>
                </a:solidFill>
              </a:rPr>
              <a:t>Avec les CPTS: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A</a:t>
            </a:r>
            <a:r>
              <a:rPr lang="fr-FR" sz="1600" dirty="0" smtClean="0">
                <a:solidFill>
                  <a:schemeClr val="tx1"/>
                </a:solidFill>
              </a:rPr>
              <a:t>ccompagnement et mise à disposition de fiches profils IC (ODT, ODS)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b="1" u="sng" dirty="0" smtClean="0">
                <a:solidFill>
                  <a:schemeClr val="tx1"/>
                </a:solidFill>
              </a:rPr>
              <a:t>Avec les MSP:</a:t>
            </a:r>
            <a:r>
              <a:rPr lang="fr-FR" sz="1600" b="1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les protocoles pluri-professionnels, la mise à disposition de fiches profils IC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b="1" u="sng" dirty="0" smtClean="0">
                <a:solidFill>
                  <a:schemeClr val="tx1"/>
                </a:solidFill>
              </a:rPr>
              <a:t>Avec les établissements de santé :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L</a:t>
            </a:r>
            <a:r>
              <a:rPr lang="fr-FR" sz="1600" dirty="0" smtClean="0">
                <a:solidFill>
                  <a:schemeClr val="tx1"/>
                </a:solidFill>
              </a:rPr>
              <a:t>e PRADO IC , le </a:t>
            </a:r>
            <a:r>
              <a:rPr lang="fr-FR" sz="1600" dirty="0">
                <a:solidFill>
                  <a:schemeClr val="tx1"/>
                </a:solidFill>
              </a:rPr>
              <a:t>P</a:t>
            </a:r>
            <a:r>
              <a:rPr lang="fr-FR" sz="1600" dirty="0" smtClean="0">
                <a:solidFill>
                  <a:schemeClr val="tx1"/>
                </a:solidFill>
              </a:rPr>
              <a:t>rotocole de Coopération IC, fiches profils IC (à venir)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b="1" u="sng" dirty="0" smtClean="0">
                <a:solidFill>
                  <a:schemeClr val="tx1"/>
                </a:solidFill>
              </a:rPr>
              <a:t>Avec les médecins généralistes:</a:t>
            </a:r>
            <a:r>
              <a:rPr lang="fr-FR" sz="1600" b="1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fiches profils IC patients avec facteurs de risque (à venir)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b="1" u="sng" dirty="0" smtClean="0">
                <a:solidFill>
                  <a:schemeClr val="tx1"/>
                </a:solidFill>
              </a:rPr>
              <a:t>Avec l’ensemble des professionnels de santé et les usagers: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C</a:t>
            </a:r>
            <a:r>
              <a:rPr lang="fr-FR" sz="1600" dirty="0" smtClean="0">
                <a:solidFill>
                  <a:schemeClr val="tx1"/>
                </a:solidFill>
              </a:rPr>
              <a:t>ommunications nationales et DPC</a:t>
            </a:r>
          </a:p>
          <a:p>
            <a:pPr algn="ctr"/>
            <a:endParaRPr lang="fr-FR" sz="8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Le parcours IC insuffisance cardiaque est une priorité d’action nationale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7535" y="4816549"/>
            <a:ext cx="8878186" cy="9888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5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559187" y="6277272"/>
            <a:ext cx="362788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/>
              <a:t>Le PRADO Insuffisance Cardiaque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40000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0000" y="1440000"/>
            <a:ext cx="4834880" cy="47897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7030A0"/>
                </a:solidFill>
              </a:rPr>
              <a:t>Bilan 2022:</a:t>
            </a:r>
          </a:p>
          <a:p>
            <a:pPr lvl="1">
              <a:buClr>
                <a:schemeClr val="tx1"/>
              </a:buClr>
            </a:pPr>
            <a:r>
              <a:rPr lang="fr-FR" sz="2000" u="sng" dirty="0" smtClean="0"/>
              <a:t>France:</a:t>
            </a:r>
            <a:r>
              <a:rPr lang="fr-FR" sz="2000" dirty="0" smtClean="0"/>
              <a:t> </a:t>
            </a:r>
            <a:r>
              <a:rPr lang="fr-FR" sz="2000" b="0" dirty="0" smtClean="0"/>
              <a:t>19500 patients</a:t>
            </a:r>
          </a:p>
          <a:p>
            <a:pPr lvl="1">
              <a:buClr>
                <a:schemeClr val="tx1"/>
              </a:buClr>
            </a:pPr>
            <a:r>
              <a:rPr lang="fr-FR" sz="2000" u="sng" dirty="0" smtClean="0"/>
              <a:t>Grand-Est:</a:t>
            </a:r>
            <a:r>
              <a:rPr lang="fr-FR" sz="2000" dirty="0" smtClean="0"/>
              <a:t> </a:t>
            </a:r>
            <a:r>
              <a:rPr lang="fr-FR" sz="2000" b="0" dirty="0" smtClean="0"/>
              <a:t>2620 patients</a:t>
            </a:r>
          </a:p>
          <a:p>
            <a:pPr lvl="1">
              <a:buClr>
                <a:schemeClr val="tx1"/>
              </a:buClr>
            </a:pPr>
            <a:r>
              <a:rPr lang="fr-FR" sz="2000" u="sng" dirty="0" smtClean="0"/>
              <a:t>Haut-Rhin:</a:t>
            </a:r>
            <a:r>
              <a:rPr lang="fr-FR" sz="2000" dirty="0" smtClean="0"/>
              <a:t> </a:t>
            </a:r>
            <a:r>
              <a:rPr lang="fr-FR" sz="2000" b="0" dirty="0" smtClean="0"/>
              <a:t>544 patients (</a:t>
            </a:r>
            <a:r>
              <a:rPr lang="fr-FR" sz="2000" dirty="0" smtClean="0">
                <a:solidFill>
                  <a:srgbClr val="00B050"/>
                </a:solidFill>
              </a:rPr>
              <a:t>+56% </a:t>
            </a:r>
            <a:r>
              <a:rPr lang="fr-FR" sz="2000" b="0" dirty="0" smtClean="0"/>
              <a:t>/ 2021)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54" y="1440000"/>
            <a:ext cx="5939951" cy="45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3377554"/>
            <a:ext cx="5032125" cy="23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1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490766" y="6277272"/>
            <a:ext cx="354716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>
            <a:normAutofit/>
          </a:bodyPr>
          <a:lstStyle/>
          <a:p>
            <a:r>
              <a:rPr lang="fr-FR" dirty="0"/>
              <a:t>Enjeux du PRADO Insuffisance Cardiaque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65032" y="1629477"/>
            <a:ext cx="3322712" cy="39604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Maîtriser les points de rupture en post-hospitalisation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Répondre aux recommandations HAS</a:t>
            </a:r>
          </a:p>
          <a:p>
            <a:pPr algn="ctr"/>
            <a:endParaRPr lang="fr-FR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255149"/>
            <a:ext cx="4090032" cy="47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1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480096" y="6343947"/>
            <a:ext cx="376056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132828"/>
            <a:ext cx="11196000" cy="1114817"/>
          </a:xfrm>
        </p:spPr>
        <p:txBody>
          <a:bodyPr/>
          <a:lstStyle/>
          <a:p>
            <a:r>
              <a:rPr lang="fr-FR" dirty="0"/>
              <a:t>Tableau des cotations </a:t>
            </a:r>
            <a:r>
              <a:rPr lang="fr-FR" dirty="0" smtClean="0"/>
              <a:t>UTILES (NGAP)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3" y="1340768"/>
            <a:ext cx="11200581" cy="4857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891285"/>
              </p:ext>
            </p:extLst>
          </p:nvPr>
        </p:nvGraphicFramePr>
        <p:xfrm>
          <a:off x="486594" y="1235993"/>
          <a:ext cx="11219631" cy="449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949"/>
                <a:gridCol w="4824682"/>
              </a:tblGrid>
              <a:tr h="114389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AMI 5.8 (IDEL)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Séance à domicile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, de surveillance clinique et de prévention pour un patient à la suite d’une</a:t>
                      </a:r>
                      <a:br>
                        <a:rPr lang="fr-FR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hospitalisation pour épisode de décompensation d’une insuffisance cardiaque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8871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IMT (médecin)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initiale </a:t>
                      </a: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d'inscription d'un médecin en tant que médecin traitant pour un patient relevant</a:t>
                      </a:r>
                      <a:b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d'une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ALD </a:t>
                      </a:r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exonérante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MIC (médecin)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Majoration médecin traitant (ou cardiologue</a:t>
                      </a: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pour une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consultation</a:t>
                      </a: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longue et complexe </a:t>
                      </a: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 le médecin traitant d’un patient insuffisant cardiaque après</a:t>
                      </a:r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hospitalisation pour décompensation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509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TCG (médecin)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Télé-consultation</a:t>
                      </a:r>
                      <a:r>
                        <a:rPr lang="fr-FR" sz="1600" dirty="0" smtClean="0"/>
                        <a:t> en présence du patient</a:t>
                      </a:r>
                      <a:endParaRPr lang="fr-FR" sz="1600" dirty="0"/>
                    </a:p>
                  </a:txBody>
                  <a:tcPr/>
                </a:tc>
              </a:tr>
              <a:tr h="620969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RQD</a:t>
                      </a:r>
                    </a:p>
                    <a:p>
                      <a:r>
                        <a:rPr lang="fr-FR" sz="1600" b="1" dirty="0" smtClean="0"/>
                        <a:t>(médecin, IDEL</a:t>
                      </a:r>
                      <a:r>
                        <a:rPr lang="fr-FR" sz="1600" b="1" baseline="0" dirty="0" smtClean="0"/>
                        <a:t> requérants + médecin requis</a:t>
                      </a:r>
                      <a:r>
                        <a:rPr lang="fr-FR" sz="1600" b="1" dirty="0" smtClean="0"/>
                        <a:t>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Télé-expertise</a:t>
                      </a:r>
                      <a:r>
                        <a:rPr lang="fr-FR" sz="1600" dirty="0" smtClean="0"/>
                        <a:t> sans présence du patient</a:t>
                      </a:r>
                      <a:endParaRPr lang="fr-FR" sz="1600" dirty="0"/>
                    </a:p>
                  </a:txBody>
                  <a:tcPr/>
                </a:tc>
              </a:tr>
              <a:tr h="359509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TVB (médecin</a:t>
                      </a:r>
                      <a:r>
                        <a:rPr lang="fr-FR" sz="1600" b="1" baseline="0" dirty="0" smtClean="0"/>
                        <a:t> opérateur)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Forfait </a:t>
                      </a:r>
                      <a:r>
                        <a:rPr lang="fr-FR" sz="1600" b="1" dirty="0" err="1" smtClean="0"/>
                        <a:t>Télé-surveillance</a:t>
                      </a:r>
                      <a:r>
                        <a:rPr lang="fr-FR" sz="1600" dirty="0" smtClean="0"/>
                        <a:t> Insuffisance Cardiaque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 txBox="1">
            <a:spLocks/>
          </p:cNvSpPr>
          <p:nvPr/>
        </p:nvSpPr>
        <p:spPr>
          <a:xfrm>
            <a:off x="395468" y="6277272"/>
            <a:ext cx="3281182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DRSM Grand Est – Mission GDR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12 - Masques PPT - 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469</Words>
  <Application>Microsoft Office PowerPoint</Application>
  <PresentationFormat>Personnalisé</PresentationFormat>
  <Paragraphs>116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202012 - Masques PPT - Assurance Maladie Réseau</vt:lpstr>
      <vt:lpstr>Déploiement du parcours insuffisance cardiaque :  quel positionnement pour les CPTS ? Diagnostic territorial et enjeux </vt:lpstr>
      <vt:lpstr>Prévalence départementale de l’insuffisance cardiaque  2015 vs 2021</vt:lpstr>
      <vt:lpstr>Etat des lieux </vt:lpstr>
      <vt:lpstr>Enjeux médico-économique (1)</vt:lpstr>
      <vt:lpstr>Enjeux médico-économique (2)</vt:lpstr>
      <vt:lpstr>Agir ensemble sur le parcours de soins IC</vt:lpstr>
      <vt:lpstr>Le PRADO Insuffisance Cardiaque</vt:lpstr>
      <vt:lpstr>Enjeux du PRADO Insuffisance Cardiaque</vt:lpstr>
      <vt:lpstr>Tableau des cotations UTILES (NGAP)</vt:lpstr>
      <vt:lpstr>Campagnes nationales de communication EPOF/EPON</vt:lpstr>
      <vt:lpstr>Trophées OUTIL’IC  </vt:lpstr>
      <vt:lpstr>Présentation PowerPoint</vt:lpstr>
    </vt:vector>
  </TitlesOfParts>
  <Company>CNAMTS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LIGNES</dc:title>
  <dc:creator>MISCHLER ANNICK (DRSM GRAND EST)</dc:creator>
  <cp:lastModifiedBy>PERIN HELENE (DRSM GRAND EST)</cp:lastModifiedBy>
  <cp:revision>52</cp:revision>
  <dcterms:created xsi:type="dcterms:W3CDTF">2021-06-30T14:19:58Z</dcterms:created>
  <dcterms:modified xsi:type="dcterms:W3CDTF">2023-11-15T14:29:09Z</dcterms:modified>
</cp:coreProperties>
</file>